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3.xml" ContentType="application/vnd.openxmlformats-officedocument.theme+xml"/>
  <Override PartName="/ppt/slideLayouts/slideLayout20.xml" ContentType="application/vnd.openxmlformats-officedocument.presentationml.slideLayout+xml"/>
  <Override PartName="/ppt/theme/theme4.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5"/>
    <p:sldMasterId id="2147483659" r:id="rId6"/>
    <p:sldMasterId id="2147483661" r:id="rId7"/>
    <p:sldMasterId id="2147483671" r:id="rId8"/>
    <p:sldMasterId id="2147483673" r:id="rId9"/>
  </p:sldMasterIdLst>
  <p:notesMasterIdLst>
    <p:notesMasterId r:id="rId127"/>
  </p:notesMasterIdLst>
  <p:handoutMasterIdLst>
    <p:handoutMasterId r:id="rId128"/>
  </p:handoutMasterIdLst>
  <p:sldIdLst>
    <p:sldId id="256" r:id="rId10"/>
    <p:sldId id="474" r:id="rId11"/>
    <p:sldId id="401" r:id="rId12"/>
    <p:sldId id="284" r:id="rId13"/>
    <p:sldId id="403" r:id="rId14"/>
    <p:sldId id="404" r:id="rId15"/>
    <p:sldId id="499" r:id="rId16"/>
    <p:sldId id="500" r:id="rId17"/>
    <p:sldId id="341" r:id="rId18"/>
    <p:sldId id="481" r:id="rId19"/>
    <p:sldId id="473" r:id="rId20"/>
    <p:sldId id="510" r:id="rId21"/>
    <p:sldId id="431" r:id="rId22"/>
    <p:sldId id="511" r:id="rId23"/>
    <p:sldId id="512" r:id="rId24"/>
    <p:sldId id="513" r:id="rId25"/>
    <p:sldId id="514" r:id="rId26"/>
    <p:sldId id="413" r:id="rId27"/>
    <p:sldId id="411" r:id="rId28"/>
    <p:sldId id="414" r:id="rId29"/>
    <p:sldId id="415" r:id="rId30"/>
    <p:sldId id="417" r:id="rId31"/>
    <p:sldId id="416" r:id="rId32"/>
    <p:sldId id="433" r:id="rId33"/>
    <p:sldId id="425" r:id="rId34"/>
    <p:sldId id="424" r:id="rId35"/>
    <p:sldId id="426" r:id="rId36"/>
    <p:sldId id="427" r:id="rId37"/>
    <p:sldId id="428" r:id="rId38"/>
    <p:sldId id="429" r:id="rId39"/>
    <p:sldId id="430" r:id="rId40"/>
    <p:sldId id="420" r:id="rId41"/>
    <p:sldId id="421" r:id="rId42"/>
    <p:sldId id="449" r:id="rId43"/>
    <p:sldId id="451" r:id="rId44"/>
    <p:sldId id="450" r:id="rId45"/>
    <p:sldId id="452" r:id="rId46"/>
    <p:sldId id="432" r:id="rId47"/>
    <p:sldId id="515" r:id="rId48"/>
    <p:sldId id="418" r:id="rId49"/>
    <p:sldId id="453" r:id="rId50"/>
    <p:sldId id="454" r:id="rId51"/>
    <p:sldId id="419" r:id="rId52"/>
    <p:sldId id="448" r:id="rId53"/>
    <p:sldId id="410" r:id="rId54"/>
    <p:sldId id="435" r:id="rId55"/>
    <p:sldId id="412" r:id="rId56"/>
    <p:sldId id="516" r:id="rId57"/>
    <p:sldId id="434" r:id="rId58"/>
    <p:sldId id="422" r:id="rId59"/>
    <p:sldId id="464" r:id="rId60"/>
    <p:sldId id="436" r:id="rId61"/>
    <p:sldId id="455" r:id="rId62"/>
    <p:sldId id="456" r:id="rId63"/>
    <p:sldId id="463" r:id="rId64"/>
    <p:sldId id="457" r:id="rId65"/>
    <p:sldId id="459" r:id="rId66"/>
    <p:sldId id="465" r:id="rId67"/>
    <p:sldId id="460" r:id="rId68"/>
    <p:sldId id="461" r:id="rId69"/>
    <p:sldId id="462" r:id="rId70"/>
    <p:sldId id="447" r:id="rId71"/>
    <p:sldId id="472" r:id="rId72"/>
    <p:sldId id="467" r:id="rId73"/>
    <p:sldId id="469" r:id="rId74"/>
    <p:sldId id="470" r:id="rId75"/>
    <p:sldId id="471" r:id="rId76"/>
    <p:sldId id="466" r:id="rId77"/>
    <p:sldId id="517" r:id="rId78"/>
    <p:sldId id="518" r:id="rId79"/>
    <p:sldId id="519" r:id="rId80"/>
    <p:sldId id="520" r:id="rId81"/>
    <p:sldId id="478" r:id="rId82"/>
    <p:sldId id="477" r:id="rId83"/>
    <p:sldId id="521" r:id="rId84"/>
    <p:sldId id="475" r:id="rId85"/>
    <p:sldId id="522" r:id="rId86"/>
    <p:sldId id="405" r:id="rId87"/>
    <p:sldId id="407" r:id="rId88"/>
    <p:sldId id="406" r:id="rId89"/>
    <p:sldId id="408" r:id="rId90"/>
    <p:sldId id="409" r:id="rId91"/>
    <p:sldId id="509" r:id="rId92"/>
    <p:sldId id="501" r:id="rId93"/>
    <p:sldId id="502" r:id="rId94"/>
    <p:sldId id="503" r:id="rId95"/>
    <p:sldId id="504" r:id="rId96"/>
    <p:sldId id="505" r:id="rId97"/>
    <p:sldId id="506" r:id="rId98"/>
    <p:sldId id="507" r:id="rId99"/>
    <p:sldId id="508" r:id="rId100"/>
    <p:sldId id="476" r:id="rId101"/>
    <p:sldId id="268" r:id="rId102"/>
    <p:sldId id="274" r:id="rId103"/>
    <p:sldId id="276" r:id="rId104"/>
    <p:sldId id="278" r:id="rId105"/>
    <p:sldId id="279" r:id="rId106"/>
    <p:sldId id="286" r:id="rId107"/>
    <p:sldId id="287" r:id="rId108"/>
    <p:sldId id="291" r:id="rId109"/>
    <p:sldId id="290" r:id="rId110"/>
    <p:sldId id="292" r:id="rId111"/>
    <p:sldId id="280" r:id="rId112"/>
    <p:sldId id="281" r:id="rId113"/>
    <p:sldId id="282" r:id="rId114"/>
    <p:sldId id="289" r:id="rId115"/>
    <p:sldId id="293" r:id="rId116"/>
    <p:sldId id="294" r:id="rId117"/>
    <p:sldId id="295" r:id="rId118"/>
    <p:sldId id="296" r:id="rId119"/>
    <p:sldId id="297" r:id="rId120"/>
    <p:sldId id="298" r:id="rId121"/>
    <p:sldId id="299" r:id="rId122"/>
    <p:sldId id="498" r:id="rId123"/>
    <p:sldId id="316" r:id="rId124"/>
    <p:sldId id="496" r:id="rId125"/>
    <p:sldId id="317" r:id="rId126"/>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en Phu" initials="KP" lastIdx="1" clrIdx="1">
    <p:extLst>
      <p:ext uri="{19B8F6BF-5375-455C-9EA6-DF929625EA0E}">
        <p15:presenceInfo xmlns:p15="http://schemas.microsoft.com/office/powerpoint/2012/main" userId="Ken Phu" providerId="None"/>
      </p:ext>
    </p:extLst>
  </p:cmAuthor>
  <p:cmAuthor id="2" name="Sean Murphy" initials="SM" lastIdx="1" clrIdx="2">
    <p:extLst>
      <p:ext uri="{19B8F6BF-5375-455C-9EA6-DF929625EA0E}">
        <p15:presenceInfo xmlns:p15="http://schemas.microsoft.com/office/powerpoint/2012/main" userId="Sean Murphy"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6699"/>
    <a:srgbClr val="A0C1D5"/>
    <a:srgbClr val="3366CC"/>
    <a:srgbClr val="6699FF"/>
    <a:srgbClr val="0099CC"/>
    <a:srgbClr val="D6EEEE"/>
    <a:srgbClr val="7F7F7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D03447BB-5D67-496B-8E87-E561075AD55C}" styleName="Dark Style 1 - Accent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913" autoAdjust="0"/>
    <p:restoredTop sz="92384" autoAdjust="0"/>
  </p:normalViewPr>
  <p:slideViewPr>
    <p:cSldViewPr>
      <p:cViewPr>
        <p:scale>
          <a:sx n="50" d="100"/>
          <a:sy n="50" d="100"/>
        </p:scale>
        <p:origin x="2604" y="1392"/>
      </p:cViewPr>
      <p:guideLst>
        <p:guide orient="horz" pos="2160"/>
        <p:guide pos="3840"/>
      </p:guideLst>
    </p:cSldViewPr>
  </p:slideViewPr>
  <p:notesTextViewPr>
    <p:cViewPr>
      <p:scale>
        <a:sx n="100" d="100"/>
        <a:sy n="100" d="100"/>
      </p:scale>
      <p:origin x="0" y="0"/>
    </p:cViewPr>
  </p:notesTextViewPr>
  <p:sorterViewPr>
    <p:cViewPr>
      <p:scale>
        <a:sx n="66" d="100"/>
        <a:sy n="66" d="100"/>
      </p:scale>
      <p:origin x="0" y="0"/>
    </p:cViewPr>
  </p:sorterViewPr>
  <p:notesViewPr>
    <p:cSldViewPr>
      <p:cViewPr varScale="1">
        <p:scale>
          <a:sx n="117" d="100"/>
          <a:sy n="117" d="100"/>
        </p:scale>
        <p:origin x="1128" y="108"/>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7.xml"/><Relationship Id="rId117" Type="http://schemas.openxmlformats.org/officeDocument/2006/relationships/slide" Target="slides/slide108.xml"/><Relationship Id="rId21" Type="http://schemas.openxmlformats.org/officeDocument/2006/relationships/slide" Target="slides/slide12.xml"/><Relationship Id="rId42" Type="http://schemas.openxmlformats.org/officeDocument/2006/relationships/slide" Target="slides/slide33.xml"/><Relationship Id="rId47" Type="http://schemas.openxmlformats.org/officeDocument/2006/relationships/slide" Target="slides/slide38.xml"/><Relationship Id="rId63" Type="http://schemas.openxmlformats.org/officeDocument/2006/relationships/slide" Target="slides/slide54.xml"/><Relationship Id="rId68" Type="http://schemas.openxmlformats.org/officeDocument/2006/relationships/slide" Target="slides/slide59.xml"/><Relationship Id="rId84" Type="http://schemas.openxmlformats.org/officeDocument/2006/relationships/slide" Target="slides/slide75.xml"/><Relationship Id="rId89" Type="http://schemas.openxmlformats.org/officeDocument/2006/relationships/slide" Target="slides/slide80.xml"/><Relationship Id="rId112" Type="http://schemas.openxmlformats.org/officeDocument/2006/relationships/slide" Target="slides/slide103.xml"/><Relationship Id="rId133" Type="http://schemas.openxmlformats.org/officeDocument/2006/relationships/tableStyles" Target="tableStyles.xml"/><Relationship Id="rId16" Type="http://schemas.openxmlformats.org/officeDocument/2006/relationships/slide" Target="slides/slide7.xml"/><Relationship Id="rId107" Type="http://schemas.openxmlformats.org/officeDocument/2006/relationships/slide" Target="slides/slide98.xml"/><Relationship Id="rId11" Type="http://schemas.openxmlformats.org/officeDocument/2006/relationships/slide" Target="slides/slide2.xml"/><Relationship Id="rId32" Type="http://schemas.openxmlformats.org/officeDocument/2006/relationships/slide" Target="slides/slide23.xml"/><Relationship Id="rId37" Type="http://schemas.openxmlformats.org/officeDocument/2006/relationships/slide" Target="slides/slide28.xml"/><Relationship Id="rId53" Type="http://schemas.openxmlformats.org/officeDocument/2006/relationships/slide" Target="slides/slide44.xml"/><Relationship Id="rId58" Type="http://schemas.openxmlformats.org/officeDocument/2006/relationships/slide" Target="slides/slide49.xml"/><Relationship Id="rId74" Type="http://schemas.openxmlformats.org/officeDocument/2006/relationships/slide" Target="slides/slide65.xml"/><Relationship Id="rId79" Type="http://schemas.openxmlformats.org/officeDocument/2006/relationships/slide" Target="slides/slide70.xml"/><Relationship Id="rId102" Type="http://schemas.openxmlformats.org/officeDocument/2006/relationships/slide" Target="slides/slide93.xml"/><Relationship Id="rId123" Type="http://schemas.openxmlformats.org/officeDocument/2006/relationships/slide" Target="slides/slide114.xml"/><Relationship Id="rId128" Type="http://schemas.openxmlformats.org/officeDocument/2006/relationships/handoutMaster" Target="handoutMasters/handoutMaster1.xml"/><Relationship Id="rId5" Type="http://schemas.openxmlformats.org/officeDocument/2006/relationships/slideMaster" Target="slideMasters/slideMaster1.xml"/><Relationship Id="rId90" Type="http://schemas.openxmlformats.org/officeDocument/2006/relationships/slide" Target="slides/slide81.xml"/><Relationship Id="rId95" Type="http://schemas.openxmlformats.org/officeDocument/2006/relationships/slide" Target="slides/slide86.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openxmlformats.org/officeDocument/2006/relationships/slide" Target="slides/slide47.xml"/><Relationship Id="rId64" Type="http://schemas.openxmlformats.org/officeDocument/2006/relationships/slide" Target="slides/slide55.xml"/><Relationship Id="rId69" Type="http://schemas.openxmlformats.org/officeDocument/2006/relationships/slide" Target="slides/slide60.xml"/><Relationship Id="rId77" Type="http://schemas.openxmlformats.org/officeDocument/2006/relationships/slide" Target="slides/slide68.xml"/><Relationship Id="rId100" Type="http://schemas.openxmlformats.org/officeDocument/2006/relationships/slide" Target="slides/slide91.xml"/><Relationship Id="rId105" Type="http://schemas.openxmlformats.org/officeDocument/2006/relationships/slide" Target="slides/slide96.xml"/><Relationship Id="rId113" Type="http://schemas.openxmlformats.org/officeDocument/2006/relationships/slide" Target="slides/slide104.xml"/><Relationship Id="rId118" Type="http://schemas.openxmlformats.org/officeDocument/2006/relationships/slide" Target="slides/slide109.xml"/><Relationship Id="rId126" Type="http://schemas.openxmlformats.org/officeDocument/2006/relationships/slide" Target="slides/slide117.xml"/><Relationship Id="rId8" Type="http://schemas.openxmlformats.org/officeDocument/2006/relationships/slideMaster" Target="slideMasters/slideMaster4.xml"/><Relationship Id="rId51" Type="http://schemas.openxmlformats.org/officeDocument/2006/relationships/slide" Target="slides/slide42.xml"/><Relationship Id="rId72" Type="http://schemas.openxmlformats.org/officeDocument/2006/relationships/slide" Target="slides/slide63.xml"/><Relationship Id="rId80" Type="http://schemas.openxmlformats.org/officeDocument/2006/relationships/slide" Target="slides/slide71.xml"/><Relationship Id="rId85" Type="http://schemas.openxmlformats.org/officeDocument/2006/relationships/slide" Target="slides/slide76.xml"/><Relationship Id="rId93" Type="http://schemas.openxmlformats.org/officeDocument/2006/relationships/slide" Target="slides/slide84.xml"/><Relationship Id="rId98" Type="http://schemas.openxmlformats.org/officeDocument/2006/relationships/slide" Target="slides/slide89.xml"/><Relationship Id="rId121" Type="http://schemas.openxmlformats.org/officeDocument/2006/relationships/slide" Target="slides/slide112.xml"/><Relationship Id="rId3" Type="http://schemas.openxmlformats.org/officeDocument/2006/relationships/customXml" Target="../customXml/item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slide" Target="slides/slide50.xml"/><Relationship Id="rId67" Type="http://schemas.openxmlformats.org/officeDocument/2006/relationships/slide" Target="slides/slide58.xml"/><Relationship Id="rId103" Type="http://schemas.openxmlformats.org/officeDocument/2006/relationships/slide" Target="slides/slide94.xml"/><Relationship Id="rId108" Type="http://schemas.openxmlformats.org/officeDocument/2006/relationships/slide" Target="slides/slide99.xml"/><Relationship Id="rId116" Type="http://schemas.openxmlformats.org/officeDocument/2006/relationships/slide" Target="slides/slide107.xml"/><Relationship Id="rId124" Type="http://schemas.openxmlformats.org/officeDocument/2006/relationships/slide" Target="slides/slide115.xml"/><Relationship Id="rId129" Type="http://schemas.openxmlformats.org/officeDocument/2006/relationships/commentAuthors" Target="commentAuthors.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slide" Target="slides/slide45.xml"/><Relationship Id="rId62" Type="http://schemas.openxmlformats.org/officeDocument/2006/relationships/slide" Target="slides/slide53.xml"/><Relationship Id="rId70" Type="http://schemas.openxmlformats.org/officeDocument/2006/relationships/slide" Target="slides/slide61.xml"/><Relationship Id="rId75" Type="http://schemas.openxmlformats.org/officeDocument/2006/relationships/slide" Target="slides/slide66.xml"/><Relationship Id="rId83" Type="http://schemas.openxmlformats.org/officeDocument/2006/relationships/slide" Target="slides/slide74.xml"/><Relationship Id="rId88" Type="http://schemas.openxmlformats.org/officeDocument/2006/relationships/slide" Target="slides/slide79.xml"/><Relationship Id="rId91" Type="http://schemas.openxmlformats.org/officeDocument/2006/relationships/slide" Target="slides/slide82.xml"/><Relationship Id="rId96" Type="http://schemas.openxmlformats.org/officeDocument/2006/relationships/slide" Target="slides/slide87.xml"/><Relationship Id="rId111" Type="http://schemas.openxmlformats.org/officeDocument/2006/relationships/slide" Target="slides/slide102.xml"/><Relationship Id="rId132"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2.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slide" Target="slides/slide48.xml"/><Relationship Id="rId106" Type="http://schemas.openxmlformats.org/officeDocument/2006/relationships/slide" Target="slides/slide97.xml"/><Relationship Id="rId114" Type="http://schemas.openxmlformats.org/officeDocument/2006/relationships/slide" Target="slides/slide105.xml"/><Relationship Id="rId119" Type="http://schemas.openxmlformats.org/officeDocument/2006/relationships/slide" Target="slides/slide110.xml"/><Relationship Id="rId127" Type="http://schemas.openxmlformats.org/officeDocument/2006/relationships/notesMaster" Target="notesMasters/notesMaster1.xml"/><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slide" Target="slides/slide51.xml"/><Relationship Id="rId65" Type="http://schemas.openxmlformats.org/officeDocument/2006/relationships/slide" Target="slides/slide56.xml"/><Relationship Id="rId73" Type="http://schemas.openxmlformats.org/officeDocument/2006/relationships/slide" Target="slides/slide64.xml"/><Relationship Id="rId78" Type="http://schemas.openxmlformats.org/officeDocument/2006/relationships/slide" Target="slides/slide69.xml"/><Relationship Id="rId81" Type="http://schemas.openxmlformats.org/officeDocument/2006/relationships/slide" Target="slides/slide72.xml"/><Relationship Id="rId86" Type="http://schemas.openxmlformats.org/officeDocument/2006/relationships/slide" Target="slides/slide77.xml"/><Relationship Id="rId94" Type="http://schemas.openxmlformats.org/officeDocument/2006/relationships/slide" Target="slides/slide85.xml"/><Relationship Id="rId99" Type="http://schemas.openxmlformats.org/officeDocument/2006/relationships/slide" Target="slides/slide90.xml"/><Relationship Id="rId101" Type="http://schemas.openxmlformats.org/officeDocument/2006/relationships/slide" Target="slides/slide92.xml"/><Relationship Id="rId122" Type="http://schemas.openxmlformats.org/officeDocument/2006/relationships/slide" Target="slides/slide113.xml"/><Relationship Id="rId130" Type="http://schemas.openxmlformats.org/officeDocument/2006/relationships/presProps" Target="presProps.xml"/><Relationship Id="rId4" Type="http://schemas.openxmlformats.org/officeDocument/2006/relationships/customXml" Target="../customXml/item4.xml"/><Relationship Id="rId9" Type="http://schemas.openxmlformats.org/officeDocument/2006/relationships/slideMaster" Target="slideMasters/slideMaster5.xml"/><Relationship Id="rId13" Type="http://schemas.openxmlformats.org/officeDocument/2006/relationships/slide" Target="slides/slide4.xml"/><Relationship Id="rId18" Type="http://schemas.openxmlformats.org/officeDocument/2006/relationships/slide" Target="slides/slide9.xml"/><Relationship Id="rId39" Type="http://schemas.openxmlformats.org/officeDocument/2006/relationships/slide" Target="slides/slide30.xml"/><Relationship Id="rId109" Type="http://schemas.openxmlformats.org/officeDocument/2006/relationships/slide" Target="slides/slide100.xml"/><Relationship Id="rId34" Type="http://schemas.openxmlformats.org/officeDocument/2006/relationships/slide" Target="slides/slide25.xml"/><Relationship Id="rId50" Type="http://schemas.openxmlformats.org/officeDocument/2006/relationships/slide" Target="slides/slide41.xml"/><Relationship Id="rId55" Type="http://schemas.openxmlformats.org/officeDocument/2006/relationships/slide" Target="slides/slide46.xml"/><Relationship Id="rId76" Type="http://schemas.openxmlformats.org/officeDocument/2006/relationships/slide" Target="slides/slide67.xml"/><Relationship Id="rId97" Type="http://schemas.openxmlformats.org/officeDocument/2006/relationships/slide" Target="slides/slide88.xml"/><Relationship Id="rId104" Type="http://schemas.openxmlformats.org/officeDocument/2006/relationships/slide" Target="slides/slide95.xml"/><Relationship Id="rId120" Type="http://schemas.openxmlformats.org/officeDocument/2006/relationships/slide" Target="slides/slide111.xml"/><Relationship Id="rId125" Type="http://schemas.openxmlformats.org/officeDocument/2006/relationships/slide" Target="slides/slide116.xml"/><Relationship Id="rId7" Type="http://schemas.openxmlformats.org/officeDocument/2006/relationships/slideMaster" Target="slideMasters/slideMaster3.xml"/><Relationship Id="rId71" Type="http://schemas.openxmlformats.org/officeDocument/2006/relationships/slide" Target="slides/slide62.xml"/><Relationship Id="rId92" Type="http://schemas.openxmlformats.org/officeDocument/2006/relationships/slide" Target="slides/slide83.xml"/><Relationship Id="rId2" Type="http://schemas.openxmlformats.org/officeDocument/2006/relationships/customXml" Target="../customXml/item2.xml"/><Relationship Id="rId29" Type="http://schemas.openxmlformats.org/officeDocument/2006/relationships/slide" Target="slides/slide20.xml"/><Relationship Id="rId24" Type="http://schemas.openxmlformats.org/officeDocument/2006/relationships/slide" Target="slides/slide15.xml"/><Relationship Id="rId40" Type="http://schemas.openxmlformats.org/officeDocument/2006/relationships/slide" Target="slides/slide31.xml"/><Relationship Id="rId45" Type="http://schemas.openxmlformats.org/officeDocument/2006/relationships/slide" Target="slides/slide36.xml"/><Relationship Id="rId66" Type="http://schemas.openxmlformats.org/officeDocument/2006/relationships/slide" Target="slides/slide57.xml"/><Relationship Id="rId87" Type="http://schemas.openxmlformats.org/officeDocument/2006/relationships/slide" Target="slides/slide78.xml"/><Relationship Id="rId110" Type="http://schemas.openxmlformats.org/officeDocument/2006/relationships/slide" Target="slides/slide101.xml"/><Relationship Id="rId115" Type="http://schemas.openxmlformats.org/officeDocument/2006/relationships/slide" Target="slides/slide106.xml"/><Relationship Id="rId131" Type="http://schemas.openxmlformats.org/officeDocument/2006/relationships/viewProps" Target="viewProps.xml"/><Relationship Id="rId61" Type="http://schemas.openxmlformats.org/officeDocument/2006/relationships/slide" Target="slides/slide52.xml"/><Relationship Id="rId82" Type="http://schemas.openxmlformats.org/officeDocument/2006/relationships/slide" Target="slides/slide73.xml"/><Relationship Id="rId19" Type="http://schemas.openxmlformats.org/officeDocument/2006/relationships/slide" Target="slides/slide10.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A4D3D781-5DA3-43FE-A8AA-8A0FD8C553CE}" type="datetimeFigureOut">
              <a:rPr lang="en-US" smtClean="0"/>
              <a:pPr/>
              <a:t>11/6/2019</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CD5DC103-0514-48FC-89F5-AC24887421B0}" type="slidenum">
              <a:rPr lang="en-US" smtClean="0"/>
              <a:pPr/>
              <a:t>‹#›</a:t>
            </a:fld>
            <a:endParaRPr lang="en-US"/>
          </a:p>
        </p:txBody>
      </p:sp>
    </p:spTree>
    <p:extLst>
      <p:ext uri="{BB962C8B-B14F-4D97-AF65-F5344CB8AC3E}">
        <p14:creationId xmlns:p14="http://schemas.microsoft.com/office/powerpoint/2010/main" val="355885461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90EE5078-086E-40D9-B6A6-FCFE1CAAA151}" type="datetimeFigureOut">
              <a:rPr lang="en-US" smtClean="0"/>
              <a:t>11/6/2019</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46F7B0B3-E95A-4A91-B597-270F2C4BA5E8}" type="slidenum">
              <a:rPr lang="en-US" smtClean="0"/>
              <a:t>‹#›</a:t>
            </a:fld>
            <a:endParaRPr lang="en-US"/>
          </a:p>
        </p:txBody>
      </p:sp>
    </p:spTree>
    <p:extLst>
      <p:ext uri="{BB962C8B-B14F-4D97-AF65-F5344CB8AC3E}">
        <p14:creationId xmlns:p14="http://schemas.microsoft.com/office/powerpoint/2010/main" val="15378304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2DC500A-3BA9-4DC2-AF7C-4C026FB6A27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562705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2DC500A-3BA9-4DC2-AF7C-4C026FB6A27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324145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2DC500A-3BA9-4DC2-AF7C-4C026FB6A27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132686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2DC500A-3BA9-4DC2-AF7C-4C026FB6A27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048289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2DC500A-3BA9-4DC2-AF7C-4C026FB6A27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25410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2DC500A-3BA9-4DC2-AF7C-4C026FB6A27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390734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2DC500A-3BA9-4DC2-AF7C-4C026FB6A27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311565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2DC500A-3BA9-4DC2-AF7C-4C026FB6A27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414555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2DC500A-3BA9-4DC2-AF7C-4C026FB6A27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529623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2DC500A-3BA9-4DC2-AF7C-4C026FB6A27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026966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2DC500A-3BA9-4DC2-AF7C-4C026FB6A27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682096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2DC500A-3BA9-4DC2-AF7C-4C026FB6A27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680146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2DC500A-3BA9-4DC2-AF7C-4C026FB6A27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650153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2DC500A-3BA9-4DC2-AF7C-4C026FB6A27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31700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2DC500A-3BA9-4DC2-AF7C-4C026FB6A27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994927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2DC500A-3BA9-4DC2-AF7C-4C026FB6A27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217846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2DC500A-3BA9-4DC2-AF7C-4C026FB6A27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23039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2DC500A-3BA9-4DC2-AF7C-4C026FB6A27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227862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2DC500A-3BA9-4DC2-AF7C-4C026FB6A27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404225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Slide">
    <p:spTree>
      <p:nvGrpSpPr>
        <p:cNvPr id="1" name=""/>
        <p:cNvGrpSpPr/>
        <p:nvPr/>
      </p:nvGrpSpPr>
      <p:grpSpPr>
        <a:xfrm>
          <a:off x="0" y="0"/>
          <a:ext cx="0" cy="0"/>
          <a:chOff x="0" y="0"/>
          <a:chExt cx="0" cy="0"/>
        </a:xfrm>
      </p:grpSpPr>
      <p:sp>
        <p:nvSpPr>
          <p:cNvPr id="8" name="Rectangle 7"/>
          <p:cNvSpPr/>
          <p:nvPr userDrawn="1"/>
        </p:nvSpPr>
        <p:spPr>
          <a:xfrm>
            <a:off x="-12700" y="3700300"/>
            <a:ext cx="12217399" cy="14813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86" name="Text Placeholder 5585"/>
          <p:cNvSpPr>
            <a:spLocks noGrp="1"/>
          </p:cNvSpPr>
          <p:nvPr>
            <p:ph type="body" sz="quarter" idx="10" hasCustomPrompt="1"/>
          </p:nvPr>
        </p:nvSpPr>
        <p:spPr>
          <a:xfrm>
            <a:off x="304800" y="3810000"/>
            <a:ext cx="11277600" cy="508443"/>
          </a:xfrm>
          <a:prstGeom prst="rect">
            <a:avLst/>
          </a:prstGeom>
        </p:spPr>
        <p:txBody>
          <a:bodyPr/>
          <a:lstStyle>
            <a:lvl1pPr algn="ctr">
              <a:buFontTx/>
              <a:buNone/>
              <a:defRPr sz="2800" baseline="0">
                <a:solidFill>
                  <a:schemeClr val="bg1"/>
                </a:solidFill>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dirty="0"/>
              <a:t>Boston NetSuite User Group</a:t>
            </a:r>
          </a:p>
        </p:txBody>
      </p:sp>
      <p:sp>
        <p:nvSpPr>
          <p:cNvPr id="30" name="Text Placeholder 5585"/>
          <p:cNvSpPr>
            <a:spLocks noGrp="1"/>
          </p:cNvSpPr>
          <p:nvPr>
            <p:ph type="body" sz="quarter" idx="11" hasCustomPrompt="1"/>
          </p:nvPr>
        </p:nvSpPr>
        <p:spPr>
          <a:xfrm>
            <a:off x="304800" y="4307465"/>
            <a:ext cx="11277600" cy="519959"/>
          </a:xfrm>
          <a:prstGeom prst="rect">
            <a:avLst/>
          </a:prstGeom>
        </p:spPr>
        <p:txBody>
          <a:bodyPr/>
          <a:lstStyle>
            <a:lvl1pPr algn="ctr">
              <a:buFontTx/>
              <a:buNone/>
              <a:defRPr sz="1800" baseline="0">
                <a:solidFill>
                  <a:schemeClr val="bg1"/>
                </a:solidFill>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dirty="0"/>
              <a:t>Wednesday, November 5th</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710082" y="1122363"/>
            <a:ext cx="5345206" cy="2387600"/>
          </a:xfrm>
          <a:prstGeom prst="rect">
            <a:avLst/>
          </a:prstGeom>
        </p:spPr>
        <p:txBody>
          <a:bodyPr anchor="b">
            <a:normAutofit/>
          </a:bodyPr>
          <a:lstStyle>
            <a:lvl1pPr algn="l">
              <a:defRPr sz="4000">
                <a:solidFill>
                  <a:schemeClr val="bg1"/>
                </a:solidFill>
                <a:latin typeface="Montserrat" charset="0"/>
                <a:ea typeface="Montserrat" charset="0"/>
                <a:cs typeface="Montserrat" charset="0"/>
              </a:defRPr>
            </a:lvl1pPr>
          </a:lstStyle>
          <a:p>
            <a:r>
              <a:rPr lang="en-US" dirty="0"/>
              <a:t>Click to edit Master title style</a:t>
            </a:r>
          </a:p>
        </p:txBody>
      </p:sp>
      <p:sp>
        <p:nvSpPr>
          <p:cNvPr id="3" name="Subtitle 2"/>
          <p:cNvSpPr>
            <a:spLocks noGrp="1"/>
          </p:cNvSpPr>
          <p:nvPr>
            <p:ph type="subTitle" idx="1"/>
          </p:nvPr>
        </p:nvSpPr>
        <p:spPr>
          <a:xfrm>
            <a:off x="6710082" y="3602038"/>
            <a:ext cx="5345206" cy="916174"/>
          </a:xfrm>
          <a:prstGeom prst="rect">
            <a:avLst/>
          </a:prstGeom>
        </p:spPr>
        <p:txBody>
          <a:bodyPr/>
          <a:lstStyle>
            <a:lvl1pPr marL="0" indent="0" algn="l">
              <a:buNone/>
              <a:defRPr sz="2400">
                <a:solidFill>
                  <a:srgbClr val="02A59B"/>
                </a:solidFill>
                <a:latin typeface="Montserrat" charset="0"/>
                <a:ea typeface="Montserrat" charset="0"/>
                <a:cs typeface="Montserrat"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0" name="Text Placeholder 9"/>
          <p:cNvSpPr>
            <a:spLocks noGrp="1"/>
          </p:cNvSpPr>
          <p:nvPr>
            <p:ph type="body" sz="quarter" idx="10" hasCustomPrompt="1"/>
          </p:nvPr>
        </p:nvSpPr>
        <p:spPr>
          <a:xfrm>
            <a:off x="6710363" y="4632325"/>
            <a:ext cx="5344925" cy="282575"/>
          </a:xfrm>
          <a:prstGeom prst="rect">
            <a:avLst/>
          </a:prstGeom>
        </p:spPr>
        <p:txBody>
          <a:bodyPr>
            <a:normAutofit/>
          </a:bodyPr>
          <a:lstStyle>
            <a:lvl1pPr marL="0" indent="0">
              <a:buNone/>
              <a:defRPr sz="1600">
                <a:solidFill>
                  <a:srgbClr val="A1A0A2"/>
                </a:solidFill>
                <a:latin typeface="Montserrat" charset="0"/>
                <a:ea typeface="Montserrat" charset="0"/>
                <a:cs typeface="Montserrat" charset="0"/>
              </a:defRPr>
            </a:lvl1pPr>
          </a:lstStyle>
          <a:p>
            <a:pPr lvl="0"/>
            <a:r>
              <a:rPr lang="en-US" dirty="0"/>
              <a:t>Insert Date</a:t>
            </a:r>
          </a:p>
        </p:txBody>
      </p:sp>
    </p:spTree>
    <p:extLst>
      <p:ext uri="{BB962C8B-B14F-4D97-AF65-F5344CB8AC3E}">
        <p14:creationId xmlns:p14="http://schemas.microsoft.com/office/powerpoint/2010/main" val="29115367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normAutofit/>
          </a:bodyPr>
          <a:lstStyle>
            <a:lvl1pPr algn="ctr">
              <a:defRPr sz="4000"/>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rgbClr val="02A59B"/>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Slide Number Placeholder 6"/>
          <p:cNvSpPr>
            <a:spLocks noGrp="1"/>
          </p:cNvSpPr>
          <p:nvPr>
            <p:ph type="sldNum" sz="quarter" idx="4"/>
          </p:nvPr>
        </p:nvSpPr>
        <p:spPr>
          <a:xfrm>
            <a:off x="11268634" y="6447864"/>
            <a:ext cx="454959" cy="169431"/>
          </a:xfrm>
          <a:prstGeom prst="rect">
            <a:avLst/>
          </a:prstGeom>
        </p:spPr>
        <p:txBody>
          <a:bodyPr lIns="0" tIns="0" rIns="0" bIns="0"/>
          <a:lstStyle>
            <a:lvl1pPr algn="r">
              <a:defRPr sz="1200" b="1" i="0">
                <a:solidFill>
                  <a:schemeClr val="bg1">
                    <a:lumMod val="75000"/>
                  </a:schemeClr>
                </a:solidFill>
                <a:latin typeface="Helvetica" charset="0"/>
                <a:ea typeface="Helvetica" charset="0"/>
                <a:cs typeface="Helvetica" charset="0"/>
              </a:defRPr>
            </a:lvl1pPr>
          </a:lstStyle>
          <a:p>
            <a:fld id="{07191C24-93DC-274C-80AC-A91430C18475}" type="slidenum">
              <a:rPr lang="en-US" smtClean="0"/>
              <a:pPr/>
              <a:t>‹#›</a:t>
            </a:fld>
            <a:endParaRPr lang="en-US" dirty="0"/>
          </a:p>
        </p:txBody>
      </p:sp>
    </p:spTree>
    <p:extLst>
      <p:ext uri="{BB962C8B-B14F-4D97-AF65-F5344CB8AC3E}">
        <p14:creationId xmlns:p14="http://schemas.microsoft.com/office/powerpoint/2010/main" val="25003411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6"/>
          <p:cNvSpPr>
            <a:spLocks noGrp="1"/>
          </p:cNvSpPr>
          <p:nvPr>
            <p:ph type="sldNum" sz="quarter" idx="4"/>
          </p:nvPr>
        </p:nvSpPr>
        <p:spPr>
          <a:xfrm>
            <a:off x="11268634" y="6447864"/>
            <a:ext cx="454959" cy="169431"/>
          </a:xfrm>
          <a:prstGeom prst="rect">
            <a:avLst/>
          </a:prstGeom>
        </p:spPr>
        <p:txBody>
          <a:bodyPr lIns="0" tIns="0" rIns="0" bIns="0"/>
          <a:lstStyle>
            <a:lvl1pPr algn="r">
              <a:defRPr sz="1200" b="1" i="0">
                <a:solidFill>
                  <a:schemeClr val="bg1">
                    <a:lumMod val="75000"/>
                  </a:schemeClr>
                </a:solidFill>
                <a:latin typeface="Helvetica" charset="0"/>
                <a:ea typeface="Helvetica" charset="0"/>
                <a:cs typeface="Helvetica" charset="0"/>
              </a:defRPr>
            </a:lvl1pPr>
          </a:lstStyle>
          <a:p>
            <a:fld id="{07191C24-93DC-274C-80AC-A91430C18475}" type="slidenum">
              <a:rPr lang="en-US" smtClean="0"/>
              <a:pPr/>
              <a:t>‹#›</a:t>
            </a:fld>
            <a:endParaRPr lang="en-US" dirty="0"/>
          </a:p>
        </p:txBody>
      </p:sp>
    </p:spTree>
    <p:extLst>
      <p:ext uri="{BB962C8B-B14F-4D97-AF65-F5344CB8AC3E}">
        <p14:creationId xmlns:p14="http://schemas.microsoft.com/office/powerpoint/2010/main" val="357058276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normAutofit/>
          </a:bodyPr>
          <a:lstStyle>
            <a:lvl1pPr>
              <a:defRPr sz="4000"/>
            </a:lvl1pPr>
          </a:lstStyle>
          <a:p>
            <a:r>
              <a:rPr lang="en-US" dirty="0"/>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rgbClr val="02A59B"/>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Slide Number Placeholder 6"/>
          <p:cNvSpPr>
            <a:spLocks noGrp="1"/>
          </p:cNvSpPr>
          <p:nvPr>
            <p:ph type="sldNum" sz="quarter" idx="4"/>
          </p:nvPr>
        </p:nvSpPr>
        <p:spPr>
          <a:xfrm>
            <a:off x="11268634" y="6447864"/>
            <a:ext cx="454959" cy="169431"/>
          </a:xfrm>
          <a:prstGeom prst="rect">
            <a:avLst/>
          </a:prstGeom>
        </p:spPr>
        <p:txBody>
          <a:bodyPr lIns="0" tIns="0" rIns="0" bIns="0"/>
          <a:lstStyle>
            <a:lvl1pPr algn="r">
              <a:defRPr sz="1200" b="1" i="0">
                <a:solidFill>
                  <a:schemeClr val="bg1">
                    <a:lumMod val="75000"/>
                  </a:schemeClr>
                </a:solidFill>
                <a:latin typeface="Helvetica" charset="0"/>
                <a:ea typeface="Helvetica" charset="0"/>
                <a:cs typeface="Helvetica" charset="0"/>
              </a:defRPr>
            </a:lvl1pPr>
          </a:lstStyle>
          <a:p>
            <a:fld id="{07191C24-93DC-274C-80AC-A91430C18475}" type="slidenum">
              <a:rPr lang="en-US" smtClean="0"/>
              <a:pPr/>
              <a:t>‹#›</a:t>
            </a:fld>
            <a:endParaRPr lang="en-US" dirty="0"/>
          </a:p>
        </p:txBody>
      </p:sp>
    </p:spTree>
    <p:extLst>
      <p:ext uri="{BB962C8B-B14F-4D97-AF65-F5344CB8AC3E}">
        <p14:creationId xmlns:p14="http://schemas.microsoft.com/office/powerpoint/2010/main" val="986087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6"/>
          <p:cNvSpPr>
            <a:spLocks noGrp="1"/>
          </p:cNvSpPr>
          <p:nvPr>
            <p:ph type="sldNum" sz="quarter" idx="4"/>
          </p:nvPr>
        </p:nvSpPr>
        <p:spPr>
          <a:xfrm>
            <a:off x="11268634" y="6447864"/>
            <a:ext cx="454959" cy="169431"/>
          </a:xfrm>
          <a:prstGeom prst="rect">
            <a:avLst/>
          </a:prstGeom>
        </p:spPr>
        <p:txBody>
          <a:bodyPr lIns="0" tIns="0" rIns="0" bIns="0"/>
          <a:lstStyle>
            <a:lvl1pPr algn="r">
              <a:defRPr sz="1200" b="1" i="0">
                <a:solidFill>
                  <a:schemeClr val="bg1">
                    <a:lumMod val="75000"/>
                  </a:schemeClr>
                </a:solidFill>
                <a:latin typeface="Helvetica" charset="0"/>
                <a:ea typeface="Helvetica" charset="0"/>
                <a:cs typeface="Helvetica" charset="0"/>
              </a:defRPr>
            </a:lvl1pPr>
          </a:lstStyle>
          <a:p>
            <a:fld id="{07191C24-93DC-274C-80AC-A91430C18475}" type="slidenum">
              <a:rPr lang="en-US" smtClean="0"/>
              <a:pPr/>
              <a:t>‹#›</a:t>
            </a:fld>
            <a:endParaRPr lang="en-US" dirty="0"/>
          </a:p>
        </p:txBody>
      </p:sp>
    </p:spTree>
    <p:extLst>
      <p:ext uri="{BB962C8B-B14F-4D97-AF65-F5344CB8AC3E}">
        <p14:creationId xmlns:p14="http://schemas.microsoft.com/office/powerpoint/2010/main" val="271119836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773206"/>
            <a:ext cx="10515600" cy="917482"/>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0"/>
          </p:nvPr>
        </p:nvSpPr>
        <p:spPr>
          <a:xfrm>
            <a:off x="11268634" y="6447864"/>
            <a:ext cx="454959" cy="169431"/>
          </a:xfrm>
          <a:prstGeom prst="rect">
            <a:avLst/>
          </a:prstGeom>
        </p:spPr>
        <p:txBody>
          <a:bodyPr lIns="0" tIns="0" rIns="0" bIns="0"/>
          <a:lstStyle>
            <a:lvl1pPr algn="r">
              <a:defRPr sz="1200" b="1" i="0">
                <a:solidFill>
                  <a:schemeClr val="bg1">
                    <a:lumMod val="75000"/>
                  </a:schemeClr>
                </a:solidFill>
                <a:latin typeface="Helvetica" charset="0"/>
                <a:ea typeface="Helvetica" charset="0"/>
                <a:cs typeface="Helvetica" charset="0"/>
              </a:defRPr>
            </a:lvl1pPr>
          </a:lstStyle>
          <a:p>
            <a:fld id="{07191C24-93DC-274C-80AC-A91430C18475}" type="slidenum">
              <a:rPr lang="en-US" smtClean="0"/>
              <a:pPr/>
              <a:t>‹#›</a:t>
            </a:fld>
            <a:endParaRPr lang="en-US" dirty="0"/>
          </a:p>
        </p:txBody>
      </p:sp>
    </p:spTree>
    <p:extLst>
      <p:ext uri="{BB962C8B-B14F-4D97-AF65-F5344CB8AC3E}">
        <p14:creationId xmlns:p14="http://schemas.microsoft.com/office/powerpoint/2010/main" val="2480129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6"/>
          <p:cNvSpPr>
            <a:spLocks noGrp="1"/>
          </p:cNvSpPr>
          <p:nvPr>
            <p:ph type="sldNum" sz="quarter" idx="4"/>
          </p:nvPr>
        </p:nvSpPr>
        <p:spPr>
          <a:xfrm>
            <a:off x="11268634" y="6447864"/>
            <a:ext cx="454959" cy="169431"/>
          </a:xfrm>
          <a:prstGeom prst="rect">
            <a:avLst/>
          </a:prstGeom>
        </p:spPr>
        <p:txBody>
          <a:bodyPr lIns="0" tIns="0" rIns="0" bIns="0"/>
          <a:lstStyle>
            <a:lvl1pPr algn="r">
              <a:defRPr sz="1200" b="1" i="0">
                <a:solidFill>
                  <a:schemeClr val="bg1">
                    <a:lumMod val="75000"/>
                  </a:schemeClr>
                </a:solidFill>
                <a:latin typeface="Helvetica" charset="0"/>
                <a:ea typeface="Helvetica" charset="0"/>
                <a:cs typeface="Helvetica" charset="0"/>
              </a:defRPr>
            </a:lvl1pPr>
          </a:lstStyle>
          <a:p>
            <a:fld id="{07191C24-93DC-274C-80AC-A91430C18475}" type="slidenum">
              <a:rPr lang="en-US" smtClean="0"/>
              <a:pPr/>
              <a:t>‹#›</a:t>
            </a:fld>
            <a:endParaRPr lang="en-US" dirty="0"/>
          </a:p>
        </p:txBody>
      </p:sp>
    </p:spTree>
    <p:extLst>
      <p:ext uri="{BB962C8B-B14F-4D97-AF65-F5344CB8AC3E}">
        <p14:creationId xmlns:p14="http://schemas.microsoft.com/office/powerpoint/2010/main" val="298581967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6"/>
          <p:cNvSpPr>
            <a:spLocks noGrp="1"/>
          </p:cNvSpPr>
          <p:nvPr>
            <p:ph type="sldNum" sz="quarter" idx="4"/>
          </p:nvPr>
        </p:nvSpPr>
        <p:spPr>
          <a:xfrm>
            <a:off x="11268634" y="6447864"/>
            <a:ext cx="454959" cy="169431"/>
          </a:xfrm>
          <a:prstGeom prst="rect">
            <a:avLst/>
          </a:prstGeom>
        </p:spPr>
        <p:txBody>
          <a:bodyPr lIns="0" tIns="0" rIns="0" bIns="0"/>
          <a:lstStyle>
            <a:lvl1pPr algn="r">
              <a:defRPr sz="1200" b="1" i="0">
                <a:solidFill>
                  <a:schemeClr val="bg1">
                    <a:lumMod val="75000"/>
                  </a:schemeClr>
                </a:solidFill>
                <a:latin typeface="Helvetica" charset="0"/>
                <a:ea typeface="Helvetica" charset="0"/>
                <a:cs typeface="Helvetica" charset="0"/>
              </a:defRPr>
            </a:lvl1pPr>
          </a:lstStyle>
          <a:p>
            <a:fld id="{07191C24-93DC-274C-80AC-A91430C18475}" type="slidenum">
              <a:rPr lang="en-US" smtClean="0"/>
              <a:pPr/>
              <a:t>‹#›</a:t>
            </a:fld>
            <a:endParaRPr lang="en-US" dirty="0"/>
          </a:p>
        </p:txBody>
      </p:sp>
    </p:spTree>
    <p:extLst>
      <p:ext uri="{BB962C8B-B14F-4D97-AF65-F5344CB8AC3E}">
        <p14:creationId xmlns:p14="http://schemas.microsoft.com/office/powerpoint/2010/main" val="61107994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793376"/>
            <a:ext cx="3932237" cy="1264024"/>
          </a:xfrm>
        </p:spPr>
        <p:txBody>
          <a:bodyPr anchor="b">
            <a:normAutofit/>
          </a:bodyPr>
          <a:lstStyle>
            <a:lvl1pPr>
              <a:defRPr sz="2800"/>
            </a:lvl1pPr>
          </a:lstStyle>
          <a:p>
            <a:r>
              <a:rPr lang="en-US" dirty="0"/>
              <a:t>Click to edit Master title style</a:t>
            </a:r>
          </a:p>
        </p:txBody>
      </p:sp>
      <p:sp>
        <p:nvSpPr>
          <p:cNvPr id="3" name="Content Placeholder 2"/>
          <p:cNvSpPr>
            <a:spLocks noGrp="1"/>
          </p:cNvSpPr>
          <p:nvPr>
            <p:ph idx="1"/>
          </p:nvPr>
        </p:nvSpPr>
        <p:spPr>
          <a:xfrm>
            <a:off x="5183188" y="793376"/>
            <a:ext cx="6172200" cy="5378823"/>
          </a:xfrm>
        </p:spPr>
        <p:txBody>
          <a:bodyPr>
            <a:normAutofit/>
          </a:bodyPr>
          <a:lstStyle>
            <a:lvl1pPr>
              <a:defRPr sz="2000" b="1"/>
            </a:lvl1pPr>
            <a:lvl2pPr>
              <a:defRPr sz="1800"/>
            </a:lvl2pPr>
            <a:lvl3pPr>
              <a:defRPr sz="1600"/>
            </a:lvl3pPr>
            <a:lvl4pPr>
              <a:defRPr sz="1600"/>
            </a:lvl4pPr>
            <a:lvl5pPr>
              <a:defRPr sz="16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839788" y="2117911"/>
            <a:ext cx="3932237" cy="4054287"/>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Slide Number Placeholder 6"/>
          <p:cNvSpPr>
            <a:spLocks noGrp="1"/>
          </p:cNvSpPr>
          <p:nvPr>
            <p:ph type="sldNum" sz="quarter" idx="4"/>
          </p:nvPr>
        </p:nvSpPr>
        <p:spPr>
          <a:xfrm>
            <a:off x="11268634" y="6447864"/>
            <a:ext cx="454959" cy="169431"/>
          </a:xfrm>
          <a:prstGeom prst="rect">
            <a:avLst/>
          </a:prstGeom>
        </p:spPr>
        <p:txBody>
          <a:bodyPr lIns="0" tIns="0" rIns="0" bIns="0"/>
          <a:lstStyle>
            <a:lvl1pPr algn="r">
              <a:defRPr sz="1200" b="1" i="0">
                <a:solidFill>
                  <a:schemeClr val="bg1">
                    <a:lumMod val="75000"/>
                  </a:schemeClr>
                </a:solidFill>
                <a:latin typeface="Helvetica" charset="0"/>
                <a:ea typeface="Helvetica" charset="0"/>
                <a:cs typeface="Helvetica" charset="0"/>
              </a:defRPr>
            </a:lvl1pPr>
          </a:lstStyle>
          <a:p>
            <a:fld id="{07191C24-93DC-274C-80AC-A91430C18475}" type="slidenum">
              <a:rPr lang="en-US" smtClean="0"/>
              <a:pPr/>
              <a:t>‹#›</a:t>
            </a:fld>
            <a:endParaRPr lang="en-US" dirty="0"/>
          </a:p>
        </p:txBody>
      </p:sp>
    </p:spTree>
    <p:extLst>
      <p:ext uri="{BB962C8B-B14F-4D97-AF65-F5344CB8AC3E}">
        <p14:creationId xmlns:p14="http://schemas.microsoft.com/office/powerpoint/2010/main" val="9885724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793376"/>
            <a:ext cx="3932237" cy="1264024"/>
          </a:xfrm>
        </p:spPr>
        <p:txBody>
          <a:bodyPr anchor="b">
            <a:normAutofit/>
          </a:bodyPr>
          <a:lstStyle>
            <a:lvl1pPr>
              <a:defRPr sz="2800"/>
            </a:lvl1pPr>
          </a:lstStyle>
          <a:p>
            <a:r>
              <a:rPr lang="en-US" dirty="0"/>
              <a:t>Click to edit Master title style</a:t>
            </a:r>
          </a:p>
        </p:txBody>
      </p:sp>
      <p:sp>
        <p:nvSpPr>
          <p:cNvPr id="3" name="Picture Placeholder 2"/>
          <p:cNvSpPr>
            <a:spLocks noGrp="1"/>
          </p:cNvSpPr>
          <p:nvPr>
            <p:ph type="pic" idx="1"/>
          </p:nvPr>
        </p:nvSpPr>
        <p:spPr>
          <a:xfrm>
            <a:off x="5183188" y="793376"/>
            <a:ext cx="6172200" cy="5378823"/>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117911"/>
            <a:ext cx="3932237" cy="4054287"/>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Slide Number Placeholder 6"/>
          <p:cNvSpPr>
            <a:spLocks noGrp="1"/>
          </p:cNvSpPr>
          <p:nvPr>
            <p:ph type="sldNum" sz="quarter" idx="4"/>
          </p:nvPr>
        </p:nvSpPr>
        <p:spPr>
          <a:xfrm>
            <a:off x="11268634" y="6447864"/>
            <a:ext cx="454959" cy="169431"/>
          </a:xfrm>
          <a:prstGeom prst="rect">
            <a:avLst/>
          </a:prstGeom>
        </p:spPr>
        <p:txBody>
          <a:bodyPr lIns="0" tIns="0" rIns="0" bIns="0"/>
          <a:lstStyle>
            <a:lvl1pPr algn="r">
              <a:defRPr sz="1200" b="1" i="0">
                <a:solidFill>
                  <a:schemeClr val="bg1">
                    <a:lumMod val="75000"/>
                  </a:schemeClr>
                </a:solidFill>
                <a:latin typeface="Helvetica" charset="0"/>
                <a:ea typeface="Helvetica" charset="0"/>
                <a:cs typeface="Helvetica" charset="0"/>
              </a:defRPr>
            </a:lvl1pPr>
          </a:lstStyle>
          <a:p>
            <a:fld id="{07191C24-93DC-274C-80AC-A91430C18475}" type="slidenum">
              <a:rPr lang="en-US" smtClean="0"/>
              <a:pPr/>
              <a:t>‹#›</a:t>
            </a:fld>
            <a:endParaRPr lang="en-US" dirty="0"/>
          </a:p>
        </p:txBody>
      </p:sp>
    </p:spTree>
    <p:extLst>
      <p:ext uri="{BB962C8B-B14F-4D97-AF65-F5344CB8AC3E}">
        <p14:creationId xmlns:p14="http://schemas.microsoft.com/office/powerpoint/2010/main" val="23125009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Cover Slide">
    <p:spTree>
      <p:nvGrpSpPr>
        <p:cNvPr id="1" name=""/>
        <p:cNvGrpSpPr/>
        <p:nvPr/>
      </p:nvGrpSpPr>
      <p:grpSpPr>
        <a:xfrm>
          <a:off x="0" y="0"/>
          <a:ext cx="0" cy="0"/>
          <a:chOff x="0" y="0"/>
          <a:chExt cx="0" cy="0"/>
        </a:xfrm>
      </p:grpSpPr>
      <p:sp>
        <p:nvSpPr>
          <p:cNvPr id="5586" name="Text Placeholder 5585"/>
          <p:cNvSpPr>
            <a:spLocks noGrp="1"/>
          </p:cNvSpPr>
          <p:nvPr>
            <p:ph type="body" sz="quarter" idx="10" hasCustomPrompt="1"/>
          </p:nvPr>
        </p:nvSpPr>
        <p:spPr>
          <a:xfrm>
            <a:off x="304800" y="2362200"/>
            <a:ext cx="11277600" cy="508443"/>
          </a:xfrm>
          <a:prstGeom prst="rect">
            <a:avLst/>
          </a:prstGeom>
        </p:spPr>
        <p:txBody>
          <a:bodyPr/>
          <a:lstStyle>
            <a:lvl1pPr algn="ctr">
              <a:buFontTx/>
              <a:buNone/>
              <a:defRPr sz="2800" baseline="0">
                <a:solidFill>
                  <a:srgbClr val="336699"/>
                </a:solidFill>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dirty="0"/>
              <a:t>Technical Session Title</a:t>
            </a:r>
          </a:p>
        </p:txBody>
      </p:sp>
      <p:sp>
        <p:nvSpPr>
          <p:cNvPr id="30" name="Text Placeholder 5585"/>
          <p:cNvSpPr>
            <a:spLocks noGrp="1"/>
          </p:cNvSpPr>
          <p:nvPr>
            <p:ph type="body" sz="quarter" idx="11" hasCustomPrompt="1"/>
          </p:nvPr>
        </p:nvSpPr>
        <p:spPr>
          <a:xfrm>
            <a:off x="304800" y="2859665"/>
            <a:ext cx="11277600" cy="519959"/>
          </a:xfrm>
          <a:prstGeom prst="rect">
            <a:avLst/>
          </a:prstGeom>
        </p:spPr>
        <p:txBody>
          <a:bodyPr/>
          <a:lstStyle>
            <a:lvl1pPr algn="ctr">
              <a:buFontTx/>
              <a:buNone/>
              <a:defRPr sz="1800" baseline="0">
                <a:solidFill>
                  <a:schemeClr val="bg1"/>
                </a:solidFill>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dirty="0"/>
              <a:t>Subtitle</a:t>
            </a:r>
          </a:p>
        </p:txBody>
      </p:sp>
      <p:sp>
        <p:nvSpPr>
          <p:cNvPr id="32" name="Freeform 25"/>
          <p:cNvSpPr>
            <a:spLocks noEditPoints="1"/>
          </p:cNvSpPr>
          <p:nvPr userDrawn="1"/>
        </p:nvSpPr>
        <p:spPr bwMode="auto">
          <a:xfrm>
            <a:off x="0" y="4648200"/>
            <a:ext cx="12207671" cy="2667000"/>
          </a:xfrm>
          <a:custGeom>
            <a:avLst/>
            <a:gdLst/>
            <a:ahLst/>
            <a:cxnLst>
              <a:cxn ang="0">
                <a:pos x="555" y="276"/>
              </a:cxn>
              <a:cxn ang="0">
                <a:pos x="544" y="262"/>
              </a:cxn>
              <a:cxn ang="0">
                <a:pos x="538" y="263"/>
              </a:cxn>
              <a:cxn ang="0">
                <a:pos x="520" y="204"/>
              </a:cxn>
              <a:cxn ang="0">
                <a:pos x="438" y="296"/>
              </a:cxn>
              <a:cxn ang="0">
                <a:pos x="418" y="219"/>
              </a:cxn>
              <a:cxn ang="0">
                <a:pos x="355" y="226"/>
              </a:cxn>
              <a:cxn ang="0">
                <a:pos x="326" y="309"/>
              </a:cxn>
              <a:cxn ang="0">
                <a:pos x="301" y="319"/>
              </a:cxn>
              <a:cxn ang="0">
                <a:pos x="246" y="387"/>
              </a:cxn>
              <a:cxn ang="0">
                <a:pos x="239" y="384"/>
              </a:cxn>
              <a:cxn ang="0">
                <a:pos x="223" y="382"/>
              </a:cxn>
              <a:cxn ang="0">
                <a:pos x="191" y="384"/>
              </a:cxn>
              <a:cxn ang="0">
                <a:pos x="186" y="400"/>
              </a:cxn>
              <a:cxn ang="0">
                <a:pos x="165" y="401"/>
              </a:cxn>
              <a:cxn ang="0">
                <a:pos x="151" y="383"/>
              </a:cxn>
              <a:cxn ang="0">
                <a:pos x="94" y="380"/>
              </a:cxn>
              <a:cxn ang="0">
                <a:pos x="57" y="400"/>
              </a:cxn>
              <a:cxn ang="0">
                <a:pos x="47" y="389"/>
              </a:cxn>
              <a:cxn ang="0">
                <a:pos x="41" y="391"/>
              </a:cxn>
              <a:cxn ang="0">
                <a:pos x="32" y="403"/>
              </a:cxn>
              <a:cxn ang="0">
                <a:pos x="24" y="407"/>
              </a:cxn>
              <a:cxn ang="0">
                <a:pos x="19" y="415"/>
              </a:cxn>
              <a:cxn ang="0">
                <a:pos x="0" y="683"/>
              </a:cxn>
              <a:cxn ang="0">
                <a:pos x="1541" y="426"/>
              </a:cxn>
              <a:cxn ang="0">
                <a:pos x="1545" y="413"/>
              </a:cxn>
              <a:cxn ang="0">
                <a:pos x="1532" y="415"/>
              </a:cxn>
              <a:cxn ang="0">
                <a:pos x="1527" y="407"/>
              </a:cxn>
              <a:cxn ang="0">
                <a:pos x="1519" y="419"/>
              </a:cxn>
              <a:cxn ang="0">
                <a:pos x="1503" y="411"/>
              </a:cxn>
              <a:cxn ang="0">
                <a:pos x="1417" y="392"/>
              </a:cxn>
              <a:cxn ang="0">
                <a:pos x="1397" y="226"/>
              </a:cxn>
              <a:cxn ang="0">
                <a:pos x="1236" y="226"/>
              </a:cxn>
              <a:cxn ang="0">
                <a:pos x="1154" y="161"/>
              </a:cxn>
              <a:cxn ang="0">
                <a:pos x="1097" y="400"/>
              </a:cxn>
              <a:cxn ang="0">
                <a:pos x="1004" y="208"/>
              </a:cxn>
              <a:cxn ang="0">
                <a:pos x="960" y="227"/>
              </a:cxn>
              <a:cxn ang="0">
                <a:pos x="849" y="67"/>
              </a:cxn>
              <a:cxn ang="0">
                <a:pos x="814" y="341"/>
              </a:cxn>
              <a:cxn ang="0">
                <a:pos x="756" y="63"/>
              </a:cxn>
              <a:cxn ang="0">
                <a:pos x="714" y="100"/>
              </a:cxn>
              <a:cxn ang="0">
                <a:pos x="684" y="265"/>
              </a:cxn>
              <a:cxn ang="0">
                <a:pos x="671" y="243"/>
              </a:cxn>
              <a:cxn ang="0">
                <a:pos x="561" y="285"/>
              </a:cxn>
              <a:cxn ang="0">
                <a:pos x="739" y="90"/>
              </a:cxn>
              <a:cxn ang="0">
                <a:pos x="754" y="80"/>
              </a:cxn>
              <a:cxn ang="0">
                <a:pos x="552" y="281"/>
              </a:cxn>
              <a:cxn ang="0">
                <a:pos x="552" y="291"/>
              </a:cxn>
              <a:cxn ang="0">
                <a:pos x="569" y="295"/>
              </a:cxn>
              <a:cxn ang="0">
                <a:pos x="561" y="300"/>
              </a:cxn>
              <a:cxn ang="0">
                <a:pos x="620" y="302"/>
              </a:cxn>
              <a:cxn ang="0">
                <a:pos x="570" y="307"/>
              </a:cxn>
              <a:cxn ang="0">
                <a:pos x="1215" y="324"/>
              </a:cxn>
              <a:cxn ang="0">
                <a:pos x="1399" y="359"/>
              </a:cxn>
              <a:cxn ang="0">
                <a:pos x="1230" y="403"/>
              </a:cxn>
              <a:cxn ang="0">
                <a:pos x="1234" y="374"/>
              </a:cxn>
            </a:cxnLst>
            <a:rect l="0" t="0" r="r" b="b"/>
            <a:pathLst>
              <a:path w="1624" h="803">
                <a:moveTo>
                  <a:pt x="561" y="285"/>
                </a:moveTo>
                <a:cubicBezTo>
                  <a:pt x="561" y="286"/>
                  <a:pt x="561" y="286"/>
                  <a:pt x="561" y="287"/>
                </a:cubicBezTo>
                <a:cubicBezTo>
                  <a:pt x="558" y="287"/>
                  <a:pt x="559" y="284"/>
                  <a:pt x="555" y="287"/>
                </a:cubicBezTo>
                <a:cubicBezTo>
                  <a:pt x="555" y="283"/>
                  <a:pt x="553" y="284"/>
                  <a:pt x="553" y="286"/>
                </a:cubicBezTo>
                <a:cubicBezTo>
                  <a:pt x="551" y="282"/>
                  <a:pt x="558" y="279"/>
                  <a:pt x="555" y="276"/>
                </a:cubicBezTo>
                <a:cubicBezTo>
                  <a:pt x="554" y="274"/>
                  <a:pt x="551" y="272"/>
                  <a:pt x="552" y="269"/>
                </a:cubicBezTo>
                <a:cubicBezTo>
                  <a:pt x="549" y="268"/>
                  <a:pt x="552" y="272"/>
                  <a:pt x="550" y="272"/>
                </a:cubicBezTo>
                <a:cubicBezTo>
                  <a:pt x="549" y="268"/>
                  <a:pt x="546" y="267"/>
                  <a:pt x="546" y="263"/>
                </a:cubicBezTo>
                <a:cubicBezTo>
                  <a:pt x="545" y="264"/>
                  <a:pt x="544" y="268"/>
                  <a:pt x="543" y="267"/>
                </a:cubicBezTo>
                <a:cubicBezTo>
                  <a:pt x="542" y="264"/>
                  <a:pt x="548" y="263"/>
                  <a:pt x="544" y="262"/>
                </a:cubicBezTo>
                <a:cubicBezTo>
                  <a:pt x="544" y="262"/>
                  <a:pt x="543" y="265"/>
                  <a:pt x="543" y="263"/>
                </a:cubicBezTo>
                <a:cubicBezTo>
                  <a:pt x="542" y="261"/>
                  <a:pt x="545" y="259"/>
                  <a:pt x="543" y="258"/>
                </a:cubicBezTo>
                <a:cubicBezTo>
                  <a:pt x="543" y="262"/>
                  <a:pt x="541" y="264"/>
                  <a:pt x="541" y="266"/>
                </a:cubicBezTo>
                <a:cubicBezTo>
                  <a:pt x="539" y="265"/>
                  <a:pt x="543" y="261"/>
                  <a:pt x="539" y="261"/>
                </a:cubicBezTo>
                <a:cubicBezTo>
                  <a:pt x="540" y="263"/>
                  <a:pt x="538" y="265"/>
                  <a:pt x="538" y="263"/>
                </a:cubicBezTo>
                <a:cubicBezTo>
                  <a:pt x="540" y="259"/>
                  <a:pt x="538" y="262"/>
                  <a:pt x="537" y="259"/>
                </a:cubicBezTo>
                <a:cubicBezTo>
                  <a:pt x="539" y="248"/>
                  <a:pt x="534" y="241"/>
                  <a:pt x="533" y="236"/>
                </a:cubicBezTo>
                <a:cubicBezTo>
                  <a:pt x="532" y="229"/>
                  <a:pt x="534" y="221"/>
                  <a:pt x="533" y="212"/>
                </a:cubicBezTo>
                <a:cubicBezTo>
                  <a:pt x="529" y="212"/>
                  <a:pt x="525" y="212"/>
                  <a:pt x="520" y="212"/>
                </a:cubicBezTo>
                <a:cubicBezTo>
                  <a:pt x="520" y="209"/>
                  <a:pt x="520" y="207"/>
                  <a:pt x="520" y="204"/>
                </a:cubicBezTo>
                <a:cubicBezTo>
                  <a:pt x="500" y="204"/>
                  <a:pt x="480" y="204"/>
                  <a:pt x="460" y="204"/>
                </a:cubicBezTo>
                <a:cubicBezTo>
                  <a:pt x="460" y="207"/>
                  <a:pt x="461" y="211"/>
                  <a:pt x="459" y="212"/>
                </a:cubicBezTo>
                <a:cubicBezTo>
                  <a:pt x="454" y="212"/>
                  <a:pt x="449" y="212"/>
                  <a:pt x="444" y="212"/>
                </a:cubicBezTo>
                <a:cubicBezTo>
                  <a:pt x="442" y="238"/>
                  <a:pt x="445" y="269"/>
                  <a:pt x="443" y="296"/>
                </a:cubicBezTo>
                <a:cubicBezTo>
                  <a:pt x="442" y="296"/>
                  <a:pt x="440" y="296"/>
                  <a:pt x="438" y="296"/>
                </a:cubicBezTo>
                <a:cubicBezTo>
                  <a:pt x="438" y="272"/>
                  <a:pt x="438" y="249"/>
                  <a:pt x="438" y="226"/>
                </a:cubicBezTo>
                <a:cubicBezTo>
                  <a:pt x="437" y="223"/>
                  <a:pt x="429" y="227"/>
                  <a:pt x="429" y="223"/>
                </a:cubicBezTo>
                <a:cubicBezTo>
                  <a:pt x="429" y="220"/>
                  <a:pt x="435" y="223"/>
                  <a:pt x="437" y="221"/>
                </a:cubicBezTo>
                <a:cubicBezTo>
                  <a:pt x="437" y="219"/>
                  <a:pt x="437" y="217"/>
                  <a:pt x="437" y="215"/>
                </a:cubicBezTo>
                <a:cubicBezTo>
                  <a:pt x="429" y="213"/>
                  <a:pt x="424" y="217"/>
                  <a:pt x="418" y="219"/>
                </a:cubicBezTo>
                <a:cubicBezTo>
                  <a:pt x="417" y="220"/>
                  <a:pt x="419" y="224"/>
                  <a:pt x="417" y="225"/>
                </a:cubicBezTo>
                <a:cubicBezTo>
                  <a:pt x="399" y="225"/>
                  <a:pt x="379" y="226"/>
                  <a:pt x="361" y="224"/>
                </a:cubicBezTo>
                <a:cubicBezTo>
                  <a:pt x="361" y="218"/>
                  <a:pt x="361" y="212"/>
                  <a:pt x="361" y="206"/>
                </a:cubicBezTo>
                <a:cubicBezTo>
                  <a:pt x="357" y="209"/>
                  <a:pt x="360" y="219"/>
                  <a:pt x="359" y="225"/>
                </a:cubicBezTo>
                <a:cubicBezTo>
                  <a:pt x="358" y="225"/>
                  <a:pt x="354" y="224"/>
                  <a:pt x="355" y="226"/>
                </a:cubicBezTo>
                <a:cubicBezTo>
                  <a:pt x="355" y="254"/>
                  <a:pt x="355" y="282"/>
                  <a:pt x="355" y="309"/>
                </a:cubicBezTo>
                <a:cubicBezTo>
                  <a:pt x="350" y="309"/>
                  <a:pt x="344" y="310"/>
                  <a:pt x="341" y="309"/>
                </a:cubicBezTo>
                <a:cubicBezTo>
                  <a:pt x="342" y="307"/>
                  <a:pt x="341" y="302"/>
                  <a:pt x="342" y="299"/>
                </a:cubicBezTo>
                <a:cubicBezTo>
                  <a:pt x="337" y="299"/>
                  <a:pt x="332" y="299"/>
                  <a:pt x="327" y="299"/>
                </a:cubicBezTo>
                <a:cubicBezTo>
                  <a:pt x="327" y="302"/>
                  <a:pt x="329" y="308"/>
                  <a:pt x="326" y="309"/>
                </a:cubicBezTo>
                <a:cubicBezTo>
                  <a:pt x="325" y="307"/>
                  <a:pt x="326" y="302"/>
                  <a:pt x="325" y="299"/>
                </a:cubicBezTo>
                <a:cubicBezTo>
                  <a:pt x="321" y="299"/>
                  <a:pt x="316" y="299"/>
                  <a:pt x="311" y="299"/>
                </a:cubicBezTo>
                <a:cubicBezTo>
                  <a:pt x="311" y="302"/>
                  <a:pt x="311" y="306"/>
                  <a:pt x="311" y="309"/>
                </a:cubicBezTo>
                <a:cubicBezTo>
                  <a:pt x="308" y="309"/>
                  <a:pt x="305" y="309"/>
                  <a:pt x="302" y="309"/>
                </a:cubicBezTo>
                <a:cubicBezTo>
                  <a:pt x="302" y="312"/>
                  <a:pt x="303" y="317"/>
                  <a:pt x="301" y="319"/>
                </a:cubicBezTo>
                <a:cubicBezTo>
                  <a:pt x="282" y="318"/>
                  <a:pt x="270" y="328"/>
                  <a:pt x="258" y="334"/>
                </a:cubicBezTo>
                <a:cubicBezTo>
                  <a:pt x="255" y="336"/>
                  <a:pt x="249" y="336"/>
                  <a:pt x="248" y="340"/>
                </a:cubicBezTo>
                <a:cubicBezTo>
                  <a:pt x="249" y="342"/>
                  <a:pt x="254" y="339"/>
                  <a:pt x="255" y="341"/>
                </a:cubicBezTo>
                <a:cubicBezTo>
                  <a:pt x="255" y="355"/>
                  <a:pt x="255" y="368"/>
                  <a:pt x="255" y="382"/>
                </a:cubicBezTo>
                <a:cubicBezTo>
                  <a:pt x="253" y="388"/>
                  <a:pt x="247" y="383"/>
                  <a:pt x="246" y="387"/>
                </a:cubicBezTo>
                <a:cubicBezTo>
                  <a:pt x="246" y="384"/>
                  <a:pt x="247" y="383"/>
                  <a:pt x="245" y="383"/>
                </a:cubicBezTo>
                <a:cubicBezTo>
                  <a:pt x="244" y="380"/>
                  <a:pt x="245" y="385"/>
                  <a:pt x="243" y="384"/>
                </a:cubicBezTo>
                <a:cubicBezTo>
                  <a:pt x="242" y="378"/>
                  <a:pt x="242" y="380"/>
                  <a:pt x="241" y="376"/>
                </a:cubicBezTo>
                <a:cubicBezTo>
                  <a:pt x="241" y="379"/>
                  <a:pt x="240" y="379"/>
                  <a:pt x="238" y="378"/>
                </a:cubicBezTo>
                <a:cubicBezTo>
                  <a:pt x="238" y="380"/>
                  <a:pt x="239" y="381"/>
                  <a:pt x="239" y="384"/>
                </a:cubicBezTo>
                <a:cubicBezTo>
                  <a:pt x="238" y="383"/>
                  <a:pt x="238" y="381"/>
                  <a:pt x="236" y="381"/>
                </a:cubicBezTo>
                <a:cubicBezTo>
                  <a:pt x="237" y="386"/>
                  <a:pt x="235" y="382"/>
                  <a:pt x="235" y="383"/>
                </a:cubicBezTo>
                <a:cubicBezTo>
                  <a:pt x="232" y="382"/>
                  <a:pt x="238" y="388"/>
                  <a:pt x="235" y="388"/>
                </a:cubicBezTo>
                <a:cubicBezTo>
                  <a:pt x="232" y="388"/>
                  <a:pt x="228" y="382"/>
                  <a:pt x="227" y="386"/>
                </a:cubicBezTo>
                <a:cubicBezTo>
                  <a:pt x="226" y="385"/>
                  <a:pt x="224" y="384"/>
                  <a:pt x="223" y="382"/>
                </a:cubicBezTo>
                <a:cubicBezTo>
                  <a:pt x="223" y="384"/>
                  <a:pt x="226" y="384"/>
                  <a:pt x="226" y="386"/>
                </a:cubicBezTo>
                <a:cubicBezTo>
                  <a:pt x="219" y="387"/>
                  <a:pt x="210" y="387"/>
                  <a:pt x="203" y="388"/>
                </a:cubicBezTo>
                <a:cubicBezTo>
                  <a:pt x="202" y="394"/>
                  <a:pt x="202" y="402"/>
                  <a:pt x="200" y="407"/>
                </a:cubicBezTo>
                <a:cubicBezTo>
                  <a:pt x="197" y="407"/>
                  <a:pt x="193" y="408"/>
                  <a:pt x="191" y="407"/>
                </a:cubicBezTo>
                <a:cubicBezTo>
                  <a:pt x="191" y="399"/>
                  <a:pt x="191" y="392"/>
                  <a:pt x="191" y="384"/>
                </a:cubicBezTo>
                <a:cubicBezTo>
                  <a:pt x="194" y="384"/>
                  <a:pt x="199" y="387"/>
                  <a:pt x="199" y="384"/>
                </a:cubicBezTo>
                <a:cubicBezTo>
                  <a:pt x="199" y="378"/>
                  <a:pt x="191" y="382"/>
                  <a:pt x="190" y="378"/>
                </a:cubicBezTo>
                <a:cubicBezTo>
                  <a:pt x="189" y="382"/>
                  <a:pt x="190" y="387"/>
                  <a:pt x="190" y="393"/>
                </a:cubicBezTo>
                <a:cubicBezTo>
                  <a:pt x="190" y="398"/>
                  <a:pt x="192" y="407"/>
                  <a:pt x="187" y="407"/>
                </a:cubicBezTo>
                <a:cubicBezTo>
                  <a:pt x="184" y="407"/>
                  <a:pt x="186" y="403"/>
                  <a:pt x="186" y="400"/>
                </a:cubicBezTo>
                <a:cubicBezTo>
                  <a:pt x="183" y="400"/>
                  <a:pt x="180" y="400"/>
                  <a:pt x="177" y="400"/>
                </a:cubicBezTo>
                <a:cubicBezTo>
                  <a:pt x="177" y="403"/>
                  <a:pt x="177" y="405"/>
                  <a:pt x="177" y="407"/>
                </a:cubicBezTo>
                <a:cubicBezTo>
                  <a:pt x="172" y="406"/>
                  <a:pt x="171" y="411"/>
                  <a:pt x="170" y="410"/>
                </a:cubicBezTo>
                <a:cubicBezTo>
                  <a:pt x="168" y="406"/>
                  <a:pt x="172" y="397"/>
                  <a:pt x="168" y="396"/>
                </a:cubicBezTo>
                <a:cubicBezTo>
                  <a:pt x="164" y="395"/>
                  <a:pt x="167" y="400"/>
                  <a:pt x="165" y="401"/>
                </a:cubicBezTo>
                <a:cubicBezTo>
                  <a:pt x="161" y="401"/>
                  <a:pt x="157" y="401"/>
                  <a:pt x="153" y="401"/>
                </a:cubicBezTo>
                <a:cubicBezTo>
                  <a:pt x="153" y="405"/>
                  <a:pt x="154" y="410"/>
                  <a:pt x="153" y="411"/>
                </a:cubicBezTo>
                <a:cubicBezTo>
                  <a:pt x="136" y="411"/>
                  <a:pt x="117" y="412"/>
                  <a:pt x="101" y="411"/>
                </a:cubicBezTo>
                <a:cubicBezTo>
                  <a:pt x="101" y="406"/>
                  <a:pt x="101" y="402"/>
                  <a:pt x="101" y="397"/>
                </a:cubicBezTo>
                <a:cubicBezTo>
                  <a:pt x="118" y="393"/>
                  <a:pt x="136" y="387"/>
                  <a:pt x="151" y="383"/>
                </a:cubicBezTo>
                <a:cubicBezTo>
                  <a:pt x="157" y="381"/>
                  <a:pt x="164" y="381"/>
                  <a:pt x="167" y="377"/>
                </a:cubicBezTo>
                <a:cubicBezTo>
                  <a:pt x="162" y="376"/>
                  <a:pt x="156" y="379"/>
                  <a:pt x="151" y="380"/>
                </a:cubicBezTo>
                <a:cubicBezTo>
                  <a:pt x="133" y="385"/>
                  <a:pt x="115" y="391"/>
                  <a:pt x="97" y="394"/>
                </a:cubicBezTo>
                <a:cubicBezTo>
                  <a:pt x="95" y="397"/>
                  <a:pt x="100" y="406"/>
                  <a:pt x="95" y="407"/>
                </a:cubicBezTo>
                <a:cubicBezTo>
                  <a:pt x="93" y="400"/>
                  <a:pt x="95" y="389"/>
                  <a:pt x="94" y="380"/>
                </a:cubicBezTo>
                <a:cubicBezTo>
                  <a:pt x="93" y="378"/>
                  <a:pt x="95" y="378"/>
                  <a:pt x="96" y="377"/>
                </a:cubicBezTo>
                <a:cubicBezTo>
                  <a:pt x="90" y="369"/>
                  <a:pt x="69" y="369"/>
                  <a:pt x="64" y="378"/>
                </a:cubicBezTo>
                <a:cubicBezTo>
                  <a:pt x="68" y="380"/>
                  <a:pt x="64" y="391"/>
                  <a:pt x="66" y="396"/>
                </a:cubicBezTo>
                <a:cubicBezTo>
                  <a:pt x="63" y="393"/>
                  <a:pt x="60" y="399"/>
                  <a:pt x="58" y="395"/>
                </a:cubicBezTo>
                <a:cubicBezTo>
                  <a:pt x="57" y="397"/>
                  <a:pt x="59" y="401"/>
                  <a:pt x="57" y="400"/>
                </a:cubicBezTo>
                <a:cubicBezTo>
                  <a:pt x="57" y="397"/>
                  <a:pt x="55" y="396"/>
                  <a:pt x="53" y="393"/>
                </a:cubicBezTo>
                <a:cubicBezTo>
                  <a:pt x="54" y="395"/>
                  <a:pt x="53" y="397"/>
                  <a:pt x="51" y="398"/>
                </a:cubicBezTo>
                <a:cubicBezTo>
                  <a:pt x="50" y="395"/>
                  <a:pt x="54" y="392"/>
                  <a:pt x="51" y="392"/>
                </a:cubicBezTo>
                <a:cubicBezTo>
                  <a:pt x="50" y="392"/>
                  <a:pt x="50" y="396"/>
                  <a:pt x="47" y="394"/>
                </a:cubicBezTo>
                <a:cubicBezTo>
                  <a:pt x="47" y="392"/>
                  <a:pt x="50" y="389"/>
                  <a:pt x="47" y="389"/>
                </a:cubicBezTo>
                <a:cubicBezTo>
                  <a:pt x="47" y="387"/>
                  <a:pt x="47" y="392"/>
                  <a:pt x="45" y="392"/>
                </a:cubicBezTo>
                <a:cubicBezTo>
                  <a:pt x="45" y="390"/>
                  <a:pt x="46" y="390"/>
                  <a:pt x="46" y="389"/>
                </a:cubicBezTo>
                <a:cubicBezTo>
                  <a:pt x="44" y="386"/>
                  <a:pt x="44" y="392"/>
                  <a:pt x="43" y="390"/>
                </a:cubicBezTo>
                <a:cubicBezTo>
                  <a:pt x="43" y="389"/>
                  <a:pt x="44" y="386"/>
                  <a:pt x="42" y="387"/>
                </a:cubicBezTo>
                <a:cubicBezTo>
                  <a:pt x="41" y="388"/>
                  <a:pt x="42" y="391"/>
                  <a:pt x="41" y="391"/>
                </a:cubicBezTo>
                <a:cubicBezTo>
                  <a:pt x="40" y="388"/>
                  <a:pt x="41" y="394"/>
                  <a:pt x="38" y="391"/>
                </a:cubicBezTo>
                <a:cubicBezTo>
                  <a:pt x="37" y="396"/>
                  <a:pt x="36" y="399"/>
                  <a:pt x="38" y="402"/>
                </a:cubicBezTo>
                <a:cubicBezTo>
                  <a:pt x="35" y="399"/>
                  <a:pt x="38" y="405"/>
                  <a:pt x="37" y="406"/>
                </a:cubicBezTo>
                <a:cubicBezTo>
                  <a:pt x="35" y="403"/>
                  <a:pt x="35" y="402"/>
                  <a:pt x="32" y="400"/>
                </a:cubicBezTo>
                <a:cubicBezTo>
                  <a:pt x="32" y="402"/>
                  <a:pt x="34" y="402"/>
                  <a:pt x="32" y="403"/>
                </a:cubicBezTo>
                <a:cubicBezTo>
                  <a:pt x="32" y="398"/>
                  <a:pt x="30" y="404"/>
                  <a:pt x="30" y="399"/>
                </a:cubicBezTo>
                <a:cubicBezTo>
                  <a:pt x="28" y="401"/>
                  <a:pt x="30" y="404"/>
                  <a:pt x="27" y="407"/>
                </a:cubicBezTo>
                <a:cubicBezTo>
                  <a:pt x="26" y="404"/>
                  <a:pt x="26" y="401"/>
                  <a:pt x="25" y="400"/>
                </a:cubicBezTo>
                <a:cubicBezTo>
                  <a:pt x="25" y="403"/>
                  <a:pt x="24" y="407"/>
                  <a:pt x="23" y="403"/>
                </a:cubicBezTo>
                <a:cubicBezTo>
                  <a:pt x="20" y="403"/>
                  <a:pt x="27" y="406"/>
                  <a:pt x="24" y="407"/>
                </a:cubicBezTo>
                <a:cubicBezTo>
                  <a:pt x="22" y="407"/>
                  <a:pt x="23" y="405"/>
                  <a:pt x="21" y="405"/>
                </a:cubicBezTo>
                <a:cubicBezTo>
                  <a:pt x="20" y="410"/>
                  <a:pt x="25" y="410"/>
                  <a:pt x="25" y="413"/>
                </a:cubicBezTo>
                <a:cubicBezTo>
                  <a:pt x="24" y="412"/>
                  <a:pt x="24" y="411"/>
                  <a:pt x="22" y="411"/>
                </a:cubicBezTo>
                <a:cubicBezTo>
                  <a:pt x="22" y="411"/>
                  <a:pt x="23" y="413"/>
                  <a:pt x="22" y="413"/>
                </a:cubicBezTo>
                <a:cubicBezTo>
                  <a:pt x="19" y="411"/>
                  <a:pt x="23" y="418"/>
                  <a:pt x="19" y="415"/>
                </a:cubicBezTo>
                <a:cubicBezTo>
                  <a:pt x="19" y="418"/>
                  <a:pt x="21" y="417"/>
                  <a:pt x="21" y="419"/>
                </a:cubicBezTo>
                <a:cubicBezTo>
                  <a:pt x="20" y="419"/>
                  <a:pt x="19" y="418"/>
                  <a:pt x="19" y="417"/>
                </a:cubicBezTo>
                <a:cubicBezTo>
                  <a:pt x="17" y="417"/>
                  <a:pt x="20" y="421"/>
                  <a:pt x="19" y="421"/>
                </a:cubicBezTo>
                <a:cubicBezTo>
                  <a:pt x="13" y="421"/>
                  <a:pt x="7" y="421"/>
                  <a:pt x="0" y="421"/>
                </a:cubicBezTo>
                <a:cubicBezTo>
                  <a:pt x="0" y="800"/>
                  <a:pt x="0" y="303"/>
                  <a:pt x="0" y="683"/>
                </a:cubicBezTo>
                <a:cubicBezTo>
                  <a:pt x="541" y="683"/>
                  <a:pt x="1083" y="683"/>
                  <a:pt x="1624" y="683"/>
                </a:cubicBezTo>
                <a:cubicBezTo>
                  <a:pt x="1624" y="305"/>
                  <a:pt x="1624" y="803"/>
                  <a:pt x="1624" y="426"/>
                </a:cubicBezTo>
                <a:cubicBezTo>
                  <a:pt x="1599" y="427"/>
                  <a:pt x="1570" y="427"/>
                  <a:pt x="1545" y="426"/>
                </a:cubicBezTo>
                <a:cubicBezTo>
                  <a:pt x="1545" y="425"/>
                  <a:pt x="1547" y="423"/>
                  <a:pt x="1545" y="422"/>
                </a:cubicBezTo>
                <a:cubicBezTo>
                  <a:pt x="1545" y="425"/>
                  <a:pt x="1544" y="427"/>
                  <a:pt x="1541" y="426"/>
                </a:cubicBezTo>
                <a:cubicBezTo>
                  <a:pt x="1542" y="425"/>
                  <a:pt x="1546" y="423"/>
                  <a:pt x="1544" y="422"/>
                </a:cubicBezTo>
                <a:cubicBezTo>
                  <a:pt x="1543" y="426"/>
                  <a:pt x="1540" y="423"/>
                  <a:pt x="1539" y="424"/>
                </a:cubicBezTo>
                <a:cubicBezTo>
                  <a:pt x="1540" y="421"/>
                  <a:pt x="1545" y="419"/>
                  <a:pt x="1544" y="417"/>
                </a:cubicBezTo>
                <a:cubicBezTo>
                  <a:pt x="1543" y="418"/>
                  <a:pt x="1541" y="422"/>
                  <a:pt x="1540" y="420"/>
                </a:cubicBezTo>
                <a:cubicBezTo>
                  <a:pt x="1540" y="417"/>
                  <a:pt x="1547" y="416"/>
                  <a:pt x="1545" y="413"/>
                </a:cubicBezTo>
                <a:cubicBezTo>
                  <a:pt x="1544" y="416"/>
                  <a:pt x="1542" y="418"/>
                  <a:pt x="1542" y="415"/>
                </a:cubicBezTo>
                <a:cubicBezTo>
                  <a:pt x="1542" y="416"/>
                  <a:pt x="1539" y="415"/>
                  <a:pt x="1538" y="419"/>
                </a:cubicBezTo>
                <a:cubicBezTo>
                  <a:pt x="1539" y="414"/>
                  <a:pt x="1536" y="421"/>
                  <a:pt x="1533" y="419"/>
                </a:cubicBezTo>
                <a:cubicBezTo>
                  <a:pt x="1534" y="417"/>
                  <a:pt x="1537" y="413"/>
                  <a:pt x="1535" y="410"/>
                </a:cubicBezTo>
                <a:cubicBezTo>
                  <a:pt x="1536" y="413"/>
                  <a:pt x="1533" y="416"/>
                  <a:pt x="1532" y="415"/>
                </a:cubicBezTo>
                <a:cubicBezTo>
                  <a:pt x="1532" y="414"/>
                  <a:pt x="1533" y="411"/>
                  <a:pt x="1532" y="411"/>
                </a:cubicBezTo>
                <a:cubicBezTo>
                  <a:pt x="1532" y="413"/>
                  <a:pt x="1531" y="414"/>
                  <a:pt x="1530" y="415"/>
                </a:cubicBezTo>
                <a:cubicBezTo>
                  <a:pt x="1531" y="411"/>
                  <a:pt x="1532" y="410"/>
                  <a:pt x="1530" y="408"/>
                </a:cubicBezTo>
                <a:cubicBezTo>
                  <a:pt x="1530" y="409"/>
                  <a:pt x="1528" y="410"/>
                  <a:pt x="1528" y="411"/>
                </a:cubicBezTo>
                <a:cubicBezTo>
                  <a:pt x="1527" y="410"/>
                  <a:pt x="1529" y="407"/>
                  <a:pt x="1527" y="407"/>
                </a:cubicBezTo>
                <a:cubicBezTo>
                  <a:pt x="1527" y="411"/>
                  <a:pt x="1526" y="417"/>
                  <a:pt x="1523" y="414"/>
                </a:cubicBezTo>
                <a:cubicBezTo>
                  <a:pt x="1524" y="417"/>
                  <a:pt x="1524" y="418"/>
                  <a:pt x="1521" y="419"/>
                </a:cubicBezTo>
                <a:cubicBezTo>
                  <a:pt x="1522" y="417"/>
                  <a:pt x="1523" y="415"/>
                  <a:pt x="1521" y="413"/>
                </a:cubicBezTo>
                <a:cubicBezTo>
                  <a:pt x="1521" y="415"/>
                  <a:pt x="1522" y="418"/>
                  <a:pt x="1520" y="418"/>
                </a:cubicBezTo>
                <a:cubicBezTo>
                  <a:pt x="1521" y="413"/>
                  <a:pt x="1518" y="417"/>
                  <a:pt x="1519" y="419"/>
                </a:cubicBezTo>
                <a:cubicBezTo>
                  <a:pt x="1517" y="419"/>
                  <a:pt x="1519" y="409"/>
                  <a:pt x="1517" y="409"/>
                </a:cubicBezTo>
                <a:cubicBezTo>
                  <a:pt x="1518" y="413"/>
                  <a:pt x="1516" y="415"/>
                  <a:pt x="1516" y="417"/>
                </a:cubicBezTo>
                <a:cubicBezTo>
                  <a:pt x="1514" y="413"/>
                  <a:pt x="1513" y="417"/>
                  <a:pt x="1511" y="417"/>
                </a:cubicBezTo>
                <a:cubicBezTo>
                  <a:pt x="1510" y="415"/>
                  <a:pt x="1512" y="411"/>
                  <a:pt x="1510" y="411"/>
                </a:cubicBezTo>
                <a:cubicBezTo>
                  <a:pt x="1505" y="409"/>
                  <a:pt x="1508" y="410"/>
                  <a:pt x="1503" y="411"/>
                </a:cubicBezTo>
                <a:cubicBezTo>
                  <a:pt x="1502" y="409"/>
                  <a:pt x="1503" y="406"/>
                  <a:pt x="1503" y="403"/>
                </a:cubicBezTo>
                <a:cubicBezTo>
                  <a:pt x="1500" y="403"/>
                  <a:pt x="1496" y="404"/>
                  <a:pt x="1495" y="402"/>
                </a:cubicBezTo>
                <a:cubicBezTo>
                  <a:pt x="1495" y="400"/>
                  <a:pt x="1495" y="398"/>
                  <a:pt x="1495" y="395"/>
                </a:cubicBezTo>
                <a:cubicBezTo>
                  <a:pt x="1489" y="396"/>
                  <a:pt x="1485" y="395"/>
                  <a:pt x="1484" y="392"/>
                </a:cubicBezTo>
                <a:cubicBezTo>
                  <a:pt x="1461" y="392"/>
                  <a:pt x="1439" y="389"/>
                  <a:pt x="1417" y="392"/>
                </a:cubicBezTo>
                <a:cubicBezTo>
                  <a:pt x="1417" y="394"/>
                  <a:pt x="1418" y="397"/>
                  <a:pt x="1417" y="398"/>
                </a:cubicBezTo>
                <a:cubicBezTo>
                  <a:pt x="1412" y="398"/>
                  <a:pt x="1406" y="399"/>
                  <a:pt x="1403" y="398"/>
                </a:cubicBezTo>
                <a:cubicBezTo>
                  <a:pt x="1403" y="375"/>
                  <a:pt x="1403" y="352"/>
                  <a:pt x="1403" y="330"/>
                </a:cubicBezTo>
                <a:cubicBezTo>
                  <a:pt x="1403" y="328"/>
                  <a:pt x="1399" y="330"/>
                  <a:pt x="1399" y="328"/>
                </a:cubicBezTo>
                <a:cubicBezTo>
                  <a:pt x="1398" y="294"/>
                  <a:pt x="1399" y="259"/>
                  <a:pt x="1397" y="226"/>
                </a:cubicBezTo>
                <a:cubicBezTo>
                  <a:pt x="1356" y="226"/>
                  <a:pt x="1314" y="226"/>
                  <a:pt x="1273" y="226"/>
                </a:cubicBezTo>
                <a:cubicBezTo>
                  <a:pt x="1273" y="223"/>
                  <a:pt x="1273" y="219"/>
                  <a:pt x="1273" y="216"/>
                </a:cubicBezTo>
                <a:cubicBezTo>
                  <a:pt x="1267" y="216"/>
                  <a:pt x="1261" y="216"/>
                  <a:pt x="1256" y="216"/>
                </a:cubicBezTo>
                <a:cubicBezTo>
                  <a:pt x="1255" y="219"/>
                  <a:pt x="1257" y="224"/>
                  <a:pt x="1255" y="226"/>
                </a:cubicBezTo>
                <a:cubicBezTo>
                  <a:pt x="1249" y="226"/>
                  <a:pt x="1242" y="226"/>
                  <a:pt x="1236" y="226"/>
                </a:cubicBezTo>
                <a:cubicBezTo>
                  <a:pt x="1236" y="254"/>
                  <a:pt x="1236" y="282"/>
                  <a:pt x="1236" y="309"/>
                </a:cubicBezTo>
                <a:cubicBezTo>
                  <a:pt x="1226" y="315"/>
                  <a:pt x="1214" y="319"/>
                  <a:pt x="1199" y="318"/>
                </a:cubicBezTo>
                <a:cubicBezTo>
                  <a:pt x="1199" y="276"/>
                  <a:pt x="1199" y="234"/>
                  <a:pt x="1199" y="192"/>
                </a:cubicBezTo>
                <a:cubicBezTo>
                  <a:pt x="1195" y="192"/>
                  <a:pt x="1196" y="190"/>
                  <a:pt x="1192" y="189"/>
                </a:cubicBezTo>
                <a:cubicBezTo>
                  <a:pt x="1185" y="174"/>
                  <a:pt x="1172" y="165"/>
                  <a:pt x="1154" y="161"/>
                </a:cubicBezTo>
                <a:cubicBezTo>
                  <a:pt x="1152" y="151"/>
                  <a:pt x="1151" y="139"/>
                  <a:pt x="1149" y="129"/>
                </a:cubicBezTo>
                <a:cubicBezTo>
                  <a:pt x="1148" y="140"/>
                  <a:pt x="1147" y="151"/>
                  <a:pt x="1146" y="162"/>
                </a:cubicBezTo>
                <a:cubicBezTo>
                  <a:pt x="1124" y="163"/>
                  <a:pt x="1113" y="175"/>
                  <a:pt x="1104" y="190"/>
                </a:cubicBezTo>
                <a:cubicBezTo>
                  <a:pt x="1102" y="190"/>
                  <a:pt x="1101" y="192"/>
                  <a:pt x="1097" y="191"/>
                </a:cubicBezTo>
                <a:cubicBezTo>
                  <a:pt x="1097" y="260"/>
                  <a:pt x="1098" y="331"/>
                  <a:pt x="1097" y="400"/>
                </a:cubicBezTo>
                <a:cubicBezTo>
                  <a:pt x="1095" y="400"/>
                  <a:pt x="1093" y="400"/>
                  <a:pt x="1091" y="400"/>
                </a:cubicBezTo>
                <a:cubicBezTo>
                  <a:pt x="1091" y="342"/>
                  <a:pt x="1091" y="284"/>
                  <a:pt x="1091" y="227"/>
                </a:cubicBezTo>
                <a:cubicBezTo>
                  <a:pt x="1075" y="227"/>
                  <a:pt x="1060" y="227"/>
                  <a:pt x="1044" y="227"/>
                </a:cubicBezTo>
                <a:cubicBezTo>
                  <a:pt x="1040" y="221"/>
                  <a:pt x="1031" y="220"/>
                  <a:pt x="1032" y="208"/>
                </a:cubicBezTo>
                <a:cubicBezTo>
                  <a:pt x="1023" y="208"/>
                  <a:pt x="1013" y="208"/>
                  <a:pt x="1004" y="208"/>
                </a:cubicBezTo>
                <a:cubicBezTo>
                  <a:pt x="1002" y="213"/>
                  <a:pt x="1007" y="226"/>
                  <a:pt x="1001" y="227"/>
                </a:cubicBezTo>
                <a:cubicBezTo>
                  <a:pt x="998" y="227"/>
                  <a:pt x="1000" y="221"/>
                  <a:pt x="1000" y="219"/>
                </a:cubicBezTo>
                <a:cubicBezTo>
                  <a:pt x="991" y="219"/>
                  <a:pt x="982" y="219"/>
                  <a:pt x="973" y="219"/>
                </a:cubicBezTo>
                <a:cubicBezTo>
                  <a:pt x="973" y="222"/>
                  <a:pt x="974" y="226"/>
                  <a:pt x="972" y="227"/>
                </a:cubicBezTo>
                <a:cubicBezTo>
                  <a:pt x="968" y="227"/>
                  <a:pt x="964" y="227"/>
                  <a:pt x="960" y="227"/>
                </a:cubicBezTo>
                <a:cubicBezTo>
                  <a:pt x="959" y="244"/>
                  <a:pt x="960" y="263"/>
                  <a:pt x="959" y="281"/>
                </a:cubicBezTo>
                <a:cubicBezTo>
                  <a:pt x="956" y="280"/>
                  <a:pt x="950" y="282"/>
                  <a:pt x="948" y="280"/>
                </a:cubicBezTo>
                <a:cubicBezTo>
                  <a:pt x="948" y="211"/>
                  <a:pt x="948" y="142"/>
                  <a:pt x="948" y="74"/>
                </a:cubicBezTo>
                <a:cubicBezTo>
                  <a:pt x="915" y="74"/>
                  <a:pt x="882" y="74"/>
                  <a:pt x="850" y="74"/>
                </a:cubicBezTo>
                <a:cubicBezTo>
                  <a:pt x="850" y="71"/>
                  <a:pt x="850" y="68"/>
                  <a:pt x="849" y="67"/>
                </a:cubicBezTo>
                <a:cubicBezTo>
                  <a:pt x="841" y="67"/>
                  <a:pt x="834" y="67"/>
                  <a:pt x="826" y="67"/>
                </a:cubicBezTo>
                <a:cubicBezTo>
                  <a:pt x="825" y="68"/>
                  <a:pt x="827" y="73"/>
                  <a:pt x="825" y="74"/>
                </a:cubicBezTo>
                <a:cubicBezTo>
                  <a:pt x="822" y="74"/>
                  <a:pt x="819" y="74"/>
                  <a:pt x="816" y="74"/>
                </a:cubicBezTo>
                <a:cubicBezTo>
                  <a:pt x="816" y="157"/>
                  <a:pt x="816" y="244"/>
                  <a:pt x="816" y="326"/>
                </a:cubicBezTo>
                <a:cubicBezTo>
                  <a:pt x="816" y="332"/>
                  <a:pt x="818" y="339"/>
                  <a:pt x="814" y="341"/>
                </a:cubicBezTo>
                <a:cubicBezTo>
                  <a:pt x="811" y="264"/>
                  <a:pt x="814" y="181"/>
                  <a:pt x="813" y="102"/>
                </a:cubicBezTo>
                <a:cubicBezTo>
                  <a:pt x="801" y="103"/>
                  <a:pt x="791" y="102"/>
                  <a:pt x="781" y="100"/>
                </a:cubicBezTo>
                <a:cubicBezTo>
                  <a:pt x="777" y="96"/>
                  <a:pt x="772" y="93"/>
                  <a:pt x="768" y="88"/>
                </a:cubicBezTo>
                <a:cubicBezTo>
                  <a:pt x="765" y="85"/>
                  <a:pt x="757" y="79"/>
                  <a:pt x="755" y="75"/>
                </a:cubicBezTo>
                <a:cubicBezTo>
                  <a:pt x="754" y="71"/>
                  <a:pt x="756" y="67"/>
                  <a:pt x="756" y="63"/>
                </a:cubicBezTo>
                <a:cubicBezTo>
                  <a:pt x="756" y="41"/>
                  <a:pt x="752" y="21"/>
                  <a:pt x="754" y="0"/>
                </a:cubicBezTo>
                <a:cubicBezTo>
                  <a:pt x="751" y="23"/>
                  <a:pt x="752" y="47"/>
                  <a:pt x="752" y="72"/>
                </a:cubicBezTo>
                <a:cubicBezTo>
                  <a:pt x="749" y="73"/>
                  <a:pt x="748" y="74"/>
                  <a:pt x="749" y="77"/>
                </a:cubicBezTo>
                <a:cubicBezTo>
                  <a:pt x="741" y="81"/>
                  <a:pt x="734" y="98"/>
                  <a:pt x="725" y="100"/>
                </a:cubicBezTo>
                <a:cubicBezTo>
                  <a:pt x="721" y="101"/>
                  <a:pt x="717" y="100"/>
                  <a:pt x="714" y="100"/>
                </a:cubicBezTo>
                <a:cubicBezTo>
                  <a:pt x="714" y="100"/>
                  <a:pt x="712" y="102"/>
                  <a:pt x="712" y="102"/>
                </a:cubicBezTo>
                <a:cubicBezTo>
                  <a:pt x="706" y="104"/>
                  <a:pt x="699" y="101"/>
                  <a:pt x="691" y="102"/>
                </a:cubicBezTo>
                <a:cubicBezTo>
                  <a:pt x="690" y="158"/>
                  <a:pt x="691" y="215"/>
                  <a:pt x="690" y="270"/>
                </a:cubicBezTo>
                <a:cubicBezTo>
                  <a:pt x="689" y="270"/>
                  <a:pt x="687" y="270"/>
                  <a:pt x="686" y="270"/>
                </a:cubicBezTo>
                <a:cubicBezTo>
                  <a:pt x="684" y="270"/>
                  <a:pt x="687" y="264"/>
                  <a:pt x="684" y="265"/>
                </a:cubicBezTo>
                <a:cubicBezTo>
                  <a:pt x="680" y="265"/>
                  <a:pt x="677" y="265"/>
                  <a:pt x="673" y="265"/>
                </a:cubicBezTo>
                <a:cubicBezTo>
                  <a:pt x="673" y="254"/>
                  <a:pt x="673" y="242"/>
                  <a:pt x="673" y="230"/>
                </a:cubicBezTo>
                <a:cubicBezTo>
                  <a:pt x="666" y="230"/>
                  <a:pt x="658" y="233"/>
                  <a:pt x="652" y="231"/>
                </a:cubicBezTo>
                <a:cubicBezTo>
                  <a:pt x="652" y="236"/>
                  <a:pt x="652" y="240"/>
                  <a:pt x="652" y="244"/>
                </a:cubicBezTo>
                <a:cubicBezTo>
                  <a:pt x="658" y="245"/>
                  <a:pt x="663" y="242"/>
                  <a:pt x="671" y="243"/>
                </a:cubicBezTo>
                <a:cubicBezTo>
                  <a:pt x="671" y="251"/>
                  <a:pt x="671" y="258"/>
                  <a:pt x="671" y="265"/>
                </a:cubicBezTo>
                <a:cubicBezTo>
                  <a:pt x="654" y="265"/>
                  <a:pt x="637" y="265"/>
                  <a:pt x="620" y="265"/>
                </a:cubicBezTo>
                <a:cubicBezTo>
                  <a:pt x="620" y="274"/>
                  <a:pt x="620" y="283"/>
                  <a:pt x="620" y="293"/>
                </a:cubicBezTo>
                <a:cubicBezTo>
                  <a:pt x="601" y="297"/>
                  <a:pt x="578" y="294"/>
                  <a:pt x="562" y="289"/>
                </a:cubicBezTo>
                <a:cubicBezTo>
                  <a:pt x="563" y="288"/>
                  <a:pt x="562" y="283"/>
                  <a:pt x="561" y="285"/>
                </a:cubicBezTo>
                <a:cubicBezTo>
                  <a:pt x="561" y="285"/>
                  <a:pt x="561" y="285"/>
                  <a:pt x="561" y="285"/>
                </a:cubicBezTo>
                <a:close/>
                <a:moveTo>
                  <a:pt x="749" y="80"/>
                </a:moveTo>
                <a:cubicBezTo>
                  <a:pt x="751" y="86"/>
                  <a:pt x="749" y="94"/>
                  <a:pt x="750" y="100"/>
                </a:cubicBezTo>
                <a:cubicBezTo>
                  <a:pt x="743" y="100"/>
                  <a:pt x="737" y="100"/>
                  <a:pt x="731" y="100"/>
                </a:cubicBezTo>
                <a:cubicBezTo>
                  <a:pt x="730" y="98"/>
                  <a:pt x="736" y="94"/>
                  <a:pt x="739" y="90"/>
                </a:cubicBezTo>
                <a:cubicBezTo>
                  <a:pt x="743" y="87"/>
                  <a:pt x="746" y="83"/>
                  <a:pt x="749" y="80"/>
                </a:cubicBezTo>
                <a:close/>
                <a:moveTo>
                  <a:pt x="754" y="80"/>
                </a:moveTo>
                <a:cubicBezTo>
                  <a:pt x="762" y="85"/>
                  <a:pt x="771" y="94"/>
                  <a:pt x="776" y="100"/>
                </a:cubicBezTo>
                <a:cubicBezTo>
                  <a:pt x="769" y="100"/>
                  <a:pt x="761" y="100"/>
                  <a:pt x="754" y="100"/>
                </a:cubicBezTo>
                <a:cubicBezTo>
                  <a:pt x="754" y="94"/>
                  <a:pt x="754" y="87"/>
                  <a:pt x="754" y="80"/>
                </a:cubicBezTo>
                <a:close/>
                <a:moveTo>
                  <a:pt x="1032" y="220"/>
                </a:moveTo>
                <a:cubicBezTo>
                  <a:pt x="1035" y="222"/>
                  <a:pt x="1037" y="225"/>
                  <a:pt x="1039" y="227"/>
                </a:cubicBezTo>
                <a:cubicBezTo>
                  <a:pt x="1038" y="228"/>
                  <a:pt x="1034" y="227"/>
                  <a:pt x="1032" y="228"/>
                </a:cubicBezTo>
                <a:cubicBezTo>
                  <a:pt x="1032" y="225"/>
                  <a:pt x="1032" y="223"/>
                  <a:pt x="1032" y="220"/>
                </a:cubicBezTo>
                <a:close/>
                <a:moveTo>
                  <a:pt x="552" y="281"/>
                </a:moveTo>
                <a:cubicBezTo>
                  <a:pt x="554" y="280"/>
                  <a:pt x="551" y="284"/>
                  <a:pt x="550" y="285"/>
                </a:cubicBezTo>
                <a:cubicBezTo>
                  <a:pt x="548" y="283"/>
                  <a:pt x="551" y="282"/>
                  <a:pt x="552" y="281"/>
                </a:cubicBezTo>
                <a:close/>
                <a:moveTo>
                  <a:pt x="553" y="289"/>
                </a:moveTo>
                <a:cubicBezTo>
                  <a:pt x="553" y="289"/>
                  <a:pt x="552" y="289"/>
                  <a:pt x="552" y="289"/>
                </a:cubicBezTo>
                <a:cubicBezTo>
                  <a:pt x="551" y="289"/>
                  <a:pt x="552" y="290"/>
                  <a:pt x="552" y="291"/>
                </a:cubicBezTo>
                <a:cubicBezTo>
                  <a:pt x="549" y="291"/>
                  <a:pt x="549" y="289"/>
                  <a:pt x="550" y="287"/>
                </a:cubicBezTo>
                <a:cubicBezTo>
                  <a:pt x="551" y="286"/>
                  <a:pt x="554" y="285"/>
                  <a:pt x="553" y="289"/>
                </a:cubicBezTo>
                <a:close/>
                <a:moveTo>
                  <a:pt x="572" y="301"/>
                </a:moveTo>
                <a:cubicBezTo>
                  <a:pt x="571" y="299"/>
                  <a:pt x="570" y="303"/>
                  <a:pt x="570" y="303"/>
                </a:cubicBezTo>
                <a:cubicBezTo>
                  <a:pt x="567" y="301"/>
                  <a:pt x="570" y="299"/>
                  <a:pt x="569" y="295"/>
                </a:cubicBezTo>
                <a:cubicBezTo>
                  <a:pt x="567" y="295"/>
                  <a:pt x="568" y="299"/>
                  <a:pt x="566" y="299"/>
                </a:cubicBezTo>
                <a:cubicBezTo>
                  <a:pt x="565" y="296"/>
                  <a:pt x="568" y="296"/>
                  <a:pt x="567" y="294"/>
                </a:cubicBezTo>
                <a:cubicBezTo>
                  <a:pt x="565" y="295"/>
                  <a:pt x="566" y="299"/>
                  <a:pt x="563" y="299"/>
                </a:cubicBezTo>
                <a:cubicBezTo>
                  <a:pt x="564" y="297"/>
                  <a:pt x="564" y="295"/>
                  <a:pt x="565" y="293"/>
                </a:cubicBezTo>
                <a:cubicBezTo>
                  <a:pt x="562" y="294"/>
                  <a:pt x="562" y="296"/>
                  <a:pt x="561" y="300"/>
                </a:cubicBezTo>
                <a:cubicBezTo>
                  <a:pt x="561" y="295"/>
                  <a:pt x="559" y="295"/>
                  <a:pt x="563" y="292"/>
                </a:cubicBezTo>
                <a:cubicBezTo>
                  <a:pt x="563" y="291"/>
                  <a:pt x="560" y="292"/>
                  <a:pt x="561" y="293"/>
                </a:cubicBezTo>
                <a:cubicBezTo>
                  <a:pt x="559" y="292"/>
                  <a:pt x="561" y="291"/>
                  <a:pt x="562" y="290"/>
                </a:cubicBezTo>
                <a:cubicBezTo>
                  <a:pt x="577" y="294"/>
                  <a:pt x="601" y="298"/>
                  <a:pt x="619" y="293"/>
                </a:cubicBezTo>
                <a:cubicBezTo>
                  <a:pt x="621" y="295"/>
                  <a:pt x="619" y="299"/>
                  <a:pt x="620" y="302"/>
                </a:cubicBezTo>
                <a:cubicBezTo>
                  <a:pt x="606" y="302"/>
                  <a:pt x="593" y="302"/>
                  <a:pt x="579" y="302"/>
                </a:cubicBezTo>
                <a:cubicBezTo>
                  <a:pt x="579" y="304"/>
                  <a:pt x="579" y="307"/>
                  <a:pt x="579" y="310"/>
                </a:cubicBezTo>
                <a:cubicBezTo>
                  <a:pt x="576" y="310"/>
                  <a:pt x="572" y="309"/>
                  <a:pt x="570" y="310"/>
                </a:cubicBezTo>
                <a:cubicBezTo>
                  <a:pt x="571" y="309"/>
                  <a:pt x="572" y="309"/>
                  <a:pt x="572" y="307"/>
                </a:cubicBezTo>
                <a:cubicBezTo>
                  <a:pt x="571" y="308"/>
                  <a:pt x="569" y="310"/>
                  <a:pt x="570" y="307"/>
                </a:cubicBezTo>
                <a:cubicBezTo>
                  <a:pt x="567" y="309"/>
                  <a:pt x="568" y="312"/>
                  <a:pt x="565" y="313"/>
                </a:cubicBezTo>
                <a:cubicBezTo>
                  <a:pt x="567" y="308"/>
                  <a:pt x="567" y="307"/>
                  <a:pt x="572" y="301"/>
                </a:cubicBezTo>
                <a:close/>
                <a:moveTo>
                  <a:pt x="1236" y="329"/>
                </a:moveTo>
                <a:cubicBezTo>
                  <a:pt x="1229" y="329"/>
                  <a:pt x="1222" y="329"/>
                  <a:pt x="1215" y="329"/>
                </a:cubicBezTo>
                <a:cubicBezTo>
                  <a:pt x="1215" y="327"/>
                  <a:pt x="1215" y="325"/>
                  <a:pt x="1215" y="324"/>
                </a:cubicBezTo>
                <a:cubicBezTo>
                  <a:pt x="1210" y="323"/>
                  <a:pt x="1203" y="325"/>
                  <a:pt x="1199" y="323"/>
                </a:cubicBezTo>
                <a:cubicBezTo>
                  <a:pt x="1198" y="317"/>
                  <a:pt x="1205" y="319"/>
                  <a:pt x="1208" y="319"/>
                </a:cubicBezTo>
                <a:cubicBezTo>
                  <a:pt x="1218" y="318"/>
                  <a:pt x="1229" y="315"/>
                  <a:pt x="1235" y="311"/>
                </a:cubicBezTo>
                <a:cubicBezTo>
                  <a:pt x="1238" y="314"/>
                  <a:pt x="1235" y="323"/>
                  <a:pt x="1236" y="329"/>
                </a:cubicBezTo>
                <a:close/>
                <a:moveTo>
                  <a:pt x="1399" y="359"/>
                </a:moveTo>
                <a:cubicBezTo>
                  <a:pt x="1400" y="368"/>
                  <a:pt x="1399" y="385"/>
                  <a:pt x="1399" y="398"/>
                </a:cubicBezTo>
                <a:cubicBezTo>
                  <a:pt x="1398" y="389"/>
                  <a:pt x="1399" y="371"/>
                  <a:pt x="1399" y="359"/>
                </a:cubicBezTo>
                <a:close/>
                <a:moveTo>
                  <a:pt x="1228" y="374"/>
                </a:moveTo>
                <a:cubicBezTo>
                  <a:pt x="1229" y="374"/>
                  <a:pt x="1229" y="374"/>
                  <a:pt x="1230" y="374"/>
                </a:cubicBezTo>
                <a:cubicBezTo>
                  <a:pt x="1232" y="380"/>
                  <a:pt x="1232" y="396"/>
                  <a:pt x="1230" y="403"/>
                </a:cubicBezTo>
                <a:cubicBezTo>
                  <a:pt x="1227" y="396"/>
                  <a:pt x="1229" y="383"/>
                  <a:pt x="1228" y="374"/>
                </a:cubicBezTo>
                <a:close/>
                <a:moveTo>
                  <a:pt x="1234" y="374"/>
                </a:moveTo>
                <a:cubicBezTo>
                  <a:pt x="1234" y="374"/>
                  <a:pt x="1234" y="374"/>
                  <a:pt x="1235" y="374"/>
                </a:cubicBezTo>
                <a:cubicBezTo>
                  <a:pt x="1237" y="380"/>
                  <a:pt x="1237" y="396"/>
                  <a:pt x="1235" y="403"/>
                </a:cubicBezTo>
                <a:cubicBezTo>
                  <a:pt x="1232" y="396"/>
                  <a:pt x="1234" y="383"/>
                  <a:pt x="1234" y="374"/>
                </a:cubicBezTo>
                <a:close/>
              </a:path>
            </a:pathLst>
          </a:custGeom>
          <a:solidFill>
            <a:schemeClr val="bg2">
              <a:lumMod val="40000"/>
              <a:lumOff val="6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1800"/>
          </a:p>
        </p:txBody>
      </p:sp>
    </p:spTree>
    <p:extLst>
      <p:ext uri="{BB962C8B-B14F-4D97-AF65-F5344CB8AC3E}">
        <p14:creationId xmlns:p14="http://schemas.microsoft.com/office/powerpoint/2010/main" val="119733886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ikich Closing">
    <p:spTree>
      <p:nvGrpSpPr>
        <p:cNvPr id="1" name=""/>
        <p:cNvGrpSpPr/>
        <p:nvPr/>
      </p:nvGrpSpPr>
      <p:grpSpPr>
        <a:xfrm>
          <a:off x="0" y="0"/>
          <a:ext cx="0" cy="0"/>
          <a:chOff x="0" y="0"/>
          <a:chExt cx="0" cy="0"/>
        </a:xfrm>
      </p:grpSpPr>
      <p:sp>
        <p:nvSpPr>
          <p:cNvPr id="6" name="Text Placeholder 10"/>
          <p:cNvSpPr txBox="1">
            <a:spLocks/>
          </p:cNvSpPr>
          <p:nvPr userDrawn="1"/>
        </p:nvSpPr>
        <p:spPr>
          <a:xfrm>
            <a:off x="4385329" y="4739338"/>
            <a:ext cx="3424237" cy="908050"/>
          </a:xfrm>
          <a:prstGeom prst="rect">
            <a:avLst/>
          </a:prstGeom>
        </p:spPr>
        <p:txBody>
          <a:bodyPr/>
          <a:lstStyle>
            <a:lvl1pPr marL="0" indent="0" algn="ctr" defTabSz="457200" rtl="0" eaLnBrk="1" latinLnBrk="0" hangingPunct="1">
              <a:spcBef>
                <a:spcPct val="20000"/>
              </a:spcBef>
              <a:buFont typeface="Arial"/>
              <a:buNone/>
              <a:defRPr sz="1000" kern="1200" baseline="0">
                <a:solidFill>
                  <a:schemeClr val="bg1">
                    <a:lumMod val="65000"/>
                  </a:schemeClr>
                </a:solidFill>
                <a:latin typeface="+mn-lt"/>
                <a:ea typeface="+mn-ea"/>
                <a:cs typeface="+mn-cs"/>
              </a:defRPr>
            </a:lvl1pPr>
            <a:lvl2pPr marL="457200" indent="0" algn="ctr" defTabSz="457200" rtl="0" eaLnBrk="1" latinLnBrk="0" hangingPunct="1">
              <a:spcBef>
                <a:spcPct val="20000"/>
              </a:spcBef>
              <a:buFont typeface="Arial"/>
              <a:buNone/>
              <a:defRPr sz="2000" kern="1200">
                <a:solidFill>
                  <a:schemeClr val="tx1"/>
                </a:solidFill>
                <a:latin typeface="+mn-lt"/>
                <a:ea typeface="+mn-ea"/>
                <a:cs typeface="+mn-cs"/>
              </a:defRPr>
            </a:lvl2pPr>
            <a:lvl3pPr marL="914400" indent="0" algn="ctr" defTabSz="457200" rtl="0" eaLnBrk="1" latinLnBrk="0" hangingPunct="1">
              <a:spcBef>
                <a:spcPct val="20000"/>
              </a:spcBef>
              <a:buFont typeface="Arial"/>
              <a:buNone/>
              <a:defRPr sz="2000" kern="1200">
                <a:solidFill>
                  <a:schemeClr val="tx1"/>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fontAlgn="auto">
              <a:spcAft>
                <a:spcPts val="0"/>
              </a:spcAft>
              <a:defRPr/>
            </a:pPr>
            <a:r>
              <a:rPr lang="en-US" b="0" i="0" dirty="0">
                <a:latin typeface="Montserrat" charset="0"/>
                <a:ea typeface="Montserrat" charset="0"/>
                <a:cs typeface="Montserrat" charset="0"/>
              </a:rPr>
              <a:t>LinkedIn: www.linkedin.com/company/sikich</a:t>
            </a:r>
          </a:p>
          <a:p>
            <a:pPr fontAlgn="auto">
              <a:spcAft>
                <a:spcPts val="0"/>
              </a:spcAft>
              <a:defRPr/>
            </a:pPr>
            <a:r>
              <a:rPr lang="en-US" b="0" i="0" dirty="0">
                <a:latin typeface="Montserrat" charset="0"/>
                <a:ea typeface="Montserrat" charset="0"/>
                <a:cs typeface="Montserrat" charset="0"/>
              </a:rPr>
              <a:t>Facebook: www.facebook.com/sikichllp</a:t>
            </a:r>
          </a:p>
          <a:p>
            <a:pPr fontAlgn="auto">
              <a:spcAft>
                <a:spcPts val="0"/>
              </a:spcAft>
              <a:defRPr/>
            </a:pPr>
            <a:r>
              <a:rPr lang="en-US" b="0" i="0" dirty="0">
                <a:latin typeface="Montserrat" charset="0"/>
                <a:ea typeface="Montserrat" charset="0"/>
                <a:cs typeface="Montserrat" charset="0"/>
              </a:rPr>
              <a:t>Twitter: www.twitter.com/sikichllp</a:t>
            </a:r>
            <a:br>
              <a:rPr lang="en-US" b="0" i="0" dirty="0">
                <a:latin typeface="Montserrat" charset="0"/>
                <a:ea typeface="Montserrat" charset="0"/>
                <a:cs typeface="Montserrat" charset="0"/>
              </a:rPr>
            </a:br>
            <a:r>
              <a:rPr lang="en-US" b="0" i="0" dirty="0">
                <a:latin typeface="Montserrat" charset="0"/>
                <a:ea typeface="Montserrat" charset="0"/>
                <a:cs typeface="Montserrat" charset="0"/>
              </a:rPr>
              <a:t>Blog: www.sikich.com/blog</a:t>
            </a:r>
          </a:p>
        </p:txBody>
      </p:sp>
    </p:spTree>
    <p:extLst>
      <p:ext uri="{BB962C8B-B14F-4D97-AF65-F5344CB8AC3E}">
        <p14:creationId xmlns:p14="http://schemas.microsoft.com/office/powerpoint/2010/main" val="121967805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98FC0B-07B9-44E3-8012-BC94F1A772A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4E9B9B1-9B1F-46BA-AE7B-CCCB1B5D3F8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4CA5EED-003F-4B81-8A4E-1E4E4C1636FE}"/>
              </a:ext>
            </a:extLst>
          </p:cNvPr>
          <p:cNvSpPr>
            <a:spLocks noGrp="1"/>
          </p:cNvSpPr>
          <p:nvPr>
            <p:ph type="dt" sz="half" idx="10"/>
          </p:nvPr>
        </p:nvSpPr>
        <p:spPr/>
        <p:txBody>
          <a:bodyPr/>
          <a:lstStyle/>
          <a:p>
            <a:fld id="{7D3046C7-D69A-43C8-AC99-53AA4192D120}" type="datetimeFigureOut">
              <a:rPr lang="en-US" smtClean="0"/>
              <a:t>11/7/2019</a:t>
            </a:fld>
            <a:endParaRPr lang="en-US"/>
          </a:p>
        </p:txBody>
      </p:sp>
      <p:sp>
        <p:nvSpPr>
          <p:cNvPr id="5" name="Footer Placeholder 4">
            <a:extLst>
              <a:ext uri="{FF2B5EF4-FFF2-40B4-BE49-F238E27FC236}">
                <a16:creationId xmlns:a16="http://schemas.microsoft.com/office/drawing/2014/main" id="{423DFE44-EF0D-4714-8BFE-31A4319BBC0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B52EAC-6589-4A2A-8E02-4E3064106953}"/>
              </a:ext>
            </a:extLst>
          </p:cNvPr>
          <p:cNvSpPr>
            <a:spLocks noGrp="1"/>
          </p:cNvSpPr>
          <p:nvPr>
            <p:ph type="sldNum" sz="quarter" idx="12"/>
          </p:nvPr>
        </p:nvSpPr>
        <p:spPr/>
        <p:txBody>
          <a:bodyPr/>
          <a:lstStyle/>
          <a:p>
            <a:fld id="{EFAF58C0-2324-4D2B-AD4D-B54261118C59}" type="slidenum">
              <a:rPr lang="en-US" smtClean="0"/>
              <a:t>‹#›</a:t>
            </a:fld>
            <a:endParaRPr lang="en-US"/>
          </a:p>
        </p:txBody>
      </p:sp>
    </p:spTree>
    <p:extLst>
      <p:ext uri="{BB962C8B-B14F-4D97-AF65-F5344CB8AC3E}">
        <p14:creationId xmlns:p14="http://schemas.microsoft.com/office/powerpoint/2010/main" val="11061725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630FAA-6D6F-44A5-9431-BE0C7DDDFBF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248FBB2-55B6-4972-85C8-DC5F08CC072A}"/>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E9C97F1-F614-4504-A97E-B2630A3ECFA4}"/>
              </a:ext>
            </a:extLst>
          </p:cNvPr>
          <p:cNvSpPr>
            <a:spLocks noGrp="1"/>
          </p:cNvSpPr>
          <p:nvPr>
            <p:ph type="dt" sz="half" idx="10"/>
          </p:nvPr>
        </p:nvSpPr>
        <p:spPr/>
        <p:txBody>
          <a:bodyPr/>
          <a:lstStyle/>
          <a:p>
            <a:fld id="{7D3046C7-D69A-43C8-AC99-53AA4192D120}" type="datetimeFigureOut">
              <a:rPr lang="en-US" smtClean="0"/>
              <a:t>11/7/2019</a:t>
            </a:fld>
            <a:endParaRPr lang="en-US"/>
          </a:p>
        </p:txBody>
      </p:sp>
      <p:sp>
        <p:nvSpPr>
          <p:cNvPr id="5" name="Footer Placeholder 4">
            <a:extLst>
              <a:ext uri="{FF2B5EF4-FFF2-40B4-BE49-F238E27FC236}">
                <a16:creationId xmlns:a16="http://schemas.microsoft.com/office/drawing/2014/main" id="{FB5BEF65-AA78-431B-983B-66E00477673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3ABB8BA-889D-474B-8580-5A7EBD77D9EC}"/>
              </a:ext>
            </a:extLst>
          </p:cNvPr>
          <p:cNvSpPr>
            <a:spLocks noGrp="1"/>
          </p:cNvSpPr>
          <p:nvPr>
            <p:ph type="sldNum" sz="quarter" idx="12"/>
          </p:nvPr>
        </p:nvSpPr>
        <p:spPr/>
        <p:txBody>
          <a:bodyPr/>
          <a:lstStyle/>
          <a:p>
            <a:fld id="{EFAF58C0-2324-4D2B-AD4D-B54261118C59}" type="slidenum">
              <a:rPr lang="en-US" smtClean="0"/>
              <a:t>‹#›</a:t>
            </a:fld>
            <a:endParaRPr lang="en-US"/>
          </a:p>
        </p:txBody>
      </p:sp>
    </p:spTree>
    <p:extLst>
      <p:ext uri="{BB962C8B-B14F-4D97-AF65-F5344CB8AC3E}">
        <p14:creationId xmlns:p14="http://schemas.microsoft.com/office/powerpoint/2010/main" val="114862052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858758-9916-4DDE-8AFD-8D76E330A25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52718DE-0962-4DE5-9E3D-A03E9B6EA35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A2B4400F-B94F-4982-BA5B-115F74FF6EF4}"/>
              </a:ext>
            </a:extLst>
          </p:cNvPr>
          <p:cNvSpPr>
            <a:spLocks noGrp="1"/>
          </p:cNvSpPr>
          <p:nvPr>
            <p:ph type="dt" sz="half" idx="10"/>
          </p:nvPr>
        </p:nvSpPr>
        <p:spPr/>
        <p:txBody>
          <a:bodyPr/>
          <a:lstStyle/>
          <a:p>
            <a:fld id="{7D3046C7-D69A-43C8-AC99-53AA4192D120}" type="datetimeFigureOut">
              <a:rPr lang="en-US" smtClean="0"/>
              <a:t>11/7/2019</a:t>
            </a:fld>
            <a:endParaRPr lang="en-US"/>
          </a:p>
        </p:txBody>
      </p:sp>
      <p:sp>
        <p:nvSpPr>
          <p:cNvPr id="5" name="Footer Placeholder 4">
            <a:extLst>
              <a:ext uri="{FF2B5EF4-FFF2-40B4-BE49-F238E27FC236}">
                <a16:creationId xmlns:a16="http://schemas.microsoft.com/office/drawing/2014/main" id="{77622DAF-4B99-4518-8220-7856EA1DB3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F60451A-48F5-4E64-9A5B-06A5808B11D3}"/>
              </a:ext>
            </a:extLst>
          </p:cNvPr>
          <p:cNvSpPr>
            <a:spLocks noGrp="1"/>
          </p:cNvSpPr>
          <p:nvPr>
            <p:ph type="sldNum" sz="quarter" idx="12"/>
          </p:nvPr>
        </p:nvSpPr>
        <p:spPr/>
        <p:txBody>
          <a:bodyPr/>
          <a:lstStyle/>
          <a:p>
            <a:fld id="{EFAF58C0-2324-4D2B-AD4D-B54261118C59}" type="slidenum">
              <a:rPr lang="en-US" smtClean="0"/>
              <a:t>‹#›</a:t>
            </a:fld>
            <a:endParaRPr lang="en-US"/>
          </a:p>
        </p:txBody>
      </p:sp>
    </p:spTree>
    <p:extLst>
      <p:ext uri="{BB962C8B-B14F-4D97-AF65-F5344CB8AC3E}">
        <p14:creationId xmlns:p14="http://schemas.microsoft.com/office/powerpoint/2010/main" val="93633055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9ADD3B-A1CA-405C-9700-804AD62DA21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6B6AB9A-8D8A-4218-9DB8-E2F891C20D0A}"/>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7268EC3-9B87-4FBF-AB6D-45C387594230}"/>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F5E2515-EFAA-4040-BCA1-A938CC408356}"/>
              </a:ext>
            </a:extLst>
          </p:cNvPr>
          <p:cNvSpPr>
            <a:spLocks noGrp="1"/>
          </p:cNvSpPr>
          <p:nvPr>
            <p:ph type="dt" sz="half" idx="10"/>
          </p:nvPr>
        </p:nvSpPr>
        <p:spPr/>
        <p:txBody>
          <a:bodyPr/>
          <a:lstStyle/>
          <a:p>
            <a:fld id="{7D3046C7-D69A-43C8-AC99-53AA4192D120}" type="datetimeFigureOut">
              <a:rPr lang="en-US" smtClean="0"/>
              <a:t>11/7/2019</a:t>
            </a:fld>
            <a:endParaRPr lang="en-US"/>
          </a:p>
        </p:txBody>
      </p:sp>
      <p:sp>
        <p:nvSpPr>
          <p:cNvPr id="6" name="Footer Placeholder 5">
            <a:extLst>
              <a:ext uri="{FF2B5EF4-FFF2-40B4-BE49-F238E27FC236}">
                <a16:creationId xmlns:a16="http://schemas.microsoft.com/office/drawing/2014/main" id="{D39D5A73-AFB6-465D-98E2-45917E26711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777AB8F-C2AB-4643-A839-627AB20A6CBE}"/>
              </a:ext>
            </a:extLst>
          </p:cNvPr>
          <p:cNvSpPr>
            <a:spLocks noGrp="1"/>
          </p:cNvSpPr>
          <p:nvPr>
            <p:ph type="sldNum" sz="quarter" idx="12"/>
          </p:nvPr>
        </p:nvSpPr>
        <p:spPr/>
        <p:txBody>
          <a:bodyPr/>
          <a:lstStyle/>
          <a:p>
            <a:fld id="{EFAF58C0-2324-4D2B-AD4D-B54261118C59}" type="slidenum">
              <a:rPr lang="en-US" smtClean="0"/>
              <a:t>‹#›</a:t>
            </a:fld>
            <a:endParaRPr lang="en-US"/>
          </a:p>
        </p:txBody>
      </p:sp>
    </p:spTree>
    <p:extLst>
      <p:ext uri="{BB962C8B-B14F-4D97-AF65-F5344CB8AC3E}">
        <p14:creationId xmlns:p14="http://schemas.microsoft.com/office/powerpoint/2010/main" val="340954023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2A4637-9B83-4063-A24B-878A0BEF1F3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AA0017D-53A6-4FC7-ACCD-0BA8935BDB7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64321D5D-45AB-446F-8D05-4452DB244250}"/>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B35CDB5-12AF-4521-BC46-2ABB562FEF1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466C8C6B-A2B6-45FC-A900-0BD18BE6AA21}"/>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157D738-D967-4C35-BC06-531B754DD500}"/>
              </a:ext>
            </a:extLst>
          </p:cNvPr>
          <p:cNvSpPr>
            <a:spLocks noGrp="1"/>
          </p:cNvSpPr>
          <p:nvPr>
            <p:ph type="dt" sz="half" idx="10"/>
          </p:nvPr>
        </p:nvSpPr>
        <p:spPr/>
        <p:txBody>
          <a:bodyPr/>
          <a:lstStyle/>
          <a:p>
            <a:fld id="{7D3046C7-D69A-43C8-AC99-53AA4192D120}" type="datetimeFigureOut">
              <a:rPr lang="en-US" smtClean="0"/>
              <a:t>11/7/2019</a:t>
            </a:fld>
            <a:endParaRPr lang="en-US"/>
          </a:p>
        </p:txBody>
      </p:sp>
      <p:sp>
        <p:nvSpPr>
          <p:cNvPr id="8" name="Footer Placeholder 7">
            <a:extLst>
              <a:ext uri="{FF2B5EF4-FFF2-40B4-BE49-F238E27FC236}">
                <a16:creationId xmlns:a16="http://schemas.microsoft.com/office/drawing/2014/main" id="{B0715859-953E-4AAB-86B8-81FA0FE3F83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168BD05-1FDF-411B-9D70-E3C38ECA0E14}"/>
              </a:ext>
            </a:extLst>
          </p:cNvPr>
          <p:cNvSpPr>
            <a:spLocks noGrp="1"/>
          </p:cNvSpPr>
          <p:nvPr>
            <p:ph type="sldNum" sz="quarter" idx="12"/>
          </p:nvPr>
        </p:nvSpPr>
        <p:spPr/>
        <p:txBody>
          <a:bodyPr/>
          <a:lstStyle/>
          <a:p>
            <a:fld id="{EFAF58C0-2324-4D2B-AD4D-B54261118C59}" type="slidenum">
              <a:rPr lang="en-US" smtClean="0"/>
              <a:t>‹#›</a:t>
            </a:fld>
            <a:endParaRPr lang="en-US"/>
          </a:p>
        </p:txBody>
      </p:sp>
    </p:spTree>
    <p:extLst>
      <p:ext uri="{BB962C8B-B14F-4D97-AF65-F5344CB8AC3E}">
        <p14:creationId xmlns:p14="http://schemas.microsoft.com/office/powerpoint/2010/main" val="247768687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ECB379-BE99-4EBF-ACFA-8D1CFAD759A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45BFF2D-1C07-44CB-BC20-198629469C71}"/>
              </a:ext>
            </a:extLst>
          </p:cNvPr>
          <p:cNvSpPr>
            <a:spLocks noGrp="1"/>
          </p:cNvSpPr>
          <p:nvPr>
            <p:ph type="dt" sz="half" idx="10"/>
          </p:nvPr>
        </p:nvSpPr>
        <p:spPr/>
        <p:txBody>
          <a:bodyPr/>
          <a:lstStyle/>
          <a:p>
            <a:fld id="{7D3046C7-D69A-43C8-AC99-53AA4192D120}" type="datetimeFigureOut">
              <a:rPr lang="en-US" smtClean="0"/>
              <a:t>11/7/2019</a:t>
            </a:fld>
            <a:endParaRPr lang="en-US"/>
          </a:p>
        </p:txBody>
      </p:sp>
      <p:sp>
        <p:nvSpPr>
          <p:cNvPr id="4" name="Footer Placeholder 3">
            <a:extLst>
              <a:ext uri="{FF2B5EF4-FFF2-40B4-BE49-F238E27FC236}">
                <a16:creationId xmlns:a16="http://schemas.microsoft.com/office/drawing/2014/main" id="{9A82231B-02D9-4487-B5D0-A6F1B24F62E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37983AF-39F1-4A69-8F27-3B7C1C82D31C}"/>
              </a:ext>
            </a:extLst>
          </p:cNvPr>
          <p:cNvSpPr>
            <a:spLocks noGrp="1"/>
          </p:cNvSpPr>
          <p:nvPr>
            <p:ph type="sldNum" sz="quarter" idx="12"/>
          </p:nvPr>
        </p:nvSpPr>
        <p:spPr/>
        <p:txBody>
          <a:bodyPr/>
          <a:lstStyle/>
          <a:p>
            <a:fld id="{EFAF58C0-2324-4D2B-AD4D-B54261118C59}" type="slidenum">
              <a:rPr lang="en-US" smtClean="0"/>
              <a:t>‹#›</a:t>
            </a:fld>
            <a:endParaRPr lang="en-US"/>
          </a:p>
        </p:txBody>
      </p:sp>
    </p:spTree>
    <p:extLst>
      <p:ext uri="{BB962C8B-B14F-4D97-AF65-F5344CB8AC3E}">
        <p14:creationId xmlns:p14="http://schemas.microsoft.com/office/powerpoint/2010/main" val="421756653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CE7D5E8-31BF-4FC4-98C6-F718E91FB01A}"/>
              </a:ext>
            </a:extLst>
          </p:cNvPr>
          <p:cNvSpPr>
            <a:spLocks noGrp="1"/>
          </p:cNvSpPr>
          <p:nvPr>
            <p:ph type="dt" sz="half" idx="10"/>
          </p:nvPr>
        </p:nvSpPr>
        <p:spPr/>
        <p:txBody>
          <a:bodyPr/>
          <a:lstStyle/>
          <a:p>
            <a:fld id="{7D3046C7-D69A-43C8-AC99-53AA4192D120}" type="datetimeFigureOut">
              <a:rPr lang="en-US" smtClean="0"/>
              <a:t>11/7/2019</a:t>
            </a:fld>
            <a:endParaRPr lang="en-US"/>
          </a:p>
        </p:txBody>
      </p:sp>
      <p:sp>
        <p:nvSpPr>
          <p:cNvPr id="3" name="Footer Placeholder 2">
            <a:extLst>
              <a:ext uri="{FF2B5EF4-FFF2-40B4-BE49-F238E27FC236}">
                <a16:creationId xmlns:a16="http://schemas.microsoft.com/office/drawing/2014/main" id="{68DC57AB-67E6-4202-BD7C-01C2F7D654C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278CAF6-47FF-44AB-ACB5-2BC1D08CE8DE}"/>
              </a:ext>
            </a:extLst>
          </p:cNvPr>
          <p:cNvSpPr>
            <a:spLocks noGrp="1"/>
          </p:cNvSpPr>
          <p:nvPr>
            <p:ph type="sldNum" sz="quarter" idx="12"/>
          </p:nvPr>
        </p:nvSpPr>
        <p:spPr/>
        <p:txBody>
          <a:bodyPr/>
          <a:lstStyle/>
          <a:p>
            <a:fld id="{EFAF58C0-2324-4D2B-AD4D-B54261118C59}" type="slidenum">
              <a:rPr lang="en-US" smtClean="0"/>
              <a:t>‹#›</a:t>
            </a:fld>
            <a:endParaRPr lang="en-US"/>
          </a:p>
        </p:txBody>
      </p:sp>
    </p:spTree>
    <p:extLst>
      <p:ext uri="{BB962C8B-B14F-4D97-AF65-F5344CB8AC3E}">
        <p14:creationId xmlns:p14="http://schemas.microsoft.com/office/powerpoint/2010/main" val="77689591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9162A2-981B-45A8-88EA-14D29C24CD7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13FAA0B-61A4-4158-8928-2721118431D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BA85253-ED4A-476B-9EE2-9363A4DC925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ECE0C5EA-A8C8-4AB6-9EC1-7411A904E24A}"/>
              </a:ext>
            </a:extLst>
          </p:cNvPr>
          <p:cNvSpPr>
            <a:spLocks noGrp="1"/>
          </p:cNvSpPr>
          <p:nvPr>
            <p:ph type="dt" sz="half" idx="10"/>
          </p:nvPr>
        </p:nvSpPr>
        <p:spPr/>
        <p:txBody>
          <a:bodyPr/>
          <a:lstStyle/>
          <a:p>
            <a:fld id="{7D3046C7-D69A-43C8-AC99-53AA4192D120}" type="datetimeFigureOut">
              <a:rPr lang="en-US" smtClean="0"/>
              <a:t>11/7/2019</a:t>
            </a:fld>
            <a:endParaRPr lang="en-US"/>
          </a:p>
        </p:txBody>
      </p:sp>
      <p:sp>
        <p:nvSpPr>
          <p:cNvPr id="6" name="Footer Placeholder 5">
            <a:extLst>
              <a:ext uri="{FF2B5EF4-FFF2-40B4-BE49-F238E27FC236}">
                <a16:creationId xmlns:a16="http://schemas.microsoft.com/office/drawing/2014/main" id="{D8DE6A0A-64AA-4F5C-AADC-7768D0620CC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F893F2B-46F6-4EEC-8C7B-77A691E8AC3B}"/>
              </a:ext>
            </a:extLst>
          </p:cNvPr>
          <p:cNvSpPr>
            <a:spLocks noGrp="1"/>
          </p:cNvSpPr>
          <p:nvPr>
            <p:ph type="sldNum" sz="quarter" idx="12"/>
          </p:nvPr>
        </p:nvSpPr>
        <p:spPr/>
        <p:txBody>
          <a:bodyPr/>
          <a:lstStyle/>
          <a:p>
            <a:fld id="{EFAF58C0-2324-4D2B-AD4D-B54261118C59}" type="slidenum">
              <a:rPr lang="en-US" smtClean="0"/>
              <a:t>‹#›</a:t>
            </a:fld>
            <a:endParaRPr lang="en-US"/>
          </a:p>
        </p:txBody>
      </p:sp>
    </p:spTree>
    <p:extLst>
      <p:ext uri="{BB962C8B-B14F-4D97-AF65-F5344CB8AC3E}">
        <p14:creationId xmlns:p14="http://schemas.microsoft.com/office/powerpoint/2010/main" val="341416028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7750C8-E332-4E34-856A-59BF4A80432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7A0013B-7AAE-4A4E-83C8-85D8C57F342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C427C9C-F144-4D53-B2FA-032275C242A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28AF7B2-DA8C-4C5D-9DE7-9ADF0C768222}"/>
              </a:ext>
            </a:extLst>
          </p:cNvPr>
          <p:cNvSpPr>
            <a:spLocks noGrp="1"/>
          </p:cNvSpPr>
          <p:nvPr>
            <p:ph type="dt" sz="half" idx="10"/>
          </p:nvPr>
        </p:nvSpPr>
        <p:spPr/>
        <p:txBody>
          <a:bodyPr/>
          <a:lstStyle/>
          <a:p>
            <a:fld id="{7D3046C7-D69A-43C8-AC99-53AA4192D120}" type="datetimeFigureOut">
              <a:rPr lang="en-US" smtClean="0"/>
              <a:t>11/7/2019</a:t>
            </a:fld>
            <a:endParaRPr lang="en-US"/>
          </a:p>
        </p:txBody>
      </p:sp>
      <p:sp>
        <p:nvSpPr>
          <p:cNvPr id="6" name="Footer Placeholder 5">
            <a:extLst>
              <a:ext uri="{FF2B5EF4-FFF2-40B4-BE49-F238E27FC236}">
                <a16:creationId xmlns:a16="http://schemas.microsoft.com/office/drawing/2014/main" id="{45CAF1E4-A6D9-4977-9852-B62A45BF1E1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345C7D4-306A-4BF1-A764-E5E5B308F22D}"/>
              </a:ext>
            </a:extLst>
          </p:cNvPr>
          <p:cNvSpPr>
            <a:spLocks noGrp="1"/>
          </p:cNvSpPr>
          <p:nvPr>
            <p:ph type="sldNum" sz="quarter" idx="12"/>
          </p:nvPr>
        </p:nvSpPr>
        <p:spPr/>
        <p:txBody>
          <a:bodyPr/>
          <a:lstStyle/>
          <a:p>
            <a:fld id="{EFAF58C0-2324-4D2B-AD4D-B54261118C59}" type="slidenum">
              <a:rPr lang="en-US" smtClean="0"/>
              <a:t>‹#›</a:t>
            </a:fld>
            <a:endParaRPr lang="en-US"/>
          </a:p>
        </p:txBody>
      </p:sp>
    </p:spTree>
    <p:extLst>
      <p:ext uri="{BB962C8B-B14F-4D97-AF65-F5344CB8AC3E}">
        <p14:creationId xmlns:p14="http://schemas.microsoft.com/office/powerpoint/2010/main" val="26967013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over Slide">
    <p:spTree>
      <p:nvGrpSpPr>
        <p:cNvPr id="1" name=""/>
        <p:cNvGrpSpPr/>
        <p:nvPr/>
      </p:nvGrpSpPr>
      <p:grpSpPr>
        <a:xfrm>
          <a:off x="0" y="0"/>
          <a:ext cx="0" cy="0"/>
          <a:chOff x="0" y="0"/>
          <a:chExt cx="0" cy="0"/>
        </a:xfrm>
      </p:grpSpPr>
      <p:sp>
        <p:nvSpPr>
          <p:cNvPr id="5586" name="Text Placeholder 5585"/>
          <p:cNvSpPr>
            <a:spLocks noGrp="1"/>
          </p:cNvSpPr>
          <p:nvPr>
            <p:ph type="body" sz="quarter" idx="10" hasCustomPrompt="1"/>
          </p:nvPr>
        </p:nvSpPr>
        <p:spPr>
          <a:xfrm>
            <a:off x="304800" y="2398135"/>
            <a:ext cx="11277600" cy="508443"/>
          </a:xfrm>
          <a:prstGeom prst="rect">
            <a:avLst/>
          </a:prstGeom>
        </p:spPr>
        <p:txBody>
          <a:bodyPr/>
          <a:lstStyle>
            <a:lvl1pPr algn="ctr">
              <a:buFontTx/>
              <a:buNone/>
              <a:defRPr sz="2800" baseline="0">
                <a:solidFill>
                  <a:srgbClr val="336699"/>
                </a:solidFill>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dirty="0"/>
              <a:t>Technical Session Title</a:t>
            </a:r>
          </a:p>
        </p:txBody>
      </p:sp>
      <p:sp>
        <p:nvSpPr>
          <p:cNvPr id="30" name="Text Placeholder 5585"/>
          <p:cNvSpPr>
            <a:spLocks noGrp="1"/>
          </p:cNvSpPr>
          <p:nvPr>
            <p:ph type="body" sz="quarter" idx="11" hasCustomPrompt="1"/>
          </p:nvPr>
        </p:nvSpPr>
        <p:spPr>
          <a:xfrm>
            <a:off x="304800" y="2895600"/>
            <a:ext cx="11277600" cy="519959"/>
          </a:xfrm>
          <a:prstGeom prst="rect">
            <a:avLst/>
          </a:prstGeom>
        </p:spPr>
        <p:txBody>
          <a:bodyPr/>
          <a:lstStyle>
            <a:lvl1pPr algn="ctr">
              <a:buFontTx/>
              <a:buNone/>
              <a:defRPr sz="1800" baseline="0">
                <a:solidFill>
                  <a:schemeClr val="bg1"/>
                </a:solidFill>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dirty="0"/>
              <a:t>Subtitle</a:t>
            </a:r>
          </a:p>
        </p:txBody>
      </p:sp>
      <p:sp>
        <p:nvSpPr>
          <p:cNvPr id="14" name="Freeform 25"/>
          <p:cNvSpPr>
            <a:spLocks noEditPoints="1"/>
          </p:cNvSpPr>
          <p:nvPr userDrawn="1"/>
        </p:nvSpPr>
        <p:spPr bwMode="auto">
          <a:xfrm>
            <a:off x="-15671" y="4648200"/>
            <a:ext cx="12207671" cy="2667000"/>
          </a:xfrm>
          <a:custGeom>
            <a:avLst/>
            <a:gdLst/>
            <a:ahLst/>
            <a:cxnLst>
              <a:cxn ang="0">
                <a:pos x="555" y="276"/>
              </a:cxn>
              <a:cxn ang="0">
                <a:pos x="544" y="262"/>
              </a:cxn>
              <a:cxn ang="0">
                <a:pos x="538" y="263"/>
              </a:cxn>
              <a:cxn ang="0">
                <a:pos x="520" y="204"/>
              </a:cxn>
              <a:cxn ang="0">
                <a:pos x="438" y="296"/>
              </a:cxn>
              <a:cxn ang="0">
                <a:pos x="418" y="219"/>
              </a:cxn>
              <a:cxn ang="0">
                <a:pos x="355" y="226"/>
              </a:cxn>
              <a:cxn ang="0">
                <a:pos x="326" y="309"/>
              </a:cxn>
              <a:cxn ang="0">
                <a:pos x="301" y="319"/>
              </a:cxn>
              <a:cxn ang="0">
                <a:pos x="246" y="387"/>
              </a:cxn>
              <a:cxn ang="0">
                <a:pos x="239" y="384"/>
              </a:cxn>
              <a:cxn ang="0">
                <a:pos x="223" y="382"/>
              </a:cxn>
              <a:cxn ang="0">
                <a:pos x="191" y="384"/>
              </a:cxn>
              <a:cxn ang="0">
                <a:pos x="186" y="400"/>
              </a:cxn>
              <a:cxn ang="0">
                <a:pos x="165" y="401"/>
              </a:cxn>
              <a:cxn ang="0">
                <a:pos x="151" y="383"/>
              </a:cxn>
              <a:cxn ang="0">
                <a:pos x="94" y="380"/>
              </a:cxn>
              <a:cxn ang="0">
                <a:pos x="57" y="400"/>
              </a:cxn>
              <a:cxn ang="0">
                <a:pos x="47" y="389"/>
              </a:cxn>
              <a:cxn ang="0">
                <a:pos x="41" y="391"/>
              </a:cxn>
              <a:cxn ang="0">
                <a:pos x="32" y="403"/>
              </a:cxn>
              <a:cxn ang="0">
                <a:pos x="24" y="407"/>
              </a:cxn>
              <a:cxn ang="0">
                <a:pos x="19" y="415"/>
              </a:cxn>
              <a:cxn ang="0">
                <a:pos x="0" y="683"/>
              </a:cxn>
              <a:cxn ang="0">
                <a:pos x="1541" y="426"/>
              </a:cxn>
              <a:cxn ang="0">
                <a:pos x="1545" y="413"/>
              </a:cxn>
              <a:cxn ang="0">
                <a:pos x="1532" y="415"/>
              </a:cxn>
              <a:cxn ang="0">
                <a:pos x="1527" y="407"/>
              </a:cxn>
              <a:cxn ang="0">
                <a:pos x="1519" y="419"/>
              </a:cxn>
              <a:cxn ang="0">
                <a:pos x="1503" y="411"/>
              </a:cxn>
              <a:cxn ang="0">
                <a:pos x="1417" y="392"/>
              </a:cxn>
              <a:cxn ang="0">
                <a:pos x="1397" y="226"/>
              </a:cxn>
              <a:cxn ang="0">
                <a:pos x="1236" y="226"/>
              </a:cxn>
              <a:cxn ang="0">
                <a:pos x="1154" y="161"/>
              </a:cxn>
              <a:cxn ang="0">
                <a:pos x="1097" y="400"/>
              </a:cxn>
              <a:cxn ang="0">
                <a:pos x="1004" y="208"/>
              </a:cxn>
              <a:cxn ang="0">
                <a:pos x="960" y="227"/>
              </a:cxn>
              <a:cxn ang="0">
                <a:pos x="849" y="67"/>
              </a:cxn>
              <a:cxn ang="0">
                <a:pos x="814" y="341"/>
              </a:cxn>
              <a:cxn ang="0">
                <a:pos x="756" y="63"/>
              </a:cxn>
              <a:cxn ang="0">
                <a:pos x="714" y="100"/>
              </a:cxn>
              <a:cxn ang="0">
                <a:pos x="684" y="265"/>
              </a:cxn>
              <a:cxn ang="0">
                <a:pos x="671" y="243"/>
              </a:cxn>
              <a:cxn ang="0">
                <a:pos x="561" y="285"/>
              </a:cxn>
              <a:cxn ang="0">
                <a:pos x="739" y="90"/>
              </a:cxn>
              <a:cxn ang="0">
                <a:pos x="754" y="80"/>
              </a:cxn>
              <a:cxn ang="0">
                <a:pos x="552" y="281"/>
              </a:cxn>
              <a:cxn ang="0">
                <a:pos x="552" y="291"/>
              </a:cxn>
              <a:cxn ang="0">
                <a:pos x="569" y="295"/>
              </a:cxn>
              <a:cxn ang="0">
                <a:pos x="561" y="300"/>
              </a:cxn>
              <a:cxn ang="0">
                <a:pos x="620" y="302"/>
              </a:cxn>
              <a:cxn ang="0">
                <a:pos x="570" y="307"/>
              </a:cxn>
              <a:cxn ang="0">
                <a:pos x="1215" y="324"/>
              </a:cxn>
              <a:cxn ang="0">
                <a:pos x="1399" y="359"/>
              </a:cxn>
              <a:cxn ang="0">
                <a:pos x="1230" y="403"/>
              </a:cxn>
              <a:cxn ang="0">
                <a:pos x="1234" y="374"/>
              </a:cxn>
            </a:cxnLst>
            <a:rect l="0" t="0" r="r" b="b"/>
            <a:pathLst>
              <a:path w="1624" h="803">
                <a:moveTo>
                  <a:pt x="561" y="285"/>
                </a:moveTo>
                <a:cubicBezTo>
                  <a:pt x="561" y="286"/>
                  <a:pt x="561" y="286"/>
                  <a:pt x="561" y="287"/>
                </a:cubicBezTo>
                <a:cubicBezTo>
                  <a:pt x="558" y="287"/>
                  <a:pt x="559" y="284"/>
                  <a:pt x="555" y="287"/>
                </a:cubicBezTo>
                <a:cubicBezTo>
                  <a:pt x="555" y="283"/>
                  <a:pt x="553" y="284"/>
                  <a:pt x="553" y="286"/>
                </a:cubicBezTo>
                <a:cubicBezTo>
                  <a:pt x="551" y="282"/>
                  <a:pt x="558" y="279"/>
                  <a:pt x="555" y="276"/>
                </a:cubicBezTo>
                <a:cubicBezTo>
                  <a:pt x="554" y="274"/>
                  <a:pt x="551" y="272"/>
                  <a:pt x="552" y="269"/>
                </a:cubicBezTo>
                <a:cubicBezTo>
                  <a:pt x="549" y="268"/>
                  <a:pt x="552" y="272"/>
                  <a:pt x="550" y="272"/>
                </a:cubicBezTo>
                <a:cubicBezTo>
                  <a:pt x="549" y="268"/>
                  <a:pt x="546" y="267"/>
                  <a:pt x="546" y="263"/>
                </a:cubicBezTo>
                <a:cubicBezTo>
                  <a:pt x="545" y="264"/>
                  <a:pt x="544" y="268"/>
                  <a:pt x="543" y="267"/>
                </a:cubicBezTo>
                <a:cubicBezTo>
                  <a:pt x="542" y="264"/>
                  <a:pt x="548" y="263"/>
                  <a:pt x="544" y="262"/>
                </a:cubicBezTo>
                <a:cubicBezTo>
                  <a:pt x="544" y="262"/>
                  <a:pt x="543" y="265"/>
                  <a:pt x="543" y="263"/>
                </a:cubicBezTo>
                <a:cubicBezTo>
                  <a:pt x="542" y="261"/>
                  <a:pt x="545" y="259"/>
                  <a:pt x="543" y="258"/>
                </a:cubicBezTo>
                <a:cubicBezTo>
                  <a:pt x="543" y="262"/>
                  <a:pt x="541" y="264"/>
                  <a:pt x="541" y="266"/>
                </a:cubicBezTo>
                <a:cubicBezTo>
                  <a:pt x="539" y="265"/>
                  <a:pt x="543" y="261"/>
                  <a:pt x="539" y="261"/>
                </a:cubicBezTo>
                <a:cubicBezTo>
                  <a:pt x="540" y="263"/>
                  <a:pt x="538" y="265"/>
                  <a:pt x="538" y="263"/>
                </a:cubicBezTo>
                <a:cubicBezTo>
                  <a:pt x="540" y="259"/>
                  <a:pt x="538" y="262"/>
                  <a:pt x="537" y="259"/>
                </a:cubicBezTo>
                <a:cubicBezTo>
                  <a:pt x="539" y="248"/>
                  <a:pt x="534" y="241"/>
                  <a:pt x="533" y="236"/>
                </a:cubicBezTo>
                <a:cubicBezTo>
                  <a:pt x="532" y="229"/>
                  <a:pt x="534" y="221"/>
                  <a:pt x="533" y="212"/>
                </a:cubicBezTo>
                <a:cubicBezTo>
                  <a:pt x="529" y="212"/>
                  <a:pt x="525" y="212"/>
                  <a:pt x="520" y="212"/>
                </a:cubicBezTo>
                <a:cubicBezTo>
                  <a:pt x="520" y="209"/>
                  <a:pt x="520" y="207"/>
                  <a:pt x="520" y="204"/>
                </a:cubicBezTo>
                <a:cubicBezTo>
                  <a:pt x="500" y="204"/>
                  <a:pt x="480" y="204"/>
                  <a:pt x="460" y="204"/>
                </a:cubicBezTo>
                <a:cubicBezTo>
                  <a:pt x="460" y="207"/>
                  <a:pt x="461" y="211"/>
                  <a:pt x="459" y="212"/>
                </a:cubicBezTo>
                <a:cubicBezTo>
                  <a:pt x="454" y="212"/>
                  <a:pt x="449" y="212"/>
                  <a:pt x="444" y="212"/>
                </a:cubicBezTo>
                <a:cubicBezTo>
                  <a:pt x="442" y="238"/>
                  <a:pt x="445" y="269"/>
                  <a:pt x="443" y="296"/>
                </a:cubicBezTo>
                <a:cubicBezTo>
                  <a:pt x="442" y="296"/>
                  <a:pt x="440" y="296"/>
                  <a:pt x="438" y="296"/>
                </a:cubicBezTo>
                <a:cubicBezTo>
                  <a:pt x="438" y="272"/>
                  <a:pt x="438" y="249"/>
                  <a:pt x="438" y="226"/>
                </a:cubicBezTo>
                <a:cubicBezTo>
                  <a:pt x="437" y="223"/>
                  <a:pt x="429" y="227"/>
                  <a:pt x="429" y="223"/>
                </a:cubicBezTo>
                <a:cubicBezTo>
                  <a:pt x="429" y="220"/>
                  <a:pt x="435" y="223"/>
                  <a:pt x="437" y="221"/>
                </a:cubicBezTo>
                <a:cubicBezTo>
                  <a:pt x="437" y="219"/>
                  <a:pt x="437" y="217"/>
                  <a:pt x="437" y="215"/>
                </a:cubicBezTo>
                <a:cubicBezTo>
                  <a:pt x="429" y="213"/>
                  <a:pt x="424" y="217"/>
                  <a:pt x="418" y="219"/>
                </a:cubicBezTo>
                <a:cubicBezTo>
                  <a:pt x="417" y="220"/>
                  <a:pt x="419" y="224"/>
                  <a:pt x="417" y="225"/>
                </a:cubicBezTo>
                <a:cubicBezTo>
                  <a:pt x="399" y="225"/>
                  <a:pt x="379" y="226"/>
                  <a:pt x="361" y="224"/>
                </a:cubicBezTo>
                <a:cubicBezTo>
                  <a:pt x="361" y="218"/>
                  <a:pt x="361" y="212"/>
                  <a:pt x="361" y="206"/>
                </a:cubicBezTo>
                <a:cubicBezTo>
                  <a:pt x="357" y="209"/>
                  <a:pt x="360" y="219"/>
                  <a:pt x="359" y="225"/>
                </a:cubicBezTo>
                <a:cubicBezTo>
                  <a:pt x="358" y="225"/>
                  <a:pt x="354" y="224"/>
                  <a:pt x="355" y="226"/>
                </a:cubicBezTo>
                <a:cubicBezTo>
                  <a:pt x="355" y="254"/>
                  <a:pt x="355" y="282"/>
                  <a:pt x="355" y="309"/>
                </a:cubicBezTo>
                <a:cubicBezTo>
                  <a:pt x="350" y="309"/>
                  <a:pt x="344" y="310"/>
                  <a:pt x="341" y="309"/>
                </a:cubicBezTo>
                <a:cubicBezTo>
                  <a:pt x="342" y="307"/>
                  <a:pt x="341" y="302"/>
                  <a:pt x="342" y="299"/>
                </a:cubicBezTo>
                <a:cubicBezTo>
                  <a:pt x="337" y="299"/>
                  <a:pt x="332" y="299"/>
                  <a:pt x="327" y="299"/>
                </a:cubicBezTo>
                <a:cubicBezTo>
                  <a:pt x="327" y="302"/>
                  <a:pt x="329" y="308"/>
                  <a:pt x="326" y="309"/>
                </a:cubicBezTo>
                <a:cubicBezTo>
                  <a:pt x="325" y="307"/>
                  <a:pt x="326" y="302"/>
                  <a:pt x="325" y="299"/>
                </a:cubicBezTo>
                <a:cubicBezTo>
                  <a:pt x="321" y="299"/>
                  <a:pt x="316" y="299"/>
                  <a:pt x="311" y="299"/>
                </a:cubicBezTo>
                <a:cubicBezTo>
                  <a:pt x="311" y="302"/>
                  <a:pt x="311" y="306"/>
                  <a:pt x="311" y="309"/>
                </a:cubicBezTo>
                <a:cubicBezTo>
                  <a:pt x="308" y="309"/>
                  <a:pt x="305" y="309"/>
                  <a:pt x="302" y="309"/>
                </a:cubicBezTo>
                <a:cubicBezTo>
                  <a:pt x="302" y="312"/>
                  <a:pt x="303" y="317"/>
                  <a:pt x="301" y="319"/>
                </a:cubicBezTo>
                <a:cubicBezTo>
                  <a:pt x="282" y="318"/>
                  <a:pt x="270" y="328"/>
                  <a:pt x="258" y="334"/>
                </a:cubicBezTo>
                <a:cubicBezTo>
                  <a:pt x="255" y="336"/>
                  <a:pt x="249" y="336"/>
                  <a:pt x="248" y="340"/>
                </a:cubicBezTo>
                <a:cubicBezTo>
                  <a:pt x="249" y="342"/>
                  <a:pt x="254" y="339"/>
                  <a:pt x="255" y="341"/>
                </a:cubicBezTo>
                <a:cubicBezTo>
                  <a:pt x="255" y="355"/>
                  <a:pt x="255" y="368"/>
                  <a:pt x="255" y="382"/>
                </a:cubicBezTo>
                <a:cubicBezTo>
                  <a:pt x="253" y="388"/>
                  <a:pt x="247" y="383"/>
                  <a:pt x="246" y="387"/>
                </a:cubicBezTo>
                <a:cubicBezTo>
                  <a:pt x="246" y="384"/>
                  <a:pt x="247" y="383"/>
                  <a:pt x="245" y="383"/>
                </a:cubicBezTo>
                <a:cubicBezTo>
                  <a:pt x="244" y="380"/>
                  <a:pt x="245" y="385"/>
                  <a:pt x="243" y="384"/>
                </a:cubicBezTo>
                <a:cubicBezTo>
                  <a:pt x="242" y="378"/>
                  <a:pt x="242" y="380"/>
                  <a:pt x="241" y="376"/>
                </a:cubicBezTo>
                <a:cubicBezTo>
                  <a:pt x="241" y="379"/>
                  <a:pt x="240" y="379"/>
                  <a:pt x="238" y="378"/>
                </a:cubicBezTo>
                <a:cubicBezTo>
                  <a:pt x="238" y="380"/>
                  <a:pt x="239" y="381"/>
                  <a:pt x="239" y="384"/>
                </a:cubicBezTo>
                <a:cubicBezTo>
                  <a:pt x="238" y="383"/>
                  <a:pt x="238" y="381"/>
                  <a:pt x="236" y="381"/>
                </a:cubicBezTo>
                <a:cubicBezTo>
                  <a:pt x="237" y="386"/>
                  <a:pt x="235" y="382"/>
                  <a:pt x="235" y="383"/>
                </a:cubicBezTo>
                <a:cubicBezTo>
                  <a:pt x="232" y="382"/>
                  <a:pt x="238" y="388"/>
                  <a:pt x="235" y="388"/>
                </a:cubicBezTo>
                <a:cubicBezTo>
                  <a:pt x="232" y="388"/>
                  <a:pt x="228" y="382"/>
                  <a:pt x="227" y="386"/>
                </a:cubicBezTo>
                <a:cubicBezTo>
                  <a:pt x="226" y="385"/>
                  <a:pt x="224" y="384"/>
                  <a:pt x="223" y="382"/>
                </a:cubicBezTo>
                <a:cubicBezTo>
                  <a:pt x="223" y="384"/>
                  <a:pt x="226" y="384"/>
                  <a:pt x="226" y="386"/>
                </a:cubicBezTo>
                <a:cubicBezTo>
                  <a:pt x="219" y="387"/>
                  <a:pt x="210" y="387"/>
                  <a:pt x="203" y="388"/>
                </a:cubicBezTo>
                <a:cubicBezTo>
                  <a:pt x="202" y="394"/>
                  <a:pt x="202" y="402"/>
                  <a:pt x="200" y="407"/>
                </a:cubicBezTo>
                <a:cubicBezTo>
                  <a:pt x="197" y="407"/>
                  <a:pt x="193" y="408"/>
                  <a:pt x="191" y="407"/>
                </a:cubicBezTo>
                <a:cubicBezTo>
                  <a:pt x="191" y="399"/>
                  <a:pt x="191" y="392"/>
                  <a:pt x="191" y="384"/>
                </a:cubicBezTo>
                <a:cubicBezTo>
                  <a:pt x="194" y="384"/>
                  <a:pt x="199" y="387"/>
                  <a:pt x="199" y="384"/>
                </a:cubicBezTo>
                <a:cubicBezTo>
                  <a:pt x="199" y="378"/>
                  <a:pt x="191" y="382"/>
                  <a:pt x="190" y="378"/>
                </a:cubicBezTo>
                <a:cubicBezTo>
                  <a:pt x="189" y="382"/>
                  <a:pt x="190" y="387"/>
                  <a:pt x="190" y="393"/>
                </a:cubicBezTo>
                <a:cubicBezTo>
                  <a:pt x="190" y="398"/>
                  <a:pt x="192" y="407"/>
                  <a:pt x="187" y="407"/>
                </a:cubicBezTo>
                <a:cubicBezTo>
                  <a:pt x="184" y="407"/>
                  <a:pt x="186" y="403"/>
                  <a:pt x="186" y="400"/>
                </a:cubicBezTo>
                <a:cubicBezTo>
                  <a:pt x="183" y="400"/>
                  <a:pt x="180" y="400"/>
                  <a:pt x="177" y="400"/>
                </a:cubicBezTo>
                <a:cubicBezTo>
                  <a:pt x="177" y="403"/>
                  <a:pt x="177" y="405"/>
                  <a:pt x="177" y="407"/>
                </a:cubicBezTo>
                <a:cubicBezTo>
                  <a:pt x="172" y="406"/>
                  <a:pt x="171" y="411"/>
                  <a:pt x="170" y="410"/>
                </a:cubicBezTo>
                <a:cubicBezTo>
                  <a:pt x="168" y="406"/>
                  <a:pt x="172" y="397"/>
                  <a:pt x="168" y="396"/>
                </a:cubicBezTo>
                <a:cubicBezTo>
                  <a:pt x="164" y="395"/>
                  <a:pt x="167" y="400"/>
                  <a:pt x="165" y="401"/>
                </a:cubicBezTo>
                <a:cubicBezTo>
                  <a:pt x="161" y="401"/>
                  <a:pt x="157" y="401"/>
                  <a:pt x="153" y="401"/>
                </a:cubicBezTo>
                <a:cubicBezTo>
                  <a:pt x="153" y="405"/>
                  <a:pt x="154" y="410"/>
                  <a:pt x="153" y="411"/>
                </a:cubicBezTo>
                <a:cubicBezTo>
                  <a:pt x="136" y="411"/>
                  <a:pt x="117" y="412"/>
                  <a:pt x="101" y="411"/>
                </a:cubicBezTo>
                <a:cubicBezTo>
                  <a:pt x="101" y="406"/>
                  <a:pt x="101" y="402"/>
                  <a:pt x="101" y="397"/>
                </a:cubicBezTo>
                <a:cubicBezTo>
                  <a:pt x="118" y="393"/>
                  <a:pt x="136" y="387"/>
                  <a:pt x="151" y="383"/>
                </a:cubicBezTo>
                <a:cubicBezTo>
                  <a:pt x="157" y="381"/>
                  <a:pt x="164" y="381"/>
                  <a:pt x="167" y="377"/>
                </a:cubicBezTo>
                <a:cubicBezTo>
                  <a:pt x="162" y="376"/>
                  <a:pt x="156" y="379"/>
                  <a:pt x="151" y="380"/>
                </a:cubicBezTo>
                <a:cubicBezTo>
                  <a:pt x="133" y="385"/>
                  <a:pt x="115" y="391"/>
                  <a:pt x="97" y="394"/>
                </a:cubicBezTo>
                <a:cubicBezTo>
                  <a:pt x="95" y="397"/>
                  <a:pt x="100" y="406"/>
                  <a:pt x="95" y="407"/>
                </a:cubicBezTo>
                <a:cubicBezTo>
                  <a:pt x="93" y="400"/>
                  <a:pt x="95" y="389"/>
                  <a:pt x="94" y="380"/>
                </a:cubicBezTo>
                <a:cubicBezTo>
                  <a:pt x="93" y="378"/>
                  <a:pt x="95" y="378"/>
                  <a:pt x="96" y="377"/>
                </a:cubicBezTo>
                <a:cubicBezTo>
                  <a:pt x="90" y="369"/>
                  <a:pt x="69" y="369"/>
                  <a:pt x="64" y="378"/>
                </a:cubicBezTo>
                <a:cubicBezTo>
                  <a:pt x="68" y="380"/>
                  <a:pt x="64" y="391"/>
                  <a:pt x="66" y="396"/>
                </a:cubicBezTo>
                <a:cubicBezTo>
                  <a:pt x="63" y="393"/>
                  <a:pt x="60" y="399"/>
                  <a:pt x="58" y="395"/>
                </a:cubicBezTo>
                <a:cubicBezTo>
                  <a:pt x="57" y="397"/>
                  <a:pt x="59" y="401"/>
                  <a:pt x="57" y="400"/>
                </a:cubicBezTo>
                <a:cubicBezTo>
                  <a:pt x="57" y="397"/>
                  <a:pt x="55" y="396"/>
                  <a:pt x="53" y="393"/>
                </a:cubicBezTo>
                <a:cubicBezTo>
                  <a:pt x="54" y="395"/>
                  <a:pt x="53" y="397"/>
                  <a:pt x="51" y="398"/>
                </a:cubicBezTo>
                <a:cubicBezTo>
                  <a:pt x="50" y="395"/>
                  <a:pt x="54" y="392"/>
                  <a:pt x="51" y="392"/>
                </a:cubicBezTo>
                <a:cubicBezTo>
                  <a:pt x="50" y="392"/>
                  <a:pt x="50" y="396"/>
                  <a:pt x="47" y="394"/>
                </a:cubicBezTo>
                <a:cubicBezTo>
                  <a:pt x="47" y="392"/>
                  <a:pt x="50" y="389"/>
                  <a:pt x="47" y="389"/>
                </a:cubicBezTo>
                <a:cubicBezTo>
                  <a:pt x="47" y="387"/>
                  <a:pt x="47" y="392"/>
                  <a:pt x="45" y="392"/>
                </a:cubicBezTo>
                <a:cubicBezTo>
                  <a:pt x="45" y="390"/>
                  <a:pt x="46" y="390"/>
                  <a:pt x="46" y="389"/>
                </a:cubicBezTo>
                <a:cubicBezTo>
                  <a:pt x="44" y="386"/>
                  <a:pt x="44" y="392"/>
                  <a:pt x="43" y="390"/>
                </a:cubicBezTo>
                <a:cubicBezTo>
                  <a:pt x="43" y="389"/>
                  <a:pt x="44" y="386"/>
                  <a:pt x="42" y="387"/>
                </a:cubicBezTo>
                <a:cubicBezTo>
                  <a:pt x="41" y="388"/>
                  <a:pt x="42" y="391"/>
                  <a:pt x="41" y="391"/>
                </a:cubicBezTo>
                <a:cubicBezTo>
                  <a:pt x="40" y="388"/>
                  <a:pt x="41" y="394"/>
                  <a:pt x="38" y="391"/>
                </a:cubicBezTo>
                <a:cubicBezTo>
                  <a:pt x="37" y="396"/>
                  <a:pt x="36" y="399"/>
                  <a:pt x="38" y="402"/>
                </a:cubicBezTo>
                <a:cubicBezTo>
                  <a:pt x="35" y="399"/>
                  <a:pt x="38" y="405"/>
                  <a:pt x="37" y="406"/>
                </a:cubicBezTo>
                <a:cubicBezTo>
                  <a:pt x="35" y="403"/>
                  <a:pt x="35" y="402"/>
                  <a:pt x="32" y="400"/>
                </a:cubicBezTo>
                <a:cubicBezTo>
                  <a:pt x="32" y="402"/>
                  <a:pt x="34" y="402"/>
                  <a:pt x="32" y="403"/>
                </a:cubicBezTo>
                <a:cubicBezTo>
                  <a:pt x="32" y="398"/>
                  <a:pt x="30" y="404"/>
                  <a:pt x="30" y="399"/>
                </a:cubicBezTo>
                <a:cubicBezTo>
                  <a:pt x="28" y="401"/>
                  <a:pt x="30" y="404"/>
                  <a:pt x="27" y="407"/>
                </a:cubicBezTo>
                <a:cubicBezTo>
                  <a:pt x="26" y="404"/>
                  <a:pt x="26" y="401"/>
                  <a:pt x="25" y="400"/>
                </a:cubicBezTo>
                <a:cubicBezTo>
                  <a:pt x="25" y="403"/>
                  <a:pt x="24" y="407"/>
                  <a:pt x="23" y="403"/>
                </a:cubicBezTo>
                <a:cubicBezTo>
                  <a:pt x="20" y="403"/>
                  <a:pt x="27" y="406"/>
                  <a:pt x="24" y="407"/>
                </a:cubicBezTo>
                <a:cubicBezTo>
                  <a:pt x="22" y="407"/>
                  <a:pt x="23" y="405"/>
                  <a:pt x="21" y="405"/>
                </a:cubicBezTo>
                <a:cubicBezTo>
                  <a:pt x="20" y="410"/>
                  <a:pt x="25" y="410"/>
                  <a:pt x="25" y="413"/>
                </a:cubicBezTo>
                <a:cubicBezTo>
                  <a:pt x="24" y="412"/>
                  <a:pt x="24" y="411"/>
                  <a:pt x="22" y="411"/>
                </a:cubicBezTo>
                <a:cubicBezTo>
                  <a:pt x="22" y="411"/>
                  <a:pt x="23" y="413"/>
                  <a:pt x="22" y="413"/>
                </a:cubicBezTo>
                <a:cubicBezTo>
                  <a:pt x="19" y="411"/>
                  <a:pt x="23" y="418"/>
                  <a:pt x="19" y="415"/>
                </a:cubicBezTo>
                <a:cubicBezTo>
                  <a:pt x="19" y="418"/>
                  <a:pt x="21" y="417"/>
                  <a:pt x="21" y="419"/>
                </a:cubicBezTo>
                <a:cubicBezTo>
                  <a:pt x="20" y="419"/>
                  <a:pt x="19" y="418"/>
                  <a:pt x="19" y="417"/>
                </a:cubicBezTo>
                <a:cubicBezTo>
                  <a:pt x="17" y="417"/>
                  <a:pt x="20" y="421"/>
                  <a:pt x="19" y="421"/>
                </a:cubicBezTo>
                <a:cubicBezTo>
                  <a:pt x="13" y="421"/>
                  <a:pt x="7" y="421"/>
                  <a:pt x="0" y="421"/>
                </a:cubicBezTo>
                <a:cubicBezTo>
                  <a:pt x="0" y="800"/>
                  <a:pt x="0" y="303"/>
                  <a:pt x="0" y="683"/>
                </a:cubicBezTo>
                <a:cubicBezTo>
                  <a:pt x="541" y="683"/>
                  <a:pt x="1083" y="683"/>
                  <a:pt x="1624" y="683"/>
                </a:cubicBezTo>
                <a:cubicBezTo>
                  <a:pt x="1624" y="305"/>
                  <a:pt x="1624" y="803"/>
                  <a:pt x="1624" y="426"/>
                </a:cubicBezTo>
                <a:cubicBezTo>
                  <a:pt x="1599" y="427"/>
                  <a:pt x="1570" y="427"/>
                  <a:pt x="1545" y="426"/>
                </a:cubicBezTo>
                <a:cubicBezTo>
                  <a:pt x="1545" y="425"/>
                  <a:pt x="1547" y="423"/>
                  <a:pt x="1545" y="422"/>
                </a:cubicBezTo>
                <a:cubicBezTo>
                  <a:pt x="1545" y="425"/>
                  <a:pt x="1544" y="427"/>
                  <a:pt x="1541" y="426"/>
                </a:cubicBezTo>
                <a:cubicBezTo>
                  <a:pt x="1542" y="425"/>
                  <a:pt x="1546" y="423"/>
                  <a:pt x="1544" y="422"/>
                </a:cubicBezTo>
                <a:cubicBezTo>
                  <a:pt x="1543" y="426"/>
                  <a:pt x="1540" y="423"/>
                  <a:pt x="1539" y="424"/>
                </a:cubicBezTo>
                <a:cubicBezTo>
                  <a:pt x="1540" y="421"/>
                  <a:pt x="1545" y="419"/>
                  <a:pt x="1544" y="417"/>
                </a:cubicBezTo>
                <a:cubicBezTo>
                  <a:pt x="1543" y="418"/>
                  <a:pt x="1541" y="422"/>
                  <a:pt x="1540" y="420"/>
                </a:cubicBezTo>
                <a:cubicBezTo>
                  <a:pt x="1540" y="417"/>
                  <a:pt x="1547" y="416"/>
                  <a:pt x="1545" y="413"/>
                </a:cubicBezTo>
                <a:cubicBezTo>
                  <a:pt x="1544" y="416"/>
                  <a:pt x="1542" y="418"/>
                  <a:pt x="1542" y="415"/>
                </a:cubicBezTo>
                <a:cubicBezTo>
                  <a:pt x="1542" y="416"/>
                  <a:pt x="1539" y="415"/>
                  <a:pt x="1538" y="419"/>
                </a:cubicBezTo>
                <a:cubicBezTo>
                  <a:pt x="1539" y="414"/>
                  <a:pt x="1536" y="421"/>
                  <a:pt x="1533" y="419"/>
                </a:cubicBezTo>
                <a:cubicBezTo>
                  <a:pt x="1534" y="417"/>
                  <a:pt x="1537" y="413"/>
                  <a:pt x="1535" y="410"/>
                </a:cubicBezTo>
                <a:cubicBezTo>
                  <a:pt x="1536" y="413"/>
                  <a:pt x="1533" y="416"/>
                  <a:pt x="1532" y="415"/>
                </a:cubicBezTo>
                <a:cubicBezTo>
                  <a:pt x="1532" y="414"/>
                  <a:pt x="1533" y="411"/>
                  <a:pt x="1532" y="411"/>
                </a:cubicBezTo>
                <a:cubicBezTo>
                  <a:pt x="1532" y="413"/>
                  <a:pt x="1531" y="414"/>
                  <a:pt x="1530" y="415"/>
                </a:cubicBezTo>
                <a:cubicBezTo>
                  <a:pt x="1531" y="411"/>
                  <a:pt x="1532" y="410"/>
                  <a:pt x="1530" y="408"/>
                </a:cubicBezTo>
                <a:cubicBezTo>
                  <a:pt x="1530" y="409"/>
                  <a:pt x="1528" y="410"/>
                  <a:pt x="1528" y="411"/>
                </a:cubicBezTo>
                <a:cubicBezTo>
                  <a:pt x="1527" y="410"/>
                  <a:pt x="1529" y="407"/>
                  <a:pt x="1527" y="407"/>
                </a:cubicBezTo>
                <a:cubicBezTo>
                  <a:pt x="1527" y="411"/>
                  <a:pt x="1526" y="417"/>
                  <a:pt x="1523" y="414"/>
                </a:cubicBezTo>
                <a:cubicBezTo>
                  <a:pt x="1524" y="417"/>
                  <a:pt x="1524" y="418"/>
                  <a:pt x="1521" y="419"/>
                </a:cubicBezTo>
                <a:cubicBezTo>
                  <a:pt x="1522" y="417"/>
                  <a:pt x="1523" y="415"/>
                  <a:pt x="1521" y="413"/>
                </a:cubicBezTo>
                <a:cubicBezTo>
                  <a:pt x="1521" y="415"/>
                  <a:pt x="1522" y="418"/>
                  <a:pt x="1520" y="418"/>
                </a:cubicBezTo>
                <a:cubicBezTo>
                  <a:pt x="1521" y="413"/>
                  <a:pt x="1518" y="417"/>
                  <a:pt x="1519" y="419"/>
                </a:cubicBezTo>
                <a:cubicBezTo>
                  <a:pt x="1517" y="419"/>
                  <a:pt x="1519" y="409"/>
                  <a:pt x="1517" y="409"/>
                </a:cubicBezTo>
                <a:cubicBezTo>
                  <a:pt x="1518" y="413"/>
                  <a:pt x="1516" y="415"/>
                  <a:pt x="1516" y="417"/>
                </a:cubicBezTo>
                <a:cubicBezTo>
                  <a:pt x="1514" y="413"/>
                  <a:pt x="1513" y="417"/>
                  <a:pt x="1511" y="417"/>
                </a:cubicBezTo>
                <a:cubicBezTo>
                  <a:pt x="1510" y="415"/>
                  <a:pt x="1512" y="411"/>
                  <a:pt x="1510" y="411"/>
                </a:cubicBezTo>
                <a:cubicBezTo>
                  <a:pt x="1505" y="409"/>
                  <a:pt x="1508" y="410"/>
                  <a:pt x="1503" y="411"/>
                </a:cubicBezTo>
                <a:cubicBezTo>
                  <a:pt x="1502" y="409"/>
                  <a:pt x="1503" y="406"/>
                  <a:pt x="1503" y="403"/>
                </a:cubicBezTo>
                <a:cubicBezTo>
                  <a:pt x="1500" y="403"/>
                  <a:pt x="1496" y="404"/>
                  <a:pt x="1495" y="402"/>
                </a:cubicBezTo>
                <a:cubicBezTo>
                  <a:pt x="1495" y="400"/>
                  <a:pt x="1495" y="398"/>
                  <a:pt x="1495" y="395"/>
                </a:cubicBezTo>
                <a:cubicBezTo>
                  <a:pt x="1489" y="396"/>
                  <a:pt x="1485" y="395"/>
                  <a:pt x="1484" y="392"/>
                </a:cubicBezTo>
                <a:cubicBezTo>
                  <a:pt x="1461" y="392"/>
                  <a:pt x="1439" y="389"/>
                  <a:pt x="1417" y="392"/>
                </a:cubicBezTo>
                <a:cubicBezTo>
                  <a:pt x="1417" y="394"/>
                  <a:pt x="1418" y="397"/>
                  <a:pt x="1417" y="398"/>
                </a:cubicBezTo>
                <a:cubicBezTo>
                  <a:pt x="1412" y="398"/>
                  <a:pt x="1406" y="399"/>
                  <a:pt x="1403" y="398"/>
                </a:cubicBezTo>
                <a:cubicBezTo>
                  <a:pt x="1403" y="375"/>
                  <a:pt x="1403" y="352"/>
                  <a:pt x="1403" y="330"/>
                </a:cubicBezTo>
                <a:cubicBezTo>
                  <a:pt x="1403" y="328"/>
                  <a:pt x="1399" y="330"/>
                  <a:pt x="1399" y="328"/>
                </a:cubicBezTo>
                <a:cubicBezTo>
                  <a:pt x="1398" y="294"/>
                  <a:pt x="1399" y="259"/>
                  <a:pt x="1397" y="226"/>
                </a:cubicBezTo>
                <a:cubicBezTo>
                  <a:pt x="1356" y="226"/>
                  <a:pt x="1314" y="226"/>
                  <a:pt x="1273" y="226"/>
                </a:cubicBezTo>
                <a:cubicBezTo>
                  <a:pt x="1273" y="223"/>
                  <a:pt x="1273" y="219"/>
                  <a:pt x="1273" y="216"/>
                </a:cubicBezTo>
                <a:cubicBezTo>
                  <a:pt x="1267" y="216"/>
                  <a:pt x="1261" y="216"/>
                  <a:pt x="1256" y="216"/>
                </a:cubicBezTo>
                <a:cubicBezTo>
                  <a:pt x="1255" y="219"/>
                  <a:pt x="1257" y="224"/>
                  <a:pt x="1255" y="226"/>
                </a:cubicBezTo>
                <a:cubicBezTo>
                  <a:pt x="1249" y="226"/>
                  <a:pt x="1242" y="226"/>
                  <a:pt x="1236" y="226"/>
                </a:cubicBezTo>
                <a:cubicBezTo>
                  <a:pt x="1236" y="254"/>
                  <a:pt x="1236" y="282"/>
                  <a:pt x="1236" y="309"/>
                </a:cubicBezTo>
                <a:cubicBezTo>
                  <a:pt x="1226" y="315"/>
                  <a:pt x="1214" y="319"/>
                  <a:pt x="1199" y="318"/>
                </a:cubicBezTo>
                <a:cubicBezTo>
                  <a:pt x="1199" y="276"/>
                  <a:pt x="1199" y="234"/>
                  <a:pt x="1199" y="192"/>
                </a:cubicBezTo>
                <a:cubicBezTo>
                  <a:pt x="1195" y="192"/>
                  <a:pt x="1196" y="190"/>
                  <a:pt x="1192" y="189"/>
                </a:cubicBezTo>
                <a:cubicBezTo>
                  <a:pt x="1185" y="174"/>
                  <a:pt x="1172" y="165"/>
                  <a:pt x="1154" y="161"/>
                </a:cubicBezTo>
                <a:cubicBezTo>
                  <a:pt x="1152" y="151"/>
                  <a:pt x="1151" y="139"/>
                  <a:pt x="1149" y="129"/>
                </a:cubicBezTo>
                <a:cubicBezTo>
                  <a:pt x="1148" y="140"/>
                  <a:pt x="1147" y="151"/>
                  <a:pt x="1146" y="162"/>
                </a:cubicBezTo>
                <a:cubicBezTo>
                  <a:pt x="1124" y="163"/>
                  <a:pt x="1113" y="175"/>
                  <a:pt x="1104" y="190"/>
                </a:cubicBezTo>
                <a:cubicBezTo>
                  <a:pt x="1102" y="190"/>
                  <a:pt x="1101" y="192"/>
                  <a:pt x="1097" y="191"/>
                </a:cubicBezTo>
                <a:cubicBezTo>
                  <a:pt x="1097" y="260"/>
                  <a:pt x="1098" y="331"/>
                  <a:pt x="1097" y="400"/>
                </a:cubicBezTo>
                <a:cubicBezTo>
                  <a:pt x="1095" y="400"/>
                  <a:pt x="1093" y="400"/>
                  <a:pt x="1091" y="400"/>
                </a:cubicBezTo>
                <a:cubicBezTo>
                  <a:pt x="1091" y="342"/>
                  <a:pt x="1091" y="284"/>
                  <a:pt x="1091" y="227"/>
                </a:cubicBezTo>
                <a:cubicBezTo>
                  <a:pt x="1075" y="227"/>
                  <a:pt x="1060" y="227"/>
                  <a:pt x="1044" y="227"/>
                </a:cubicBezTo>
                <a:cubicBezTo>
                  <a:pt x="1040" y="221"/>
                  <a:pt x="1031" y="220"/>
                  <a:pt x="1032" y="208"/>
                </a:cubicBezTo>
                <a:cubicBezTo>
                  <a:pt x="1023" y="208"/>
                  <a:pt x="1013" y="208"/>
                  <a:pt x="1004" y="208"/>
                </a:cubicBezTo>
                <a:cubicBezTo>
                  <a:pt x="1002" y="213"/>
                  <a:pt x="1007" y="226"/>
                  <a:pt x="1001" y="227"/>
                </a:cubicBezTo>
                <a:cubicBezTo>
                  <a:pt x="998" y="227"/>
                  <a:pt x="1000" y="221"/>
                  <a:pt x="1000" y="219"/>
                </a:cubicBezTo>
                <a:cubicBezTo>
                  <a:pt x="991" y="219"/>
                  <a:pt x="982" y="219"/>
                  <a:pt x="973" y="219"/>
                </a:cubicBezTo>
                <a:cubicBezTo>
                  <a:pt x="973" y="222"/>
                  <a:pt x="974" y="226"/>
                  <a:pt x="972" y="227"/>
                </a:cubicBezTo>
                <a:cubicBezTo>
                  <a:pt x="968" y="227"/>
                  <a:pt x="964" y="227"/>
                  <a:pt x="960" y="227"/>
                </a:cubicBezTo>
                <a:cubicBezTo>
                  <a:pt x="959" y="244"/>
                  <a:pt x="960" y="263"/>
                  <a:pt x="959" y="281"/>
                </a:cubicBezTo>
                <a:cubicBezTo>
                  <a:pt x="956" y="280"/>
                  <a:pt x="950" y="282"/>
                  <a:pt x="948" y="280"/>
                </a:cubicBezTo>
                <a:cubicBezTo>
                  <a:pt x="948" y="211"/>
                  <a:pt x="948" y="142"/>
                  <a:pt x="948" y="74"/>
                </a:cubicBezTo>
                <a:cubicBezTo>
                  <a:pt x="915" y="74"/>
                  <a:pt x="882" y="74"/>
                  <a:pt x="850" y="74"/>
                </a:cubicBezTo>
                <a:cubicBezTo>
                  <a:pt x="850" y="71"/>
                  <a:pt x="850" y="68"/>
                  <a:pt x="849" y="67"/>
                </a:cubicBezTo>
                <a:cubicBezTo>
                  <a:pt x="841" y="67"/>
                  <a:pt x="834" y="67"/>
                  <a:pt x="826" y="67"/>
                </a:cubicBezTo>
                <a:cubicBezTo>
                  <a:pt x="825" y="68"/>
                  <a:pt x="827" y="73"/>
                  <a:pt x="825" y="74"/>
                </a:cubicBezTo>
                <a:cubicBezTo>
                  <a:pt x="822" y="74"/>
                  <a:pt x="819" y="74"/>
                  <a:pt x="816" y="74"/>
                </a:cubicBezTo>
                <a:cubicBezTo>
                  <a:pt x="816" y="157"/>
                  <a:pt x="816" y="244"/>
                  <a:pt x="816" y="326"/>
                </a:cubicBezTo>
                <a:cubicBezTo>
                  <a:pt x="816" y="332"/>
                  <a:pt x="818" y="339"/>
                  <a:pt x="814" y="341"/>
                </a:cubicBezTo>
                <a:cubicBezTo>
                  <a:pt x="811" y="264"/>
                  <a:pt x="814" y="181"/>
                  <a:pt x="813" y="102"/>
                </a:cubicBezTo>
                <a:cubicBezTo>
                  <a:pt x="801" y="103"/>
                  <a:pt x="791" y="102"/>
                  <a:pt x="781" y="100"/>
                </a:cubicBezTo>
                <a:cubicBezTo>
                  <a:pt x="777" y="96"/>
                  <a:pt x="772" y="93"/>
                  <a:pt x="768" y="88"/>
                </a:cubicBezTo>
                <a:cubicBezTo>
                  <a:pt x="765" y="85"/>
                  <a:pt x="757" y="79"/>
                  <a:pt x="755" y="75"/>
                </a:cubicBezTo>
                <a:cubicBezTo>
                  <a:pt x="754" y="71"/>
                  <a:pt x="756" y="67"/>
                  <a:pt x="756" y="63"/>
                </a:cubicBezTo>
                <a:cubicBezTo>
                  <a:pt x="756" y="41"/>
                  <a:pt x="752" y="21"/>
                  <a:pt x="754" y="0"/>
                </a:cubicBezTo>
                <a:cubicBezTo>
                  <a:pt x="751" y="23"/>
                  <a:pt x="752" y="47"/>
                  <a:pt x="752" y="72"/>
                </a:cubicBezTo>
                <a:cubicBezTo>
                  <a:pt x="749" y="73"/>
                  <a:pt x="748" y="74"/>
                  <a:pt x="749" y="77"/>
                </a:cubicBezTo>
                <a:cubicBezTo>
                  <a:pt x="741" y="81"/>
                  <a:pt x="734" y="98"/>
                  <a:pt x="725" y="100"/>
                </a:cubicBezTo>
                <a:cubicBezTo>
                  <a:pt x="721" y="101"/>
                  <a:pt x="717" y="100"/>
                  <a:pt x="714" y="100"/>
                </a:cubicBezTo>
                <a:cubicBezTo>
                  <a:pt x="714" y="100"/>
                  <a:pt x="712" y="102"/>
                  <a:pt x="712" y="102"/>
                </a:cubicBezTo>
                <a:cubicBezTo>
                  <a:pt x="706" y="104"/>
                  <a:pt x="699" y="101"/>
                  <a:pt x="691" y="102"/>
                </a:cubicBezTo>
                <a:cubicBezTo>
                  <a:pt x="690" y="158"/>
                  <a:pt x="691" y="215"/>
                  <a:pt x="690" y="270"/>
                </a:cubicBezTo>
                <a:cubicBezTo>
                  <a:pt x="689" y="270"/>
                  <a:pt x="687" y="270"/>
                  <a:pt x="686" y="270"/>
                </a:cubicBezTo>
                <a:cubicBezTo>
                  <a:pt x="684" y="270"/>
                  <a:pt x="687" y="264"/>
                  <a:pt x="684" y="265"/>
                </a:cubicBezTo>
                <a:cubicBezTo>
                  <a:pt x="680" y="265"/>
                  <a:pt x="677" y="265"/>
                  <a:pt x="673" y="265"/>
                </a:cubicBezTo>
                <a:cubicBezTo>
                  <a:pt x="673" y="254"/>
                  <a:pt x="673" y="242"/>
                  <a:pt x="673" y="230"/>
                </a:cubicBezTo>
                <a:cubicBezTo>
                  <a:pt x="666" y="230"/>
                  <a:pt x="658" y="233"/>
                  <a:pt x="652" y="231"/>
                </a:cubicBezTo>
                <a:cubicBezTo>
                  <a:pt x="652" y="236"/>
                  <a:pt x="652" y="240"/>
                  <a:pt x="652" y="244"/>
                </a:cubicBezTo>
                <a:cubicBezTo>
                  <a:pt x="658" y="245"/>
                  <a:pt x="663" y="242"/>
                  <a:pt x="671" y="243"/>
                </a:cubicBezTo>
                <a:cubicBezTo>
                  <a:pt x="671" y="251"/>
                  <a:pt x="671" y="258"/>
                  <a:pt x="671" y="265"/>
                </a:cubicBezTo>
                <a:cubicBezTo>
                  <a:pt x="654" y="265"/>
                  <a:pt x="637" y="265"/>
                  <a:pt x="620" y="265"/>
                </a:cubicBezTo>
                <a:cubicBezTo>
                  <a:pt x="620" y="274"/>
                  <a:pt x="620" y="283"/>
                  <a:pt x="620" y="293"/>
                </a:cubicBezTo>
                <a:cubicBezTo>
                  <a:pt x="601" y="297"/>
                  <a:pt x="578" y="294"/>
                  <a:pt x="562" y="289"/>
                </a:cubicBezTo>
                <a:cubicBezTo>
                  <a:pt x="563" y="288"/>
                  <a:pt x="562" y="283"/>
                  <a:pt x="561" y="285"/>
                </a:cubicBezTo>
                <a:cubicBezTo>
                  <a:pt x="561" y="285"/>
                  <a:pt x="561" y="285"/>
                  <a:pt x="561" y="285"/>
                </a:cubicBezTo>
                <a:close/>
                <a:moveTo>
                  <a:pt x="749" y="80"/>
                </a:moveTo>
                <a:cubicBezTo>
                  <a:pt x="751" y="86"/>
                  <a:pt x="749" y="94"/>
                  <a:pt x="750" y="100"/>
                </a:cubicBezTo>
                <a:cubicBezTo>
                  <a:pt x="743" y="100"/>
                  <a:pt x="737" y="100"/>
                  <a:pt x="731" y="100"/>
                </a:cubicBezTo>
                <a:cubicBezTo>
                  <a:pt x="730" y="98"/>
                  <a:pt x="736" y="94"/>
                  <a:pt x="739" y="90"/>
                </a:cubicBezTo>
                <a:cubicBezTo>
                  <a:pt x="743" y="87"/>
                  <a:pt x="746" y="83"/>
                  <a:pt x="749" y="80"/>
                </a:cubicBezTo>
                <a:close/>
                <a:moveTo>
                  <a:pt x="754" y="80"/>
                </a:moveTo>
                <a:cubicBezTo>
                  <a:pt x="762" y="85"/>
                  <a:pt x="771" y="94"/>
                  <a:pt x="776" y="100"/>
                </a:cubicBezTo>
                <a:cubicBezTo>
                  <a:pt x="769" y="100"/>
                  <a:pt x="761" y="100"/>
                  <a:pt x="754" y="100"/>
                </a:cubicBezTo>
                <a:cubicBezTo>
                  <a:pt x="754" y="94"/>
                  <a:pt x="754" y="87"/>
                  <a:pt x="754" y="80"/>
                </a:cubicBezTo>
                <a:close/>
                <a:moveTo>
                  <a:pt x="1032" y="220"/>
                </a:moveTo>
                <a:cubicBezTo>
                  <a:pt x="1035" y="222"/>
                  <a:pt x="1037" y="225"/>
                  <a:pt x="1039" y="227"/>
                </a:cubicBezTo>
                <a:cubicBezTo>
                  <a:pt x="1038" y="228"/>
                  <a:pt x="1034" y="227"/>
                  <a:pt x="1032" y="228"/>
                </a:cubicBezTo>
                <a:cubicBezTo>
                  <a:pt x="1032" y="225"/>
                  <a:pt x="1032" y="223"/>
                  <a:pt x="1032" y="220"/>
                </a:cubicBezTo>
                <a:close/>
                <a:moveTo>
                  <a:pt x="552" y="281"/>
                </a:moveTo>
                <a:cubicBezTo>
                  <a:pt x="554" y="280"/>
                  <a:pt x="551" y="284"/>
                  <a:pt x="550" y="285"/>
                </a:cubicBezTo>
                <a:cubicBezTo>
                  <a:pt x="548" y="283"/>
                  <a:pt x="551" y="282"/>
                  <a:pt x="552" y="281"/>
                </a:cubicBezTo>
                <a:close/>
                <a:moveTo>
                  <a:pt x="553" y="289"/>
                </a:moveTo>
                <a:cubicBezTo>
                  <a:pt x="553" y="289"/>
                  <a:pt x="552" y="289"/>
                  <a:pt x="552" y="289"/>
                </a:cubicBezTo>
                <a:cubicBezTo>
                  <a:pt x="551" y="289"/>
                  <a:pt x="552" y="290"/>
                  <a:pt x="552" y="291"/>
                </a:cubicBezTo>
                <a:cubicBezTo>
                  <a:pt x="549" y="291"/>
                  <a:pt x="549" y="289"/>
                  <a:pt x="550" y="287"/>
                </a:cubicBezTo>
                <a:cubicBezTo>
                  <a:pt x="551" y="286"/>
                  <a:pt x="554" y="285"/>
                  <a:pt x="553" y="289"/>
                </a:cubicBezTo>
                <a:close/>
                <a:moveTo>
                  <a:pt x="572" y="301"/>
                </a:moveTo>
                <a:cubicBezTo>
                  <a:pt x="571" y="299"/>
                  <a:pt x="570" y="303"/>
                  <a:pt x="570" y="303"/>
                </a:cubicBezTo>
                <a:cubicBezTo>
                  <a:pt x="567" y="301"/>
                  <a:pt x="570" y="299"/>
                  <a:pt x="569" y="295"/>
                </a:cubicBezTo>
                <a:cubicBezTo>
                  <a:pt x="567" y="295"/>
                  <a:pt x="568" y="299"/>
                  <a:pt x="566" y="299"/>
                </a:cubicBezTo>
                <a:cubicBezTo>
                  <a:pt x="565" y="296"/>
                  <a:pt x="568" y="296"/>
                  <a:pt x="567" y="294"/>
                </a:cubicBezTo>
                <a:cubicBezTo>
                  <a:pt x="565" y="295"/>
                  <a:pt x="566" y="299"/>
                  <a:pt x="563" y="299"/>
                </a:cubicBezTo>
                <a:cubicBezTo>
                  <a:pt x="564" y="297"/>
                  <a:pt x="564" y="295"/>
                  <a:pt x="565" y="293"/>
                </a:cubicBezTo>
                <a:cubicBezTo>
                  <a:pt x="562" y="294"/>
                  <a:pt x="562" y="296"/>
                  <a:pt x="561" y="300"/>
                </a:cubicBezTo>
                <a:cubicBezTo>
                  <a:pt x="561" y="295"/>
                  <a:pt x="559" y="295"/>
                  <a:pt x="563" y="292"/>
                </a:cubicBezTo>
                <a:cubicBezTo>
                  <a:pt x="563" y="291"/>
                  <a:pt x="560" y="292"/>
                  <a:pt x="561" y="293"/>
                </a:cubicBezTo>
                <a:cubicBezTo>
                  <a:pt x="559" y="292"/>
                  <a:pt x="561" y="291"/>
                  <a:pt x="562" y="290"/>
                </a:cubicBezTo>
                <a:cubicBezTo>
                  <a:pt x="577" y="294"/>
                  <a:pt x="601" y="298"/>
                  <a:pt x="619" y="293"/>
                </a:cubicBezTo>
                <a:cubicBezTo>
                  <a:pt x="621" y="295"/>
                  <a:pt x="619" y="299"/>
                  <a:pt x="620" y="302"/>
                </a:cubicBezTo>
                <a:cubicBezTo>
                  <a:pt x="606" y="302"/>
                  <a:pt x="593" y="302"/>
                  <a:pt x="579" y="302"/>
                </a:cubicBezTo>
                <a:cubicBezTo>
                  <a:pt x="579" y="304"/>
                  <a:pt x="579" y="307"/>
                  <a:pt x="579" y="310"/>
                </a:cubicBezTo>
                <a:cubicBezTo>
                  <a:pt x="576" y="310"/>
                  <a:pt x="572" y="309"/>
                  <a:pt x="570" y="310"/>
                </a:cubicBezTo>
                <a:cubicBezTo>
                  <a:pt x="571" y="309"/>
                  <a:pt x="572" y="309"/>
                  <a:pt x="572" y="307"/>
                </a:cubicBezTo>
                <a:cubicBezTo>
                  <a:pt x="571" y="308"/>
                  <a:pt x="569" y="310"/>
                  <a:pt x="570" y="307"/>
                </a:cubicBezTo>
                <a:cubicBezTo>
                  <a:pt x="567" y="309"/>
                  <a:pt x="568" y="312"/>
                  <a:pt x="565" y="313"/>
                </a:cubicBezTo>
                <a:cubicBezTo>
                  <a:pt x="567" y="308"/>
                  <a:pt x="567" y="307"/>
                  <a:pt x="572" y="301"/>
                </a:cubicBezTo>
                <a:close/>
                <a:moveTo>
                  <a:pt x="1236" y="329"/>
                </a:moveTo>
                <a:cubicBezTo>
                  <a:pt x="1229" y="329"/>
                  <a:pt x="1222" y="329"/>
                  <a:pt x="1215" y="329"/>
                </a:cubicBezTo>
                <a:cubicBezTo>
                  <a:pt x="1215" y="327"/>
                  <a:pt x="1215" y="325"/>
                  <a:pt x="1215" y="324"/>
                </a:cubicBezTo>
                <a:cubicBezTo>
                  <a:pt x="1210" y="323"/>
                  <a:pt x="1203" y="325"/>
                  <a:pt x="1199" y="323"/>
                </a:cubicBezTo>
                <a:cubicBezTo>
                  <a:pt x="1198" y="317"/>
                  <a:pt x="1205" y="319"/>
                  <a:pt x="1208" y="319"/>
                </a:cubicBezTo>
                <a:cubicBezTo>
                  <a:pt x="1218" y="318"/>
                  <a:pt x="1229" y="315"/>
                  <a:pt x="1235" y="311"/>
                </a:cubicBezTo>
                <a:cubicBezTo>
                  <a:pt x="1238" y="314"/>
                  <a:pt x="1235" y="323"/>
                  <a:pt x="1236" y="329"/>
                </a:cubicBezTo>
                <a:close/>
                <a:moveTo>
                  <a:pt x="1399" y="359"/>
                </a:moveTo>
                <a:cubicBezTo>
                  <a:pt x="1400" y="368"/>
                  <a:pt x="1399" y="385"/>
                  <a:pt x="1399" y="398"/>
                </a:cubicBezTo>
                <a:cubicBezTo>
                  <a:pt x="1398" y="389"/>
                  <a:pt x="1399" y="371"/>
                  <a:pt x="1399" y="359"/>
                </a:cubicBezTo>
                <a:close/>
                <a:moveTo>
                  <a:pt x="1228" y="374"/>
                </a:moveTo>
                <a:cubicBezTo>
                  <a:pt x="1229" y="374"/>
                  <a:pt x="1229" y="374"/>
                  <a:pt x="1230" y="374"/>
                </a:cubicBezTo>
                <a:cubicBezTo>
                  <a:pt x="1232" y="380"/>
                  <a:pt x="1232" y="396"/>
                  <a:pt x="1230" y="403"/>
                </a:cubicBezTo>
                <a:cubicBezTo>
                  <a:pt x="1227" y="396"/>
                  <a:pt x="1229" y="383"/>
                  <a:pt x="1228" y="374"/>
                </a:cubicBezTo>
                <a:close/>
                <a:moveTo>
                  <a:pt x="1234" y="374"/>
                </a:moveTo>
                <a:cubicBezTo>
                  <a:pt x="1234" y="374"/>
                  <a:pt x="1234" y="374"/>
                  <a:pt x="1235" y="374"/>
                </a:cubicBezTo>
                <a:cubicBezTo>
                  <a:pt x="1237" y="380"/>
                  <a:pt x="1237" y="396"/>
                  <a:pt x="1235" y="403"/>
                </a:cubicBezTo>
                <a:cubicBezTo>
                  <a:pt x="1232" y="396"/>
                  <a:pt x="1234" y="383"/>
                  <a:pt x="1234" y="374"/>
                </a:cubicBezTo>
                <a:close/>
              </a:path>
            </a:pathLst>
          </a:custGeom>
          <a:solidFill>
            <a:schemeClr val="bg2">
              <a:lumMod val="40000"/>
              <a:lumOff val="6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1800"/>
          </a:p>
        </p:txBody>
      </p:sp>
    </p:spTree>
    <p:extLst>
      <p:ext uri="{BB962C8B-B14F-4D97-AF65-F5344CB8AC3E}">
        <p14:creationId xmlns:p14="http://schemas.microsoft.com/office/powerpoint/2010/main" val="395231828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84F783-AA1B-417F-A2C7-C9FFCE546B0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4595DE4-2638-40CD-AE3D-FAB330D2CB4F}"/>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1DAF2B0-9202-42E8-986E-C440CA35FE60}"/>
              </a:ext>
            </a:extLst>
          </p:cNvPr>
          <p:cNvSpPr>
            <a:spLocks noGrp="1"/>
          </p:cNvSpPr>
          <p:nvPr>
            <p:ph type="dt" sz="half" idx="10"/>
          </p:nvPr>
        </p:nvSpPr>
        <p:spPr/>
        <p:txBody>
          <a:bodyPr/>
          <a:lstStyle/>
          <a:p>
            <a:fld id="{7D3046C7-D69A-43C8-AC99-53AA4192D120}" type="datetimeFigureOut">
              <a:rPr lang="en-US" smtClean="0"/>
              <a:t>11/7/2019</a:t>
            </a:fld>
            <a:endParaRPr lang="en-US"/>
          </a:p>
        </p:txBody>
      </p:sp>
      <p:sp>
        <p:nvSpPr>
          <p:cNvPr id="5" name="Footer Placeholder 4">
            <a:extLst>
              <a:ext uri="{FF2B5EF4-FFF2-40B4-BE49-F238E27FC236}">
                <a16:creationId xmlns:a16="http://schemas.microsoft.com/office/drawing/2014/main" id="{BD32BF75-0EB0-4DF0-BD92-3AE93E47064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DC0A550-9048-489C-8835-4E7BBA1CB4DB}"/>
              </a:ext>
            </a:extLst>
          </p:cNvPr>
          <p:cNvSpPr>
            <a:spLocks noGrp="1"/>
          </p:cNvSpPr>
          <p:nvPr>
            <p:ph type="sldNum" sz="quarter" idx="12"/>
          </p:nvPr>
        </p:nvSpPr>
        <p:spPr/>
        <p:txBody>
          <a:bodyPr/>
          <a:lstStyle/>
          <a:p>
            <a:fld id="{EFAF58C0-2324-4D2B-AD4D-B54261118C59}" type="slidenum">
              <a:rPr lang="en-US" smtClean="0"/>
              <a:t>‹#›</a:t>
            </a:fld>
            <a:endParaRPr lang="en-US"/>
          </a:p>
        </p:txBody>
      </p:sp>
    </p:spTree>
    <p:extLst>
      <p:ext uri="{BB962C8B-B14F-4D97-AF65-F5344CB8AC3E}">
        <p14:creationId xmlns:p14="http://schemas.microsoft.com/office/powerpoint/2010/main" val="379586145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4814361-5B7B-45FE-839C-B5FEAE8377B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DCAD7F9-826B-4B4E-9BAB-971B517DB6A5}"/>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1A241EA-20E4-42A4-AE67-7450B7BF909F}"/>
              </a:ext>
            </a:extLst>
          </p:cNvPr>
          <p:cNvSpPr>
            <a:spLocks noGrp="1"/>
          </p:cNvSpPr>
          <p:nvPr>
            <p:ph type="dt" sz="half" idx="10"/>
          </p:nvPr>
        </p:nvSpPr>
        <p:spPr/>
        <p:txBody>
          <a:bodyPr/>
          <a:lstStyle/>
          <a:p>
            <a:fld id="{7D3046C7-D69A-43C8-AC99-53AA4192D120}" type="datetimeFigureOut">
              <a:rPr lang="en-US" smtClean="0"/>
              <a:t>11/7/2019</a:t>
            </a:fld>
            <a:endParaRPr lang="en-US"/>
          </a:p>
        </p:txBody>
      </p:sp>
      <p:sp>
        <p:nvSpPr>
          <p:cNvPr id="5" name="Footer Placeholder 4">
            <a:extLst>
              <a:ext uri="{FF2B5EF4-FFF2-40B4-BE49-F238E27FC236}">
                <a16:creationId xmlns:a16="http://schemas.microsoft.com/office/drawing/2014/main" id="{D177363F-79AE-4DB1-9B1E-35622E0EC08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8598004-56A8-4342-8FFA-C648E6ADDEE7}"/>
              </a:ext>
            </a:extLst>
          </p:cNvPr>
          <p:cNvSpPr>
            <a:spLocks noGrp="1"/>
          </p:cNvSpPr>
          <p:nvPr>
            <p:ph type="sldNum" sz="quarter" idx="12"/>
          </p:nvPr>
        </p:nvSpPr>
        <p:spPr/>
        <p:txBody>
          <a:bodyPr/>
          <a:lstStyle/>
          <a:p>
            <a:fld id="{EFAF58C0-2324-4D2B-AD4D-B54261118C59}" type="slidenum">
              <a:rPr lang="en-US" smtClean="0"/>
              <a:t>‹#›</a:t>
            </a:fld>
            <a:endParaRPr lang="en-US"/>
          </a:p>
        </p:txBody>
      </p:sp>
    </p:spTree>
    <p:extLst>
      <p:ext uri="{BB962C8B-B14F-4D97-AF65-F5344CB8AC3E}">
        <p14:creationId xmlns:p14="http://schemas.microsoft.com/office/powerpoint/2010/main" val="3204651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able of Contents Slide">
    <p:spTree>
      <p:nvGrpSpPr>
        <p:cNvPr id="1" name=""/>
        <p:cNvGrpSpPr/>
        <p:nvPr/>
      </p:nvGrpSpPr>
      <p:grpSpPr>
        <a:xfrm>
          <a:off x="0" y="0"/>
          <a:ext cx="0" cy="0"/>
          <a:chOff x="0" y="0"/>
          <a:chExt cx="0" cy="0"/>
        </a:xfrm>
      </p:grpSpPr>
      <p:sp>
        <p:nvSpPr>
          <p:cNvPr id="4" name="Table Placeholder 6"/>
          <p:cNvSpPr>
            <a:spLocks noGrp="1"/>
          </p:cNvSpPr>
          <p:nvPr>
            <p:ph type="tbl" sz="quarter" idx="15" hasCustomPrompt="1"/>
          </p:nvPr>
        </p:nvSpPr>
        <p:spPr>
          <a:xfrm>
            <a:off x="609600" y="1571625"/>
            <a:ext cx="10972800" cy="4295775"/>
          </a:xfrm>
          <a:prstGeom prst="rect">
            <a:avLst/>
          </a:prstGeom>
        </p:spPr>
        <p:txBody>
          <a:bodyPr/>
          <a:lstStyle>
            <a:lvl1pPr>
              <a:buNone/>
              <a:defRPr sz="2000">
                <a:solidFill>
                  <a:schemeClr val="bg1"/>
                </a:solidFill>
              </a:defRPr>
            </a:lvl1pPr>
          </a:lstStyle>
          <a:p>
            <a:r>
              <a:rPr lang="en-US" dirty="0"/>
              <a:t>Click to add table</a:t>
            </a:r>
          </a:p>
        </p:txBody>
      </p:sp>
      <p:sp>
        <p:nvSpPr>
          <p:cNvPr id="6" name="Text Placeholder 5"/>
          <p:cNvSpPr>
            <a:spLocks noGrp="1"/>
          </p:cNvSpPr>
          <p:nvPr>
            <p:ph type="body" sz="quarter" idx="16" hasCustomPrompt="1"/>
          </p:nvPr>
        </p:nvSpPr>
        <p:spPr>
          <a:xfrm>
            <a:off x="558800" y="800100"/>
            <a:ext cx="7772400" cy="419100"/>
          </a:xfrm>
          <a:prstGeom prst="rect">
            <a:avLst/>
          </a:prstGeom>
        </p:spPr>
        <p:txBody>
          <a:bodyPr/>
          <a:lstStyle>
            <a:lvl1pPr>
              <a:buNone/>
              <a:defRPr sz="2400" b="1" i="0">
                <a:solidFill>
                  <a:srgbClr val="336699"/>
                </a:solidFill>
                <a:latin typeface="+mj-lt"/>
              </a:defRPr>
            </a:lvl1pPr>
          </a:lstStyle>
          <a:p>
            <a:pPr lvl="0"/>
            <a:r>
              <a:rPr lang="en-US" dirty="0"/>
              <a:t>Click to edit text</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able of Contents Slide">
    <p:spTree>
      <p:nvGrpSpPr>
        <p:cNvPr id="1" name=""/>
        <p:cNvGrpSpPr/>
        <p:nvPr/>
      </p:nvGrpSpPr>
      <p:grpSpPr>
        <a:xfrm>
          <a:off x="0" y="0"/>
          <a:ext cx="0" cy="0"/>
          <a:chOff x="0" y="0"/>
          <a:chExt cx="0" cy="0"/>
        </a:xfrm>
      </p:grpSpPr>
      <p:sp>
        <p:nvSpPr>
          <p:cNvPr id="6" name="Text Placeholder 5"/>
          <p:cNvSpPr>
            <a:spLocks noGrp="1"/>
          </p:cNvSpPr>
          <p:nvPr>
            <p:ph type="body" sz="quarter" idx="16" hasCustomPrompt="1"/>
          </p:nvPr>
        </p:nvSpPr>
        <p:spPr>
          <a:xfrm>
            <a:off x="558800" y="800100"/>
            <a:ext cx="7772400" cy="419100"/>
          </a:xfrm>
          <a:prstGeom prst="rect">
            <a:avLst/>
          </a:prstGeom>
        </p:spPr>
        <p:txBody>
          <a:bodyPr/>
          <a:lstStyle>
            <a:lvl1pPr>
              <a:buNone/>
              <a:defRPr sz="2400" b="1" i="0">
                <a:solidFill>
                  <a:srgbClr val="336699"/>
                </a:solidFill>
                <a:latin typeface="+mj-lt"/>
              </a:defRPr>
            </a:lvl1pPr>
          </a:lstStyle>
          <a:p>
            <a:pPr lvl="0"/>
            <a:r>
              <a:rPr lang="en-US" dirty="0"/>
              <a:t>Click to edit text</a:t>
            </a:r>
          </a:p>
        </p:txBody>
      </p:sp>
      <p:sp>
        <p:nvSpPr>
          <p:cNvPr id="3" name="Text Placeholder 2"/>
          <p:cNvSpPr>
            <a:spLocks noGrp="1"/>
          </p:cNvSpPr>
          <p:nvPr>
            <p:ph type="body" sz="quarter" idx="17" hasCustomPrompt="1"/>
          </p:nvPr>
        </p:nvSpPr>
        <p:spPr>
          <a:xfrm>
            <a:off x="558800" y="1600200"/>
            <a:ext cx="11023600" cy="4267200"/>
          </a:xfrm>
          <a:prstGeom prst="rect">
            <a:avLst/>
          </a:prstGeom>
        </p:spPr>
        <p:txBody>
          <a:bodyPr/>
          <a:lstStyle>
            <a:lvl1pPr marL="0" marR="0" indent="0" algn="l" defTabSz="914400" rtl="0" eaLnBrk="1" fontAlgn="auto" latinLnBrk="0" hangingPunct="1">
              <a:lnSpc>
                <a:spcPct val="100000"/>
              </a:lnSpc>
              <a:spcBef>
                <a:spcPct val="20000"/>
              </a:spcBef>
              <a:spcAft>
                <a:spcPts val="0"/>
              </a:spcAft>
              <a:buClrTx/>
              <a:buSzTx/>
              <a:buFont typeface="Arial" pitchFamily="34" charset="0"/>
              <a:buNone/>
              <a:tabLst/>
              <a:defRPr sz="2000">
                <a:solidFill>
                  <a:schemeClr val="bg1"/>
                </a:solidFill>
              </a:defRPr>
            </a:lvl1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lang="en-US" dirty="0"/>
              <a:t>Text</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lang="en-US" dirty="0"/>
          </a:p>
        </p:txBody>
      </p:sp>
    </p:spTree>
    <p:extLst>
      <p:ext uri="{BB962C8B-B14F-4D97-AF65-F5344CB8AC3E}">
        <p14:creationId xmlns:p14="http://schemas.microsoft.com/office/powerpoint/2010/main" val="19081030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Information Layout Slide with Table">
    <p:spTree>
      <p:nvGrpSpPr>
        <p:cNvPr id="1" name=""/>
        <p:cNvGrpSpPr/>
        <p:nvPr/>
      </p:nvGrpSpPr>
      <p:grpSpPr>
        <a:xfrm>
          <a:off x="0" y="0"/>
          <a:ext cx="0" cy="0"/>
          <a:chOff x="0" y="0"/>
          <a:chExt cx="0" cy="0"/>
        </a:xfrm>
      </p:grpSpPr>
      <p:sp>
        <p:nvSpPr>
          <p:cNvPr id="8" name="Text Placeholder 5"/>
          <p:cNvSpPr>
            <a:spLocks noGrp="1"/>
          </p:cNvSpPr>
          <p:nvPr>
            <p:ph type="body" sz="quarter" idx="17" hasCustomPrompt="1"/>
          </p:nvPr>
        </p:nvSpPr>
        <p:spPr>
          <a:xfrm>
            <a:off x="558800" y="800100"/>
            <a:ext cx="7772400" cy="419100"/>
          </a:xfrm>
          <a:prstGeom prst="rect">
            <a:avLst/>
          </a:prstGeom>
        </p:spPr>
        <p:txBody>
          <a:bodyPr/>
          <a:lstStyle>
            <a:lvl1pPr>
              <a:buNone/>
              <a:defRPr sz="2400" b="1" i="0">
                <a:solidFill>
                  <a:srgbClr val="336699"/>
                </a:solidFill>
                <a:latin typeface="+mj-lt"/>
              </a:defRPr>
            </a:lvl1pPr>
          </a:lstStyle>
          <a:p>
            <a:pPr lvl="0"/>
            <a:r>
              <a:rPr lang="en-US" dirty="0"/>
              <a:t>Click to edit text</a:t>
            </a:r>
          </a:p>
        </p:txBody>
      </p:sp>
      <p:sp>
        <p:nvSpPr>
          <p:cNvPr id="7" name="Text Placeholder 8"/>
          <p:cNvSpPr>
            <a:spLocks noGrp="1"/>
          </p:cNvSpPr>
          <p:nvPr>
            <p:ph type="body" sz="quarter" idx="15"/>
          </p:nvPr>
        </p:nvSpPr>
        <p:spPr>
          <a:xfrm>
            <a:off x="4470400" y="1676401"/>
            <a:ext cx="7315200" cy="2362200"/>
          </a:xfrm>
          <a:prstGeom prst="rect">
            <a:avLst/>
          </a:prstGeom>
        </p:spPr>
        <p:txBody>
          <a:bodyPr/>
          <a:lstStyle>
            <a:lvl1pPr marL="0" indent="0" algn="just">
              <a:lnSpc>
                <a:spcPct val="150000"/>
              </a:lnSpc>
              <a:buNone/>
              <a:defRPr sz="1600" b="0" i="0">
                <a:solidFill>
                  <a:schemeClr val="bg1"/>
                </a:solidFill>
                <a:latin typeface="+mn-lt"/>
              </a:defRPr>
            </a:lvl1pPr>
          </a:lstStyle>
          <a:p>
            <a:pPr lvl="0"/>
            <a:r>
              <a:rPr lang="en-US" dirty="0"/>
              <a:t>Click to edit Master text styles</a:t>
            </a:r>
          </a:p>
        </p:txBody>
      </p:sp>
      <p:sp>
        <p:nvSpPr>
          <p:cNvPr id="11" name="Table Placeholder 10"/>
          <p:cNvSpPr>
            <a:spLocks noGrp="1"/>
          </p:cNvSpPr>
          <p:nvPr>
            <p:ph type="tbl" sz="quarter" idx="19" hasCustomPrompt="1"/>
          </p:nvPr>
        </p:nvSpPr>
        <p:spPr>
          <a:xfrm>
            <a:off x="406400" y="4476750"/>
            <a:ext cx="11176000" cy="1524000"/>
          </a:xfrm>
          <a:prstGeom prst="rect">
            <a:avLst/>
          </a:prstGeom>
        </p:spPr>
        <p:txBody>
          <a:bodyPr/>
          <a:lstStyle>
            <a:lvl1pPr>
              <a:buFontTx/>
              <a:buNone/>
              <a:defRPr sz="1800">
                <a:solidFill>
                  <a:schemeClr val="bg1"/>
                </a:solidFill>
              </a:defRPr>
            </a:lvl1pPr>
          </a:lstStyle>
          <a:p>
            <a:r>
              <a:rPr lang="en-US" dirty="0"/>
              <a:t>Click to add table</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Information Layout Slide with Table">
    <p:spTree>
      <p:nvGrpSpPr>
        <p:cNvPr id="1" name=""/>
        <p:cNvGrpSpPr/>
        <p:nvPr/>
      </p:nvGrpSpPr>
      <p:grpSpPr>
        <a:xfrm>
          <a:off x="0" y="0"/>
          <a:ext cx="0" cy="0"/>
          <a:chOff x="0" y="0"/>
          <a:chExt cx="0" cy="0"/>
        </a:xfrm>
      </p:grpSpPr>
      <p:sp>
        <p:nvSpPr>
          <p:cNvPr id="7170" name="AutoShape 2"/>
          <p:cNvSpPr>
            <a:spLocks noChangeArrowheads="1"/>
          </p:cNvSpPr>
          <p:nvPr userDrawn="1"/>
        </p:nvSpPr>
        <p:spPr bwMode="auto">
          <a:xfrm>
            <a:off x="304801" y="1295400"/>
            <a:ext cx="11307900" cy="4724400"/>
          </a:xfrm>
          <a:prstGeom prst="roundRect">
            <a:avLst>
              <a:gd name="adj" fmla="val 8019"/>
            </a:avLst>
          </a:prstGeom>
          <a:solidFill>
            <a:srgbClr val="F0EFEF"/>
          </a:solidFill>
          <a:ln w="9525">
            <a:noFill/>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13" name="Chart Placeholder 9"/>
          <p:cNvSpPr>
            <a:spLocks noGrp="1"/>
          </p:cNvSpPr>
          <p:nvPr>
            <p:ph type="chart" sz="quarter" idx="14"/>
          </p:nvPr>
        </p:nvSpPr>
        <p:spPr>
          <a:xfrm>
            <a:off x="6807200" y="3962400"/>
            <a:ext cx="4368800" cy="1905000"/>
          </a:xfrm>
          <a:prstGeom prst="rect">
            <a:avLst/>
          </a:prstGeom>
        </p:spPr>
        <p:txBody>
          <a:bodyPr/>
          <a:lstStyle>
            <a:lvl1pPr>
              <a:buNone/>
              <a:defRPr/>
            </a:lvl1pPr>
          </a:lstStyle>
          <a:p>
            <a:r>
              <a:rPr lang="en-US"/>
              <a:t>Click icon to add chart</a:t>
            </a:r>
            <a:endParaRPr lang="en-US" dirty="0"/>
          </a:p>
        </p:txBody>
      </p:sp>
      <p:sp>
        <p:nvSpPr>
          <p:cNvPr id="14" name="Text Placeholder 9"/>
          <p:cNvSpPr>
            <a:spLocks noGrp="1"/>
          </p:cNvSpPr>
          <p:nvPr>
            <p:ph type="body" sz="quarter" idx="16" hasCustomPrompt="1"/>
          </p:nvPr>
        </p:nvSpPr>
        <p:spPr>
          <a:xfrm>
            <a:off x="673099" y="1447800"/>
            <a:ext cx="3898900" cy="381000"/>
          </a:xfrm>
          <a:prstGeom prst="rect">
            <a:avLst/>
          </a:prstGeom>
        </p:spPr>
        <p:txBody>
          <a:bodyPr/>
          <a:lstStyle>
            <a:lvl1pPr marL="0" indent="0">
              <a:buNone/>
              <a:defRPr sz="2000" b="1" i="0">
                <a:solidFill>
                  <a:schemeClr val="bg1"/>
                </a:solidFill>
                <a:latin typeface="+mj-lt"/>
              </a:defRPr>
            </a:lvl1pPr>
          </a:lstStyle>
          <a:p>
            <a:pPr lvl="0"/>
            <a:r>
              <a:rPr lang="en-US" dirty="0"/>
              <a:t>Click to edit text</a:t>
            </a:r>
          </a:p>
        </p:txBody>
      </p:sp>
      <p:sp>
        <p:nvSpPr>
          <p:cNvPr id="15" name="Picture Placeholder 6"/>
          <p:cNvSpPr>
            <a:spLocks noGrp="1"/>
          </p:cNvSpPr>
          <p:nvPr>
            <p:ph type="pic" sz="quarter" idx="17"/>
          </p:nvPr>
        </p:nvSpPr>
        <p:spPr>
          <a:xfrm>
            <a:off x="711200" y="1981200"/>
            <a:ext cx="3352800" cy="1828800"/>
          </a:xfrm>
          <a:prstGeom prst="rect">
            <a:avLst/>
          </a:prstGeom>
        </p:spPr>
        <p:txBody>
          <a:bodyPr/>
          <a:lstStyle>
            <a:lvl1pPr>
              <a:buNone/>
              <a:defRPr/>
            </a:lvl1pPr>
          </a:lstStyle>
          <a:p>
            <a:r>
              <a:rPr lang="en-US"/>
              <a:t>Click icon to add picture</a:t>
            </a:r>
            <a:endParaRPr lang="en-US" dirty="0"/>
          </a:p>
        </p:txBody>
      </p:sp>
      <p:sp>
        <p:nvSpPr>
          <p:cNvPr id="16" name="Text Placeholder 8"/>
          <p:cNvSpPr>
            <a:spLocks noGrp="1"/>
          </p:cNvSpPr>
          <p:nvPr>
            <p:ph type="body" sz="quarter" idx="15"/>
          </p:nvPr>
        </p:nvSpPr>
        <p:spPr>
          <a:xfrm>
            <a:off x="4267200" y="1981200"/>
            <a:ext cx="6908800" cy="1828800"/>
          </a:xfrm>
          <a:prstGeom prst="rect">
            <a:avLst/>
          </a:prstGeom>
        </p:spPr>
        <p:txBody>
          <a:bodyPr/>
          <a:lstStyle>
            <a:lvl1pPr marL="0" indent="0" algn="just">
              <a:lnSpc>
                <a:spcPct val="100000"/>
              </a:lnSpc>
              <a:spcBef>
                <a:spcPts val="0"/>
              </a:spcBef>
              <a:spcAft>
                <a:spcPts val="600"/>
              </a:spcAft>
              <a:buNone/>
              <a:defRPr sz="1200">
                <a:solidFill>
                  <a:schemeClr val="bg1"/>
                </a:solidFill>
                <a:latin typeface="+mj-lt"/>
              </a:defRPr>
            </a:lvl1pPr>
          </a:lstStyle>
          <a:p>
            <a:pPr lvl="0"/>
            <a:r>
              <a:rPr lang="en-US"/>
              <a:t>Click to edit Master text styles</a:t>
            </a:r>
          </a:p>
        </p:txBody>
      </p:sp>
      <p:sp>
        <p:nvSpPr>
          <p:cNvPr id="8" name="Text Placeholder 9"/>
          <p:cNvSpPr>
            <a:spLocks noGrp="1"/>
          </p:cNvSpPr>
          <p:nvPr>
            <p:ph type="body" sz="quarter" idx="19" hasCustomPrompt="1"/>
          </p:nvPr>
        </p:nvSpPr>
        <p:spPr>
          <a:xfrm>
            <a:off x="5080000" y="1524000"/>
            <a:ext cx="5892800" cy="304800"/>
          </a:xfrm>
          <a:prstGeom prst="rect">
            <a:avLst/>
          </a:prstGeom>
        </p:spPr>
        <p:txBody>
          <a:bodyPr/>
          <a:lstStyle>
            <a:lvl1pPr marL="0" indent="0" algn="r">
              <a:buNone/>
              <a:defRPr sz="1400" b="1" i="0">
                <a:solidFill>
                  <a:schemeClr val="bg1"/>
                </a:solidFill>
                <a:latin typeface="+mj-lt"/>
              </a:defRPr>
            </a:lvl1pPr>
          </a:lstStyle>
          <a:p>
            <a:pPr lvl="0"/>
            <a:r>
              <a:rPr lang="en-US" dirty="0"/>
              <a:t>Click to text</a:t>
            </a:r>
          </a:p>
        </p:txBody>
      </p:sp>
      <p:sp>
        <p:nvSpPr>
          <p:cNvPr id="9" name="Text Placeholder 5"/>
          <p:cNvSpPr>
            <a:spLocks noGrp="1"/>
          </p:cNvSpPr>
          <p:nvPr>
            <p:ph type="body" sz="quarter" idx="20" hasCustomPrompt="1"/>
          </p:nvPr>
        </p:nvSpPr>
        <p:spPr>
          <a:xfrm>
            <a:off x="558800" y="800100"/>
            <a:ext cx="7772400" cy="419100"/>
          </a:xfrm>
          <a:prstGeom prst="rect">
            <a:avLst/>
          </a:prstGeom>
        </p:spPr>
        <p:txBody>
          <a:bodyPr/>
          <a:lstStyle>
            <a:lvl1pPr>
              <a:buNone/>
              <a:defRPr sz="2400" b="1" i="0">
                <a:solidFill>
                  <a:schemeClr val="bg1"/>
                </a:solidFill>
                <a:latin typeface="+mj-lt"/>
              </a:defRPr>
            </a:lvl1pPr>
          </a:lstStyle>
          <a:p>
            <a:pPr lvl="0"/>
            <a:r>
              <a:rPr lang="en-US" dirty="0"/>
              <a:t>Click to edit text</a:t>
            </a:r>
          </a:p>
        </p:txBody>
      </p:sp>
      <p:sp>
        <p:nvSpPr>
          <p:cNvPr id="10" name="Text Placeholder 8"/>
          <p:cNvSpPr>
            <a:spLocks noGrp="1"/>
          </p:cNvSpPr>
          <p:nvPr>
            <p:ph type="body" sz="quarter" idx="21"/>
          </p:nvPr>
        </p:nvSpPr>
        <p:spPr>
          <a:xfrm>
            <a:off x="711200" y="3962400"/>
            <a:ext cx="5791200" cy="1905000"/>
          </a:xfrm>
          <a:prstGeom prst="rect">
            <a:avLst/>
          </a:prstGeom>
        </p:spPr>
        <p:txBody>
          <a:bodyPr/>
          <a:lstStyle>
            <a:lvl1pPr marL="0" indent="0" algn="just">
              <a:lnSpc>
                <a:spcPct val="100000"/>
              </a:lnSpc>
              <a:spcBef>
                <a:spcPts val="0"/>
              </a:spcBef>
              <a:spcAft>
                <a:spcPts val="600"/>
              </a:spcAft>
              <a:buNone/>
              <a:defRPr sz="1200">
                <a:solidFill>
                  <a:schemeClr val="bg1"/>
                </a:solidFill>
                <a:latin typeface="+mj-lt"/>
              </a:defRPr>
            </a:lvl1pPr>
          </a:lstStyle>
          <a:p>
            <a:pPr lvl="0"/>
            <a:r>
              <a:rPr lang="en-US"/>
              <a:t>Click to edit Master text styles</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Information Layout Slide with Pie Chart">
    <p:spTree>
      <p:nvGrpSpPr>
        <p:cNvPr id="1" name=""/>
        <p:cNvGrpSpPr/>
        <p:nvPr/>
      </p:nvGrpSpPr>
      <p:grpSpPr>
        <a:xfrm>
          <a:off x="0" y="0"/>
          <a:ext cx="0" cy="0"/>
          <a:chOff x="0" y="0"/>
          <a:chExt cx="0" cy="0"/>
        </a:xfrm>
      </p:grpSpPr>
      <p:sp>
        <p:nvSpPr>
          <p:cNvPr id="4" name="Chart Placeholder 9"/>
          <p:cNvSpPr>
            <a:spLocks noGrp="1"/>
          </p:cNvSpPr>
          <p:nvPr>
            <p:ph type="chart" sz="quarter" idx="14"/>
          </p:nvPr>
        </p:nvSpPr>
        <p:spPr>
          <a:xfrm>
            <a:off x="609600" y="1524000"/>
            <a:ext cx="3759200" cy="2057401"/>
          </a:xfrm>
          <a:prstGeom prst="rect">
            <a:avLst/>
          </a:prstGeom>
        </p:spPr>
        <p:txBody>
          <a:bodyPr/>
          <a:lstStyle>
            <a:lvl1pPr>
              <a:buNone/>
              <a:defRPr sz="2000">
                <a:solidFill>
                  <a:schemeClr val="bg1"/>
                </a:solidFill>
              </a:defRPr>
            </a:lvl1pPr>
          </a:lstStyle>
          <a:p>
            <a:r>
              <a:rPr lang="en-US"/>
              <a:t>Click icon to add chart</a:t>
            </a:r>
            <a:endParaRPr lang="en-US" dirty="0"/>
          </a:p>
        </p:txBody>
      </p:sp>
      <p:sp>
        <p:nvSpPr>
          <p:cNvPr id="8" name="Text Placeholder 5"/>
          <p:cNvSpPr>
            <a:spLocks noGrp="1"/>
          </p:cNvSpPr>
          <p:nvPr>
            <p:ph type="body" sz="quarter" idx="20" hasCustomPrompt="1"/>
          </p:nvPr>
        </p:nvSpPr>
        <p:spPr>
          <a:xfrm>
            <a:off x="558800" y="800100"/>
            <a:ext cx="7772400" cy="419100"/>
          </a:xfrm>
          <a:prstGeom prst="rect">
            <a:avLst/>
          </a:prstGeom>
        </p:spPr>
        <p:txBody>
          <a:bodyPr/>
          <a:lstStyle>
            <a:lvl1pPr>
              <a:buNone/>
              <a:defRPr sz="2400" b="1" i="0">
                <a:solidFill>
                  <a:schemeClr val="bg1"/>
                </a:solidFill>
                <a:latin typeface="+mj-lt"/>
              </a:defRPr>
            </a:lvl1pPr>
          </a:lstStyle>
          <a:p>
            <a:pPr lvl="0"/>
            <a:r>
              <a:rPr lang="en-US" dirty="0"/>
              <a:t>Click to edit text</a:t>
            </a:r>
          </a:p>
        </p:txBody>
      </p:sp>
      <p:sp>
        <p:nvSpPr>
          <p:cNvPr id="8194" name="AutoShape 2"/>
          <p:cNvSpPr>
            <a:spLocks noChangeArrowheads="1"/>
          </p:cNvSpPr>
          <p:nvPr userDrawn="1"/>
        </p:nvSpPr>
        <p:spPr bwMode="auto">
          <a:xfrm>
            <a:off x="4470401" y="1447800"/>
            <a:ext cx="6972300" cy="2133600"/>
          </a:xfrm>
          <a:prstGeom prst="roundRect">
            <a:avLst>
              <a:gd name="adj" fmla="val 8019"/>
            </a:avLst>
          </a:prstGeom>
          <a:solidFill>
            <a:srgbClr val="F0EFEF"/>
          </a:solidFill>
          <a:ln w="9525">
            <a:noFill/>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10" name="Chart Placeholder 9"/>
          <p:cNvSpPr>
            <a:spLocks noGrp="1"/>
          </p:cNvSpPr>
          <p:nvPr>
            <p:ph type="chart" sz="quarter" idx="21"/>
          </p:nvPr>
        </p:nvSpPr>
        <p:spPr>
          <a:xfrm>
            <a:off x="7721600" y="3886201"/>
            <a:ext cx="3454400" cy="2057400"/>
          </a:xfrm>
          <a:prstGeom prst="rect">
            <a:avLst/>
          </a:prstGeom>
        </p:spPr>
        <p:txBody>
          <a:bodyPr/>
          <a:lstStyle>
            <a:lvl1pPr>
              <a:buNone/>
              <a:defRPr sz="2000">
                <a:solidFill>
                  <a:schemeClr val="bg1"/>
                </a:solidFill>
              </a:defRPr>
            </a:lvl1pPr>
          </a:lstStyle>
          <a:p>
            <a:r>
              <a:rPr lang="en-US"/>
              <a:t>Click icon to add chart</a:t>
            </a:r>
            <a:endParaRPr lang="en-US" dirty="0"/>
          </a:p>
        </p:txBody>
      </p:sp>
      <p:sp>
        <p:nvSpPr>
          <p:cNvPr id="12" name="Text Placeholder 9"/>
          <p:cNvSpPr>
            <a:spLocks noGrp="1"/>
          </p:cNvSpPr>
          <p:nvPr>
            <p:ph type="body" sz="quarter" idx="16" hasCustomPrompt="1"/>
          </p:nvPr>
        </p:nvSpPr>
        <p:spPr>
          <a:xfrm>
            <a:off x="4876800" y="1524000"/>
            <a:ext cx="3048000" cy="381000"/>
          </a:xfrm>
          <a:prstGeom prst="rect">
            <a:avLst/>
          </a:prstGeom>
        </p:spPr>
        <p:txBody>
          <a:bodyPr/>
          <a:lstStyle>
            <a:lvl1pPr marL="0" indent="0">
              <a:buNone/>
              <a:defRPr sz="2000" b="1" i="0">
                <a:solidFill>
                  <a:schemeClr val="bg1"/>
                </a:solidFill>
                <a:latin typeface="+mj-lt"/>
              </a:defRPr>
            </a:lvl1pPr>
          </a:lstStyle>
          <a:p>
            <a:pPr lvl="0"/>
            <a:r>
              <a:rPr lang="en-US" dirty="0"/>
              <a:t>Click to edit text</a:t>
            </a:r>
          </a:p>
        </p:txBody>
      </p:sp>
      <p:sp>
        <p:nvSpPr>
          <p:cNvPr id="13" name="Picture Placeholder 6"/>
          <p:cNvSpPr>
            <a:spLocks noGrp="1"/>
          </p:cNvSpPr>
          <p:nvPr>
            <p:ph type="pic" sz="quarter" idx="17"/>
          </p:nvPr>
        </p:nvSpPr>
        <p:spPr>
          <a:xfrm>
            <a:off x="4876800" y="2057400"/>
            <a:ext cx="2336800" cy="1295400"/>
          </a:xfrm>
          <a:prstGeom prst="rect">
            <a:avLst/>
          </a:prstGeom>
        </p:spPr>
        <p:txBody>
          <a:bodyPr/>
          <a:lstStyle>
            <a:lvl1pPr>
              <a:buNone/>
              <a:defRPr sz="1200">
                <a:solidFill>
                  <a:schemeClr val="bg1"/>
                </a:solidFill>
              </a:defRPr>
            </a:lvl1pPr>
          </a:lstStyle>
          <a:p>
            <a:r>
              <a:rPr lang="en-US"/>
              <a:t>Click icon to add picture</a:t>
            </a:r>
            <a:endParaRPr lang="en-US" dirty="0"/>
          </a:p>
        </p:txBody>
      </p:sp>
      <p:sp>
        <p:nvSpPr>
          <p:cNvPr id="14" name="Text Placeholder 8"/>
          <p:cNvSpPr>
            <a:spLocks noGrp="1"/>
          </p:cNvSpPr>
          <p:nvPr>
            <p:ph type="body" sz="quarter" idx="15"/>
          </p:nvPr>
        </p:nvSpPr>
        <p:spPr>
          <a:xfrm>
            <a:off x="7416800" y="2057400"/>
            <a:ext cx="3759200" cy="1371600"/>
          </a:xfrm>
          <a:prstGeom prst="rect">
            <a:avLst/>
          </a:prstGeom>
        </p:spPr>
        <p:txBody>
          <a:bodyPr/>
          <a:lstStyle>
            <a:lvl1pPr marL="0" indent="0" algn="just">
              <a:lnSpc>
                <a:spcPct val="100000"/>
              </a:lnSpc>
              <a:spcBef>
                <a:spcPts val="0"/>
              </a:spcBef>
              <a:spcAft>
                <a:spcPts val="600"/>
              </a:spcAft>
              <a:buNone/>
              <a:defRPr sz="1200">
                <a:solidFill>
                  <a:schemeClr val="bg1"/>
                </a:solidFill>
                <a:latin typeface="+mj-lt"/>
              </a:defRPr>
            </a:lvl1pPr>
          </a:lstStyle>
          <a:p>
            <a:pPr lvl="0"/>
            <a:r>
              <a:rPr lang="en-US"/>
              <a:t>Click to edit Master text styles</a:t>
            </a:r>
          </a:p>
        </p:txBody>
      </p:sp>
      <p:sp>
        <p:nvSpPr>
          <p:cNvPr id="15" name="Text Placeholder 9"/>
          <p:cNvSpPr>
            <a:spLocks noGrp="1"/>
          </p:cNvSpPr>
          <p:nvPr>
            <p:ph type="body" sz="quarter" idx="19" hasCustomPrompt="1"/>
          </p:nvPr>
        </p:nvSpPr>
        <p:spPr>
          <a:xfrm>
            <a:off x="8026400" y="1571625"/>
            <a:ext cx="3048000" cy="304800"/>
          </a:xfrm>
          <a:prstGeom prst="rect">
            <a:avLst/>
          </a:prstGeom>
        </p:spPr>
        <p:txBody>
          <a:bodyPr/>
          <a:lstStyle>
            <a:lvl1pPr marL="0" indent="0">
              <a:buNone/>
              <a:defRPr sz="1400" b="1" i="0">
                <a:solidFill>
                  <a:schemeClr val="bg1"/>
                </a:solidFill>
                <a:latin typeface="+mj-lt"/>
              </a:defRPr>
            </a:lvl1pPr>
          </a:lstStyle>
          <a:p>
            <a:pPr lvl="0"/>
            <a:r>
              <a:rPr lang="en-US" dirty="0"/>
              <a:t>Click to text</a:t>
            </a:r>
          </a:p>
        </p:txBody>
      </p:sp>
      <p:sp>
        <p:nvSpPr>
          <p:cNvPr id="16" name="AutoShape 2"/>
          <p:cNvSpPr>
            <a:spLocks noChangeArrowheads="1"/>
          </p:cNvSpPr>
          <p:nvPr userDrawn="1"/>
        </p:nvSpPr>
        <p:spPr bwMode="auto">
          <a:xfrm>
            <a:off x="406401" y="3810000"/>
            <a:ext cx="6972300" cy="2133600"/>
          </a:xfrm>
          <a:prstGeom prst="roundRect">
            <a:avLst>
              <a:gd name="adj" fmla="val 8019"/>
            </a:avLst>
          </a:prstGeom>
          <a:solidFill>
            <a:srgbClr val="F0EFEF"/>
          </a:solidFill>
          <a:ln w="9525">
            <a:noFill/>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17" name="Text Placeholder 9"/>
          <p:cNvSpPr>
            <a:spLocks noGrp="1"/>
          </p:cNvSpPr>
          <p:nvPr>
            <p:ph type="body" sz="quarter" idx="22" hasCustomPrompt="1"/>
          </p:nvPr>
        </p:nvSpPr>
        <p:spPr>
          <a:xfrm>
            <a:off x="812800" y="3886200"/>
            <a:ext cx="3048000" cy="381000"/>
          </a:xfrm>
          <a:prstGeom prst="rect">
            <a:avLst/>
          </a:prstGeom>
        </p:spPr>
        <p:txBody>
          <a:bodyPr/>
          <a:lstStyle>
            <a:lvl1pPr marL="0" indent="0">
              <a:buNone/>
              <a:defRPr sz="2000" b="1" i="0">
                <a:solidFill>
                  <a:schemeClr val="bg1"/>
                </a:solidFill>
                <a:latin typeface="+mj-lt"/>
              </a:defRPr>
            </a:lvl1pPr>
          </a:lstStyle>
          <a:p>
            <a:pPr lvl="0"/>
            <a:r>
              <a:rPr lang="en-US" dirty="0"/>
              <a:t>Click to edit text</a:t>
            </a:r>
          </a:p>
        </p:txBody>
      </p:sp>
      <p:sp>
        <p:nvSpPr>
          <p:cNvPr id="18" name="Picture Placeholder 6"/>
          <p:cNvSpPr>
            <a:spLocks noGrp="1"/>
          </p:cNvSpPr>
          <p:nvPr>
            <p:ph type="pic" sz="quarter" idx="23"/>
          </p:nvPr>
        </p:nvSpPr>
        <p:spPr>
          <a:xfrm>
            <a:off x="812800" y="4419600"/>
            <a:ext cx="2336800" cy="1295400"/>
          </a:xfrm>
          <a:prstGeom prst="rect">
            <a:avLst/>
          </a:prstGeom>
        </p:spPr>
        <p:txBody>
          <a:bodyPr/>
          <a:lstStyle>
            <a:lvl1pPr>
              <a:buNone/>
              <a:defRPr sz="1200">
                <a:solidFill>
                  <a:schemeClr val="bg1"/>
                </a:solidFill>
              </a:defRPr>
            </a:lvl1pPr>
          </a:lstStyle>
          <a:p>
            <a:r>
              <a:rPr lang="en-US"/>
              <a:t>Click icon to add picture</a:t>
            </a:r>
            <a:endParaRPr lang="en-US" dirty="0"/>
          </a:p>
        </p:txBody>
      </p:sp>
      <p:sp>
        <p:nvSpPr>
          <p:cNvPr id="19" name="Text Placeholder 8"/>
          <p:cNvSpPr>
            <a:spLocks noGrp="1"/>
          </p:cNvSpPr>
          <p:nvPr>
            <p:ph type="body" sz="quarter" idx="24"/>
          </p:nvPr>
        </p:nvSpPr>
        <p:spPr>
          <a:xfrm>
            <a:off x="3352800" y="4419600"/>
            <a:ext cx="3759200" cy="1371600"/>
          </a:xfrm>
          <a:prstGeom prst="rect">
            <a:avLst/>
          </a:prstGeom>
        </p:spPr>
        <p:txBody>
          <a:bodyPr/>
          <a:lstStyle>
            <a:lvl1pPr marL="0" indent="0" algn="just">
              <a:lnSpc>
                <a:spcPct val="100000"/>
              </a:lnSpc>
              <a:spcBef>
                <a:spcPts val="0"/>
              </a:spcBef>
              <a:spcAft>
                <a:spcPts val="600"/>
              </a:spcAft>
              <a:buNone/>
              <a:defRPr sz="1200">
                <a:solidFill>
                  <a:schemeClr val="bg1"/>
                </a:solidFill>
                <a:latin typeface="+mj-lt"/>
              </a:defRPr>
            </a:lvl1pPr>
          </a:lstStyle>
          <a:p>
            <a:pPr lvl="0"/>
            <a:r>
              <a:rPr lang="en-US"/>
              <a:t>Click to edit Master text styles</a:t>
            </a:r>
          </a:p>
        </p:txBody>
      </p:sp>
      <p:sp>
        <p:nvSpPr>
          <p:cNvPr id="20" name="Text Placeholder 9"/>
          <p:cNvSpPr>
            <a:spLocks noGrp="1"/>
          </p:cNvSpPr>
          <p:nvPr>
            <p:ph type="body" sz="quarter" idx="25" hasCustomPrompt="1"/>
          </p:nvPr>
        </p:nvSpPr>
        <p:spPr>
          <a:xfrm>
            <a:off x="3962400" y="3933825"/>
            <a:ext cx="3048000" cy="304800"/>
          </a:xfrm>
          <a:prstGeom prst="rect">
            <a:avLst/>
          </a:prstGeom>
        </p:spPr>
        <p:txBody>
          <a:bodyPr/>
          <a:lstStyle>
            <a:lvl1pPr marL="0" indent="0">
              <a:buNone/>
              <a:defRPr sz="1400" b="1" i="0">
                <a:solidFill>
                  <a:schemeClr val="bg1"/>
                </a:solidFill>
                <a:latin typeface="+mj-lt"/>
              </a:defRPr>
            </a:lvl1pPr>
          </a:lstStyle>
          <a:p>
            <a:pPr lvl="0"/>
            <a:r>
              <a:rPr lang="en-US" dirty="0"/>
              <a:t>Click to text</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ack Cover Slide">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2.xml"/><Relationship Id="rId1" Type="http://schemas.openxmlformats.org/officeDocument/2006/relationships/slideLayout" Target="../slideLayouts/slideLayout1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image" Target="../media/image3.png"/><Relationship Id="rId5" Type="http://schemas.openxmlformats.org/officeDocument/2006/relationships/slideLayout" Target="../slideLayouts/slideLayout15.xml"/><Relationship Id="rId10" Type="http://schemas.openxmlformats.org/officeDocument/2006/relationships/theme" Target="../theme/theme3.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theme" Target="../theme/theme4.xml"/><Relationship Id="rId1" Type="http://schemas.openxmlformats.org/officeDocument/2006/relationships/slideLayout" Target="../slideLayouts/slideLayout2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28.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theme" Target="../theme/theme5.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lumMod val="60000"/>
            <a:lumOff val="40000"/>
          </a:schemeClr>
        </a:solidFill>
        <a:effectLst/>
      </p:bgPr>
    </p:bg>
    <p:spTree>
      <p:nvGrpSpPr>
        <p:cNvPr id="1" name=""/>
        <p:cNvGrpSpPr/>
        <p:nvPr/>
      </p:nvGrpSpPr>
      <p:grpSpPr>
        <a:xfrm>
          <a:off x="0" y="0"/>
          <a:ext cx="0" cy="0"/>
          <a:chOff x="0" y="0"/>
          <a:chExt cx="0" cy="0"/>
        </a:xfrm>
      </p:grpSpPr>
      <p:sp>
        <p:nvSpPr>
          <p:cNvPr id="3" name="Rectangle 2"/>
          <p:cNvSpPr/>
          <p:nvPr userDrawn="1"/>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userDrawn="1"/>
        </p:nvSpPr>
        <p:spPr>
          <a:xfrm>
            <a:off x="0" y="0"/>
            <a:ext cx="10134600"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Hexagon 13"/>
          <p:cNvSpPr/>
          <p:nvPr userDrawn="1"/>
        </p:nvSpPr>
        <p:spPr>
          <a:xfrm rot="922055">
            <a:off x="9401753" y="-3190243"/>
            <a:ext cx="6629400" cy="5715000"/>
          </a:xfrm>
          <a:prstGeom prst="hexagon">
            <a:avLst/>
          </a:prstGeom>
          <a:solidFill>
            <a:srgbClr val="A0C1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p:cNvGrpSpPr/>
          <p:nvPr userDrawn="1"/>
        </p:nvGrpSpPr>
        <p:grpSpPr>
          <a:xfrm>
            <a:off x="1752600" y="6332483"/>
            <a:ext cx="10439400" cy="525517"/>
            <a:chOff x="1752600" y="6332483"/>
            <a:chExt cx="10439400" cy="525517"/>
          </a:xfrm>
        </p:grpSpPr>
        <p:sp>
          <p:nvSpPr>
            <p:cNvPr id="15" name="Rectangle 14"/>
            <p:cNvSpPr/>
            <p:nvPr userDrawn="1"/>
          </p:nvSpPr>
          <p:spPr>
            <a:xfrm>
              <a:off x="2057400" y="6477000"/>
              <a:ext cx="10134600" cy="381000"/>
            </a:xfrm>
            <a:prstGeom prst="rect">
              <a:avLst/>
            </a:prstGeom>
            <a:solidFill>
              <a:srgbClr val="A0C1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Isosceles Triangle 7"/>
            <p:cNvSpPr/>
            <p:nvPr userDrawn="1"/>
          </p:nvSpPr>
          <p:spPr>
            <a:xfrm>
              <a:off x="1752600" y="6332483"/>
              <a:ext cx="609600" cy="525517"/>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9" name="Picture 18"/>
          <p:cNvPicPr>
            <a:picLocks noChangeAspect="1"/>
          </p:cNvPicPr>
          <p:nvPr userDrawn="1"/>
        </p:nvPicPr>
        <p:blipFill rotWithShape="1">
          <a:blip r:embed="rId11" cstate="print">
            <a:extLst>
              <a:ext uri="{28A0092B-C50C-407E-A947-70E740481C1C}">
                <a14:useLocalDpi xmlns:a14="http://schemas.microsoft.com/office/drawing/2010/main" val="0"/>
              </a:ext>
            </a:extLst>
          </a:blip>
          <a:srcRect l="13081" t="23333" r="13081" b="12222"/>
          <a:stretch/>
        </p:blipFill>
        <p:spPr>
          <a:xfrm>
            <a:off x="10442243" y="533400"/>
            <a:ext cx="1371600" cy="925032"/>
          </a:xfrm>
          <a:prstGeom prst="rect">
            <a:avLst/>
          </a:prstGeom>
        </p:spPr>
      </p:pic>
    </p:spTree>
  </p:cSld>
  <p:clrMap bg1="dk1" tx1="lt1" bg2="dk2" tx2="lt2" accent1="accent1" accent2="accent2" accent3="accent3" accent4="accent4" accent5="accent5" accent6="accent6" hlink="hlink" folHlink="folHlink"/>
  <p:sldLayoutIdLst>
    <p:sldLayoutId id="2147483649" r:id="rId1"/>
    <p:sldLayoutId id="2147483656" r:id="rId2"/>
    <p:sldLayoutId id="2147483657" r:id="rId3"/>
    <p:sldLayoutId id="2147483650" r:id="rId4"/>
    <p:sldLayoutId id="2147483655" r:id="rId5"/>
    <p:sldLayoutId id="2147483651" r:id="rId6"/>
    <p:sldLayoutId id="2147483652" r:id="rId7"/>
    <p:sldLayoutId id="2147483653" r:id="rId8"/>
    <p:sldLayoutId id="2147483654" r:id="rId9"/>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9" name="TextBox 8"/>
          <p:cNvSpPr txBox="1"/>
          <p:nvPr userDrawn="1"/>
        </p:nvSpPr>
        <p:spPr>
          <a:xfrm>
            <a:off x="7032812" y="389965"/>
            <a:ext cx="184731" cy="369332"/>
          </a:xfrm>
          <a:prstGeom prst="rect">
            <a:avLst/>
          </a:prstGeom>
          <a:noFill/>
        </p:spPr>
        <p:txBody>
          <a:bodyPr wrap="none" rtlCol="0">
            <a:spAutoFit/>
          </a:bodyPr>
          <a:lstStyle/>
          <a:p>
            <a:endParaRPr lang="en-US"/>
          </a:p>
        </p:txBody>
      </p:sp>
      <p:sp>
        <p:nvSpPr>
          <p:cNvPr id="12" name="Slide Number Placeholder 6"/>
          <p:cNvSpPr>
            <a:spLocks noGrp="1"/>
          </p:cNvSpPr>
          <p:nvPr>
            <p:ph type="sldNum" sz="quarter" idx="4"/>
          </p:nvPr>
        </p:nvSpPr>
        <p:spPr>
          <a:xfrm>
            <a:off x="11268634" y="6447864"/>
            <a:ext cx="454959" cy="169431"/>
          </a:xfrm>
          <a:prstGeom prst="rect">
            <a:avLst/>
          </a:prstGeom>
        </p:spPr>
        <p:txBody>
          <a:bodyPr lIns="0" tIns="0" rIns="0" bIns="0"/>
          <a:lstStyle>
            <a:lvl1pPr algn="r">
              <a:defRPr sz="1200" b="1" i="0">
                <a:solidFill>
                  <a:schemeClr val="bg1">
                    <a:lumMod val="75000"/>
                  </a:schemeClr>
                </a:solidFill>
                <a:latin typeface="Helvetica" charset="0"/>
                <a:ea typeface="Helvetica" charset="0"/>
                <a:cs typeface="Helvetica" charset="0"/>
              </a:defRPr>
            </a:lvl1pPr>
          </a:lstStyle>
          <a:p>
            <a:fld id="{07191C24-93DC-274C-80AC-A91430C18475}" type="slidenum">
              <a:rPr lang="en-US" smtClean="0"/>
              <a:pPr/>
              <a:t>‹#›</a:t>
            </a:fld>
            <a:endParaRPr lang="en-US" dirty="0"/>
          </a:p>
        </p:txBody>
      </p:sp>
    </p:spTree>
    <p:extLst>
      <p:ext uri="{BB962C8B-B14F-4D97-AF65-F5344CB8AC3E}">
        <p14:creationId xmlns:p14="http://schemas.microsoft.com/office/powerpoint/2010/main" val="711210943"/>
      </p:ext>
    </p:extLst>
  </p:cSld>
  <p:clrMap bg1="lt1" tx1="dk1" bg2="lt2" tx2="dk2" accent1="accent1" accent2="accent2" accent3="accent3" accent4="accent4" accent5="accent5" accent6="accent6" hlink="hlink" folHlink="folHlink"/>
  <p:sldLayoutIdLst>
    <p:sldLayoutId id="2147483660" r:id="rId1"/>
  </p:sldLayoutIdLst>
  <p:txStyles>
    <p:titleStyle>
      <a:lvl1pPr algn="l" defTabSz="914400" rtl="0" eaLnBrk="1" latinLnBrk="0" hangingPunct="1">
        <a:lnSpc>
          <a:spcPct val="90000"/>
        </a:lnSpc>
        <a:spcBef>
          <a:spcPct val="0"/>
        </a:spcBef>
        <a:buNone/>
        <a:defRPr sz="2800" b="1" i="0" kern="1200" cap="all" baseline="0">
          <a:solidFill>
            <a:srgbClr val="003A5D"/>
          </a:solidFill>
          <a:latin typeface="Helvetica" charset="0"/>
          <a:ea typeface="Helvetica" charset="0"/>
          <a:cs typeface="Helvetica" charset="0"/>
        </a:defRPr>
      </a:lvl1pPr>
    </p:titleStyle>
    <p:bodyStyle>
      <a:lvl1pPr marL="228600" indent="-228600" algn="l" defTabSz="914400" rtl="0" eaLnBrk="1" latinLnBrk="0" hangingPunct="1">
        <a:lnSpc>
          <a:spcPct val="90000"/>
        </a:lnSpc>
        <a:spcBef>
          <a:spcPts val="1000"/>
        </a:spcBef>
        <a:buClr>
          <a:srgbClr val="02A59B"/>
        </a:buClr>
        <a:buFont typeface="Wingdings" charset="2"/>
        <a:buChar char="§"/>
        <a:defRPr sz="2000" b="0" i="0" kern="1200">
          <a:solidFill>
            <a:srgbClr val="003A5D"/>
          </a:solidFill>
          <a:latin typeface="Helvetica" charset="0"/>
          <a:ea typeface="Helvetica" charset="0"/>
          <a:cs typeface="Helvetica" charset="0"/>
        </a:defRPr>
      </a:lvl1pPr>
      <a:lvl2pPr marL="685800" indent="-228600" algn="l" defTabSz="914400" rtl="0" eaLnBrk="1" latinLnBrk="0" hangingPunct="1">
        <a:lnSpc>
          <a:spcPct val="90000"/>
        </a:lnSpc>
        <a:spcBef>
          <a:spcPts val="500"/>
        </a:spcBef>
        <a:buClr>
          <a:srgbClr val="02A59B"/>
        </a:buClr>
        <a:buFont typeface="Wingdings" charset="2"/>
        <a:buChar char="§"/>
        <a:defRPr sz="1800" b="0" i="0" kern="1200">
          <a:solidFill>
            <a:srgbClr val="7F7F7F"/>
          </a:solidFill>
          <a:latin typeface="Helvetica" charset="0"/>
          <a:ea typeface="Helvetica" charset="0"/>
          <a:cs typeface="Helvetica" charset="0"/>
        </a:defRPr>
      </a:lvl2pPr>
      <a:lvl3pPr marL="1143000" indent="-228600" algn="l" defTabSz="914400" rtl="0" eaLnBrk="1" latinLnBrk="0" hangingPunct="1">
        <a:lnSpc>
          <a:spcPct val="90000"/>
        </a:lnSpc>
        <a:spcBef>
          <a:spcPts val="500"/>
        </a:spcBef>
        <a:buClr>
          <a:srgbClr val="02A59B"/>
        </a:buClr>
        <a:buFont typeface="Wingdings" charset="2"/>
        <a:buChar char="§"/>
        <a:defRPr sz="1600" b="0" i="0" kern="1200">
          <a:solidFill>
            <a:schemeClr val="bg1"/>
          </a:solidFill>
          <a:latin typeface="Helvetica" charset="0"/>
          <a:ea typeface="Helvetica" charset="0"/>
          <a:cs typeface="Helvetica" charset="0"/>
        </a:defRPr>
      </a:lvl3pPr>
      <a:lvl4pPr marL="1600200" indent="-228600" algn="l" defTabSz="914400" rtl="0" eaLnBrk="1" latinLnBrk="0" hangingPunct="1">
        <a:lnSpc>
          <a:spcPct val="90000"/>
        </a:lnSpc>
        <a:spcBef>
          <a:spcPts val="500"/>
        </a:spcBef>
        <a:buClr>
          <a:srgbClr val="02A59B"/>
        </a:buClr>
        <a:buFont typeface="Wingdings" charset="2"/>
        <a:buChar char="§"/>
        <a:defRPr sz="1600" b="0" i="0" kern="1200">
          <a:solidFill>
            <a:schemeClr val="bg1"/>
          </a:solidFill>
          <a:latin typeface="Helvetica" charset="0"/>
          <a:ea typeface="Helvetica" charset="0"/>
          <a:cs typeface="Helvetica" charset="0"/>
        </a:defRPr>
      </a:lvl4pPr>
      <a:lvl5pPr marL="2057400" indent="-228600" algn="l" defTabSz="914400" rtl="0" eaLnBrk="1" latinLnBrk="0" hangingPunct="1">
        <a:lnSpc>
          <a:spcPct val="90000"/>
        </a:lnSpc>
        <a:spcBef>
          <a:spcPts val="500"/>
        </a:spcBef>
        <a:buClr>
          <a:srgbClr val="02A59B"/>
        </a:buClr>
        <a:buFont typeface="Wingdings" charset="2"/>
        <a:buChar char="§"/>
        <a:defRPr sz="1600" b="0" i="0" kern="1200">
          <a:solidFill>
            <a:schemeClr val="bg1"/>
          </a:solidFill>
          <a:latin typeface="Helvetica" charset="0"/>
          <a:ea typeface="Helvetica" charset="0"/>
          <a:cs typeface="Helvetica"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11">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838200" y="773206"/>
            <a:ext cx="10515600" cy="917482"/>
          </a:xfrm>
          <a:prstGeom prst="rect">
            <a:avLst/>
          </a:prstGeom>
        </p:spPr>
        <p:txBody>
          <a:bodyPr vert="horz" lIns="91440" tIns="45720" rIns="91440" bIns="45720" rtlCol="0" anchor="ctr">
            <a:normAutofit/>
          </a:bodyPr>
          <a:lstStyle/>
          <a:p>
            <a:r>
              <a:rPr lang="en-US" dirty="0"/>
              <a:t>Click to edit Master title style</a:t>
            </a:r>
            <a:br>
              <a:rPr lang="en-US" dirty="0"/>
            </a:br>
            <a:r>
              <a:rPr lang="en-US" dirty="0"/>
              <a:t>TWO LINES EXTEND TO HERE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6"/>
          <p:cNvSpPr>
            <a:spLocks noGrp="1"/>
          </p:cNvSpPr>
          <p:nvPr>
            <p:ph type="sldNum" sz="quarter" idx="4"/>
          </p:nvPr>
        </p:nvSpPr>
        <p:spPr>
          <a:xfrm>
            <a:off x="11268634" y="6447864"/>
            <a:ext cx="454959" cy="169431"/>
          </a:xfrm>
          <a:prstGeom prst="rect">
            <a:avLst/>
          </a:prstGeom>
        </p:spPr>
        <p:txBody>
          <a:bodyPr lIns="0" tIns="0" rIns="0" bIns="0"/>
          <a:lstStyle>
            <a:lvl1pPr algn="r">
              <a:defRPr sz="1200" b="1" i="0">
                <a:solidFill>
                  <a:schemeClr val="bg1">
                    <a:lumMod val="75000"/>
                  </a:schemeClr>
                </a:solidFill>
                <a:latin typeface="Helvetica" charset="0"/>
                <a:ea typeface="Helvetica" charset="0"/>
                <a:cs typeface="Helvetica" charset="0"/>
              </a:defRPr>
            </a:lvl1pPr>
          </a:lstStyle>
          <a:p>
            <a:fld id="{07191C24-93DC-274C-80AC-A91430C18475}" type="slidenum">
              <a:rPr lang="en-US" smtClean="0"/>
              <a:pPr/>
              <a:t>‹#›</a:t>
            </a:fld>
            <a:endParaRPr lang="en-US" dirty="0"/>
          </a:p>
        </p:txBody>
      </p:sp>
    </p:spTree>
    <p:extLst>
      <p:ext uri="{BB962C8B-B14F-4D97-AF65-F5344CB8AC3E}">
        <p14:creationId xmlns:p14="http://schemas.microsoft.com/office/powerpoint/2010/main" val="2209910823"/>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Lst>
  <p:txStyles>
    <p:titleStyle>
      <a:lvl1pPr algn="l" defTabSz="914400" rtl="0" eaLnBrk="1" latinLnBrk="0" hangingPunct="1">
        <a:lnSpc>
          <a:spcPct val="90000"/>
        </a:lnSpc>
        <a:spcBef>
          <a:spcPct val="0"/>
        </a:spcBef>
        <a:buNone/>
        <a:defRPr sz="2800" b="1" i="0" kern="1200" cap="all" baseline="0">
          <a:solidFill>
            <a:srgbClr val="003A5D"/>
          </a:solidFill>
          <a:latin typeface="Montserrat" charset="0"/>
          <a:ea typeface="Montserrat" charset="0"/>
          <a:cs typeface="Montserrat" charset="0"/>
        </a:defRPr>
      </a:lvl1pPr>
    </p:titleStyle>
    <p:bodyStyle>
      <a:lvl1pPr marL="228600" indent="-228600" algn="l" defTabSz="914400" rtl="0" eaLnBrk="1" latinLnBrk="0" hangingPunct="1">
        <a:lnSpc>
          <a:spcPct val="90000"/>
        </a:lnSpc>
        <a:spcBef>
          <a:spcPts val="1000"/>
        </a:spcBef>
        <a:buClr>
          <a:srgbClr val="02A59B"/>
        </a:buClr>
        <a:buFont typeface="Wingdings" charset="2"/>
        <a:buChar char="§"/>
        <a:defRPr sz="2000" b="0" i="0" kern="1200">
          <a:solidFill>
            <a:srgbClr val="003A5D"/>
          </a:solidFill>
          <a:latin typeface="Montserrat" charset="0"/>
          <a:ea typeface="Montserrat" charset="0"/>
          <a:cs typeface="Montserrat" charset="0"/>
        </a:defRPr>
      </a:lvl1pPr>
      <a:lvl2pPr marL="685800" indent="-228600" algn="l" defTabSz="914400" rtl="0" eaLnBrk="1" latinLnBrk="0" hangingPunct="1">
        <a:lnSpc>
          <a:spcPct val="90000"/>
        </a:lnSpc>
        <a:spcBef>
          <a:spcPts val="500"/>
        </a:spcBef>
        <a:buClr>
          <a:srgbClr val="02A59B"/>
        </a:buClr>
        <a:buFont typeface="Wingdings" charset="2"/>
        <a:buChar char="§"/>
        <a:defRPr sz="1800" b="0" i="0" kern="1200">
          <a:solidFill>
            <a:srgbClr val="7F7F7F"/>
          </a:solidFill>
          <a:latin typeface="Montserrat" charset="0"/>
          <a:ea typeface="Montserrat" charset="0"/>
          <a:cs typeface="Montserrat" charset="0"/>
        </a:defRPr>
      </a:lvl2pPr>
      <a:lvl3pPr marL="1143000" indent="-228600" algn="l" defTabSz="914400" rtl="0" eaLnBrk="1" latinLnBrk="0" hangingPunct="1">
        <a:lnSpc>
          <a:spcPct val="90000"/>
        </a:lnSpc>
        <a:spcBef>
          <a:spcPts val="500"/>
        </a:spcBef>
        <a:buClr>
          <a:srgbClr val="02A59B"/>
        </a:buClr>
        <a:buFont typeface="Wingdings" charset="2"/>
        <a:buChar char="§"/>
        <a:defRPr sz="1600" b="0" i="0" kern="1200">
          <a:solidFill>
            <a:srgbClr val="A1A0A2"/>
          </a:solidFill>
          <a:latin typeface="Montserrat" charset="0"/>
          <a:ea typeface="Montserrat" charset="0"/>
          <a:cs typeface="Montserrat" charset="0"/>
        </a:defRPr>
      </a:lvl3pPr>
      <a:lvl4pPr marL="1600200" indent="-228600" algn="l" defTabSz="914400" rtl="0" eaLnBrk="1" latinLnBrk="0" hangingPunct="1">
        <a:lnSpc>
          <a:spcPct val="90000"/>
        </a:lnSpc>
        <a:spcBef>
          <a:spcPts val="500"/>
        </a:spcBef>
        <a:buClr>
          <a:srgbClr val="02A59B"/>
        </a:buClr>
        <a:buFont typeface="Wingdings" charset="2"/>
        <a:buChar char="§"/>
        <a:defRPr sz="1600" b="0" i="0" kern="1200">
          <a:solidFill>
            <a:srgbClr val="A1A0A2"/>
          </a:solidFill>
          <a:latin typeface="Montserrat" charset="0"/>
          <a:ea typeface="Montserrat" charset="0"/>
          <a:cs typeface="Montserrat" charset="0"/>
        </a:defRPr>
      </a:lvl4pPr>
      <a:lvl5pPr marL="2057400" indent="-228600" algn="l" defTabSz="914400" rtl="0" eaLnBrk="1" latinLnBrk="0" hangingPunct="1">
        <a:lnSpc>
          <a:spcPct val="90000"/>
        </a:lnSpc>
        <a:spcBef>
          <a:spcPts val="500"/>
        </a:spcBef>
        <a:buClr>
          <a:srgbClr val="02A59B"/>
        </a:buClr>
        <a:buFont typeface="Wingdings" charset="2"/>
        <a:buChar char="§"/>
        <a:defRPr sz="1600" b="0" i="0" kern="1200">
          <a:solidFill>
            <a:srgbClr val="A1A0A2"/>
          </a:solidFill>
          <a:latin typeface="Montserrat" charset="0"/>
          <a:ea typeface="Montserrat" charset="0"/>
          <a:cs typeface="Montserrat"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9" name="TextBox 8"/>
          <p:cNvSpPr txBox="1"/>
          <p:nvPr userDrawn="1"/>
        </p:nvSpPr>
        <p:spPr>
          <a:xfrm>
            <a:off x="7032812" y="389965"/>
            <a:ext cx="184731" cy="369332"/>
          </a:xfrm>
          <a:prstGeom prst="rect">
            <a:avLst/>
          </a:prstGeom>
          <a:noFill/>
        </p:spPr>
        <p:txBody>
          <a:bodyPr wrap="none" rtlCol="0">
            <a:spAutoFit/>
          </a:bodyPr>
          <a:lstStyle/>
          <a:p>
            <a:endParaRPr lang="en-US"/>
          </a:p>
        </p:txBody>
      </p:sp>
      <p:sp>
        <p:nvSpPr>
          <p:cNvPr id="12" name="Slide Number Placeholder 6"/>
          <p:cNvSpPr>
            <a:spLocks noGrp="1"/>
          </p:cNvSpPr>
          <p:nvPr>
            <p:ph type="sldNum" sz="quarter" idx="4"/>
          </p:nvPr>
        </p:nvSpPr>
        <p:spPr>
          <a:xfrm>
            <a:off x="11268634" y="6447864"/>
            <a:ext cx="454959" cy="169431"/>
          </a:xfrm>
          <a:prstGeom prst="rect">
            <a:avLst/>
          </a:prstGeom>
        </p:spPr>
        <p:txBody>
          <a:bodyPr lIns="0" tIns="0" rIns="0" bIns="0"/>
          <a:lstStyle>
            <a:lvl1pPr algn="r">
              <a:defRPr sz="1200" b="1" i="0">
                <a:solidFill>
                  <a:schemeClr val="bg1"/>
                </a:solidFill>
                <a:latin typeface="Helvetica" charset="0"/>
                <a:ea typeface="Helvetica" charset="0"/>
                <a:cs typeface="Helvetica" charset="0"/>
              </a:defRPr>
            </a:lvl1pPr>
          </a:lstStyle>
          <a:p>
            <a:fld id="{07191C24-93DC-274C-80AC-A91430C18475}" type="slidenum">
              <a:rPr lang="en-US" smtClean="0"/>
              <a:pPr/>
              <a:t>‹#›</a:t>
            </a:fld>
            <a:endParaRPr lang="en-US" dirty="0"/>
          </a:p>
        </p:txBody>
      </p:sp>
    </p:spTree>
    <p:extLst>
      <p:ext uri="{BB962C8B-B14F-4D97-AF65-F5344CB8AC3E}">
        <p14:creationId xmlns:p14="http://schemas.microsoft.com/office/powerpoint/2010/main" val="2046041930"/>
      </p:ext>
    </p:extLst>
  </p:cSld>
  <p:clrMap bg1="lt1" tx1="dk1" bg2="lt2" tx2="dk2" accent1="accent1" accent2="accent2" accent3="accent3" accent4="accent4" accent5="accent5" accent6="accent6" hlink="hlink" folHlink="folHlink"/>
  <p:sldLayoutIdLst>
    <p:sldLayoutId id="2147483672" r:id="rId1"/>
  </p:sldLayoutIdLst>
  <p:txStyles>
    <p:titleStyle>
      <a:lvl1pPr algn="l" defTabSz="914400" rtl="0" eaLnBrk="1" latinLnBrk="0" hangingPunct="1">
        <a:lnSpc>
          <a:spcPct val="90000"/>
        </a:lnSpc>
        <a:spcBef>
          <a:spcPct val="0"/>
        </a:spcBef>
        <a:buNone/>
        <a:defRPr sz="2800" b="1" i="0" kern="1200" cap="all" baseline="0">
          <a:solidFill>
            <a:srgbClr val="003A5D"/>
          </a:solidFill>
          <a:latin typeface="Helvetica" charset="0"/>
          <a:ea typeface="Helvetica" charset="0"/>
          <a:cs typeface="Helvetica" charset="0"/>
        </a:defRPr>
      </a:lvl1pPr>
    </p:titleStyle>
    <p:bodyStyle>
      <a:lvl1pPr marL="228600" indent="-228600" algn="l" defTabSz="914400" rtl="0" eaLnBrk="1" latinLnBrk="0" hangingPunct="1">
        <a:lnSpc>
          <a:spcPct val="90000"/>
        </a:lnSpc>
        <a:spcBef>
          <a:spcPts val="1000"/>
        </a:spcBef>
        <a:buClr>
          <a:srgbClr val="02A59B"/>
        </a:buClr>
        <a:buFont typeface="Wingdings" charset="2"/>
        <a:buChar char="§"/>
        <a:defRPr sz="2000" b="0" i="0" kern="1200">
          <a:solidFill>
            <a:srgbClr val="003A5D"/>
          </a:solidFill>
          <a:latin typeface="Helvetica" charset="0"/>
          <a:ea typeface="Helvetica" charset="0"/>
          <a:cs typeface="Helvetica" charset="0"/>
        </a:defRPr>
      </a:lvl1pPr>
      <a:lvl2pPr marL="685800" indent="-228600" algn="l" defTabSz="914400" rtl="0" eaLnBrk="1" latinLnBrk="0" hangingPunct="1">
        <a:lnSpc>
          <a:spcPct val="90000"/>
        </a:lnSpc>
        <a:spcBef>
          <a:spcPts val="500"/>
        </a:spcBef>
        <a:buClr>
          <a:srgbClr val="02A59B"/>
        </a:buClr>
        <a:buFont typeface="Wingdings" charset="2"/>
        <a:buChar char="§"/>
        <a:defRPr sz="1800" b="0" i="0" kern="1200">
          <a:solidFill>
            <a:srgbClr val="7F7F7F"/>
          </a:solidFill>
          <a:latin typeface="Helvetica" charset="0"/>
          <a:ea typeface="Helvetica" charset="0"/>
          <a:cs typeface="Helvetica" charset="0"/>
        </a:defRPr>
      </a:lvl2pPr>
      <a:lvl3pPr marL="1143000" indent="-228600" algn="l" defTabSz="914400" rtl="0" eaLnBrk="1" latinLnBrk="0" hangingPunct="1">
        <a:lnSpc>
          <a:spcPct val="90000"/>
        </a:lnSpc>
        <a:spcBef>
          <a:spcPts val="500"/>
        </a:spcBef>
        <a:buClr>
          <a:srgbClr val="02A59B"/>
        </a:buClr>
        <a:buFont typeface="Wingdings" charset="2"/>
        <a:buChar char="§"/>
        <a:defRPr sz="1600" b="0" i="0" kern="1200">
          <a:solidFill>
            <a:schemeClr val="bg1"/>
          </a:solidFill>
          <a:latin typeface="Helvetica" charset="0"/>
          <a:ea typeface="Helvetica" charset="0"/>
          <a:cs typeface="Helvetica" charset="0"/>
        </a:defRPr>
      </a:lvl3pPr>
      <a:lvl4pPr marL="1600200" indent="-228600" algn="l" defTabSz="914400" rtl="0" eaLnBrk="1" latinLnBrk="0" hangingPunct="1">
        <a:lnSpc>
          <a:spcPct val="90000"/>
        </a:lnSpc>
        <a:spcBef>
          <a:spcPts val="500"/>
        </a:spcBef>
        <a:buClr>
          <a:srgbClr val="02A59B"/>
        </a:buClr>
        <a:buFont typeface="Wingdings" charset="2"/>
        <a:buChar char="§"/>
        <a:defRPr sz="1600" b="0" i="0" kern="1200">
          <a:solidFill>
            <a:schemeClr val="bg1"/>
          </a:solidFill>
          <a:latin typeface="Helvetica" charset="0"/>
          <a:ea typeface="Helvetica" charset="0"/>
          <a:cs typeface="Helvetica" charset="0"/>
        </a:defRPr>
      </a:lvl4pPr>
      <a:lvl5pPr marL="2057400" indent="-228600" algn="l" defTabSz="914400" rtl="0" eaLnBrk="1" latinLnBrk="0" hangingPunct="1">
        <a:lnSpc>
          <a:spcPct val="90000"/>
        </a:lnSpc>
        <a:spcBef>
          <a:spcPts val="500"/>
        </a:spcBef>
        <a:buClr>
          <a:srgbClr val="02A59B"/>
        </a:buClr>
        <a:buFont typeface="Wingdings" charset="2"/>
        <a:buChar char="§"/>
        <a:defRPr sz="1600" b="0" i="0" kern="1200">
          <a:solidFill>
            <a:schemeClr val="bg1"/>
          </a:solidFill>
          <a:latin typeface="Helvetica" charset="0"/>
          <a:ea typeface="Helvetica" charset="0"/>
          <a:cs typeface="Helvetica"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B65AB91-1C23-473F-B1B1-073E2E9880A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8CED54A-F9A9-4856-A07C-DCAD6755430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6AEFC15-0076-4103-B2F2-8F1EC0E23E3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D3046C7-D69A-43C8-AC99-53AA4192D120}" type="datetimeFigureOut">
              <a:rPr lang="en-US" smtClean="0"/>
              <a:t>11/7/2019</a:t>
            </a:fld>
            <a:endParaRPr lang="en-US"/>
          </a:p>
        </p:txBody>
      </p:sp>
      <p:sp>
        <p:nvSpPr>
          <p:cNvPr id="5" name="Footer Placeholder 4">
            <a:extLst>
              <a:ext uri="{FF2B5EF4-FFF2-40B4-BE49-F238E27FC236}">
                <a16:creationId xmlns:a16="http://schemas.microsoft.com/office/drawing/2014/main" id="{745CF605-5557-40DF-9C0F-18B2BAEE3D7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0D39A87-BAFC-49FD-B95D-593570F21AC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FAF58C0-2324-4D2B-AD4D-B54261118C59}" type="slidenum">
              <a:rPr lang="en-US" smtClean="0"/>
              <a:t>‹#›</a:t>
            </a:fld>
            <a:endParaRPr lang="en-US"/>
          </a:p>
        </p:txBody>
      </p:sp>
    </p:spTree>
    <p:extLst>
      <p:ext uri="{BB962C8B-B14F-4D97-AF65-F5344CB8AC3E}">
        <p14:creationId xmlns:p14="http://schemas.microsoft.com/office/powerpoint/2010/main" val="2725500699"/>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1.jpeg"/><Relationship Id="rId13" Type="http://schemas.openxmlformats.org/officeDocument/2006/relationships/image" Target="../media/image16.png"/><Relationship Id="rId18" Type="http://schemas.openxmlformats.org/officeDocument/2006/relationships/image" Target="../media/image21.png"/><Relationship Id="rId3" Type="http://schemas.openxmlformats.org/officeDocument/2006/relationships/image" Target="../media/image6.png"/><Relationship Id="rId21" Type="http://schemas.openxmlformats.org/officeDocument/2006/relationships/image" Target="../media/image24.png"/><Relationship Id="rId7" Type="http://schemas.openxmlformats.org/officeDocument/2006/relationships/image" Target="../media/image10.jpeg"/><Relationship Id="rId12" Type="http://schemas.openxmlformats.org/officeDocument/2006/relationships/image" Target="../media/image15.png"/><Relationship Id="rId17" Type="http://schemas.openxmlformats.org/officeDocument/2006/relationships/image" Target="../media/image20.png"/><Relationship Id="rId2" Type="http://schemas.openxmlformats.org/officeDocument/2006/relationships/image" Target="../media/image5.png"/><Relationship Id="rId16" Type="http://schemas.openxmlformats.org/officeDocument/2006/relationships/image" Target="../media/image19.png"/><Relationship Id="rId20" Type="http://schemas.openxmlformats.org/officeDocument/2006/relationships/image" Target="../media/image23.png"/><Relationship Id="rId1" Type="http://schemas.openxmlformats.org/officeDocument/2006/relationships/slideLayout" Target="../slideLayouts/slideLayout5.xml"/><Relationship Id="rId6" Type="http://schemas.openxmlformats.org/officeDocument/2006/relationships/image" Target="../media/image9.jpg"/><Relationship Id="rId11" Type="http://schemas.openxmlformats.org/officeDocument/2006/relationships/image" Target="../media/image14.jpg"/><Relationship Id="rId5" Type="http://schemas.openxmlformats.org/officeDocument/2006/relationships/image" Target="../media/image8.png"/><Relationship Id="rId15" Type="http://schemas.openxmlformats.org/officeDocument/2006/relationships/image" Target="../media/image18.png"/><Relationship Id="rId23" Type="http://schemas.openxmlformats.org/officeDocument/2006/relationships/image" Target="../media/image26.png"/><Relationship Id="rId10" Type="http://schemas.openxmlformats.org/officeDocument/2006/relationships/image" Target="../media/image13.jpeg"/><Relationship Id="rId19" Type="http://schemas.openxmlformats.org/officeDocument/2006/relationships/image" Target="../media/image22.png"/><Relationship Id="rId4" Type="http://schemas.openxmlformats.org/officeDocument/2006/relationships/image" Target="../media/image7.png"/><Relationship Id="rId9" Type="http://schemas.openxmlformats.org/officeDocument/2006/relationships/image" Target="../media/image12.png"/><Relationship Id="rId14" Type="http://schemas.openxmlformats.org/officeDocument/2006/relationships/image" Target="../media/image28.png"/><Relationship Id="rId22" Type="http://schemas.openxmlformats.org/officeDocument/2006/relationships/image" Target="../media/image25.png"/></Relationships>
</file>

<file path=ppt/slides/_rels/slide100.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6.xml"/><Relationship Id="rId1" Type="http://schemas.openxmlformats.org/officeDocument/2006/relationships/slideLayout" Target="../slideLayouts/slideLayout22.xml"/><Relationship Id="rId4" Type="http://schemas.openxmlformats.org/officeDocument/2006/relationships/image" Target="../media/image85.png"/></Relationships>
</file>

<file path=ppt/slides/_rels/slide101.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7.xml"/><Relationship Id="rId1" Type="http://schemas.openxmlformats.org/officeDocument/2006/relationships/slideLayout" Target="../slideLayouts/slideLayout22.xml"/><Relationship Id="rId4" Type="http://schemas.openxmlformats.org/officeDocument/2006/relationships/image" Target="../media/image87.png"/></Relationships>
</file>

<file path=ppt/slides/_rels/slide102.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8.xml"/><Relationship Id="rId1" Type="http://schemas.openxmlformats.org/officeDocument/2006/relationships/slideLayout" Target="../slideLayouts/slideLayout22.xml"/><Relationship Id="rId4" Type="http://schemas.openxmlformats.org/officeDocument/2006/relationships/image" Target="../media/image89.jpeg"/></Relationships>
</file>

<file path=ppt/slides/_rels/slide103.xml.rels><?xml version="1.0" encoding="UTF-8" standalone="yes"?>
<Relationships xmlns="http://schemas.openxmlformats.org/package/2006/relationships"><Relationship Id="rId3" Type="http://schemas.openxmlformats.org/officeDocument/2006/relationships/image" Target="../media/image90.png"/><Relationship Id="rId7" Type="http://schemas.openxmlformats.org/officeDocument/2006/relationships/image" Target="../media/image94.png"/><Relationship Id="rId2" Type="http://schemas.openxmlformats.org/officeDocument/2006/relationships/notesSlide" Target="../notesSlides/notesSlide9.xml"/><Relationship Id="rId1" Type="http://schemas.openxmlformats.org/officeDocument/2006/relationships/slideLayout" Target="../slideLayouts/slideLayout22.xml"/><Relationship Id="rId6" Type="http://schemas.openxmlformats.org/officeDocument/2006/relationships/image" Target="../media/image93.png"/><Relationship Id="rId5" Type="http://schemas.openxmlformats.org/officeDocument/2006/relationships/image" Target="../media/image92.png"/><Relationship Id="rId4" Type="http://schemas.openxmlformats.org/officeDocument/2006/relationships/image" Target="../media/image91.png"/></Relationships>
</file>

<file path=ppt/slides/_rels/slide104.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10.xml"/><Relationship Id="rId1" Type="http://schemas.openxmlformats.org/officeDocument/2006/relationships/slideLayout" Target="../slideLayouts/slideLayout22.xml"/><Relationship Id="rId6" Type="http://schemas.openxmlformats.org/officeDocument/2006/relationships/image" Target="../media/image98.png"/><Relationship Id="rId5" Type="http://schemas.openxmlformats.org/officeDocument/2006/relationships/image" Target="../media/image97.png"/><Relationship Id="rId4" Type="http://schemas.openxmlformats.org/officeDocument/2006/relationships/image" Target="../media/image96.png"/></Relationships>
</file>

<file path=ppt/slides/_rels/slide105.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11.xml"/><Relationship Id="rId1" Type="http://schemas.openxmlformats.org/officeDocument/2006/relationships/slideLayout" Target="../slideLayouts/slideLayout22.xml"/></Relationships>
</file>

<file path=ppt/slides/_rels/slide106.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12.xml"/><Relationship Id="rId1" Type="http://schemas.openxmlformats.org/officeDocument/2006/relationships/slideLayout" Target="../slideLayouts/slideLayout22.xml"/></Relationships>
</file>

<file path=ppt/slides/_rels/slide107.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13.xml"/><Relationship Id="rId1" Type="http://schemas.openxmlformats.org/officeDocument/2006/relationships/slideLayout" Target="../slideLayouts/slideLayout22.xml"/></Relationships>
</file>

<file path=ppt/slides/_rels/slide108.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14.xml"/><Relationship Id="rId1" Type="http://schemas.openxmlformats.org/officeDocument/2006/relationships/slideLayout" Target="../slideLayouts/slideLayout22.xml"/></Relationships>
</file>

<file path=ppt/slides/_rels/slide109.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15.xml"/><Relationship Id="rId1" Type="http://schemas.openxmlformats.org/officeDocument/2006/relationships/slideLayout" Target="../slideLayouts/slideLayout2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0.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16.xml"/><Relationship Id="rId1" Type="http://schemas.openxmlformats.org/officeDocument/2006/relationships/slideLayout" Target="../slideLayouts/slideLayout22.xml"/></Relationships>
</file>

<file path=ppt/slides/_rels/slide111.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17.xml"/><Relationship Id="rId1" Type="http://schemas.openxmlformats.org/officeDocument/2006/relationships/slideLayout" Target="../slideLayouts/slideLayout22.xml"/></Relationships>
</file>

<file path=ppt/slides/_rels/slide112.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18.xml"/><Relationship Id="rId1" Type="http://schemas.openxmlformats.org/officeDocument/2006/relationships/slideLayout" Target="../slideLayouts/slideLayout22.xml"/></Relationships>
</file>

<file path=ppt/slides/_rels/slide113.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19.xml"/><Relationship Id="rId1" Type="http://schemas.openxmlformats.org/officeDocument/2006/relationships/slideLayout" Target="../slideLayouts/slideLayout2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6.xml.rels><?xml version="1.0" encoding="UTF-8" standalone="yes"?>
<Relationships xmlns="http://schemas.openxmlformats.org/package/2006/relationships"><Relationship Id="rId8" Type="http://schemas.openxmlformats.org/officeDocument/2006/relationships/image" Target="../media/image11.jpeg"/><Relationship Id="rId13" Type="http://schemas.openxmlformats.org/officeDocument/2006/relationships/image" Target="../media/image16.png"/><Relationship Id="rId18" Type="http://schemas.openxmlformats.org/officeDocument/2006/relationships/image" Target="../media/image21.png"/><Relationship Id="rId3" Type="http://schemas.openxmlformats.org/officeDocument/2006/relationships/image" Target="../media/image6.png"/><Relationship Id="rId21" Type="http://schemas.openxmlformats.org/officeDocument/2006/relationships/image" Target="../media/image24.png"/><Relationship Id="rId7" Type="http://schemas.openxmlformats.org/officeDocument/2006/relationships/image" Target="../media/image10.jpeg"/><Relationship Id="rId12" Type="http://schemas.openxmlformats.org/officeDocument/2006/relationships/image" Target="../media/image15.png"/><Relationship Id="rId17" Type="http://schemas.openxmlformats.org/officeDocument/2006/relationships/image" Target="../media/image20.png"/><Relationship Id="rId2" Type="http://schemas.openxmlformats.org/officeDocument/2006/relationships/image" Target="../media/image5.png"/><Relationship Id="rId16" Type="http://schemas.openxmlformats.org/officeDocument/2006/relationships/image" Target="../media/image19.png"/><Relationship Id="rId20" Type="http://schemas.openxmlformats.org/officeDocument/2006/relationships/image" Target="../media/image23.png"/><Relationship Id="rId1" Type="http://schemas.openxmlformats.org/officeDocument/2006/relationships/slideLayout" Target="../slideLayouts/slideLayout5.xml"/><Relationship Id="rId6" Type="http://schemas.openxmlformats.org/officeDocument/2006/relationships/image" Target="../media/image9.jpg"/><Relationship Id="rId11" Type="http://schemas.openxmlformats.org/officeDocument/2006/relationships/image" Target="../media/image14.jpg"/><Relationship Id="rId5" Type="http://schemas.openxmlformats.org/officeDocument/2006/relationships/image" Target="../media/image8.png"/><Relationship Id="rId15" Type="http://schemas.openxmlformats.org/officeDocument/2006/relationships/image" Target="../media/image18.png"/><Relationship Id="rId23" Type="http://schemas.openxmlformats.org/officeDocument/2006/relationships/image" Target="../media/image26.png"/><Relationship Id="rId10" Type="http://schemas.openxmlformats.org/officeDocument/2006/relationships/image" Target="../media/image13.jpeg"/><Relationship Id="rId19" Type="http://schemas.openxmlformats.org/officeDocument/2006/relationships/image" Target="../media/image22.png"/><Relationship Id="rId4" Type="http://schemas.openxmlformats.org/officeDocument/2006/relationships/image" Target="../media/image7.png"/><Relationship Id="rId9" Type="http://schemas.openxmlformats.org/officeDocument/2006/relationships/image" Target="../media/image12.png"/><Relationship Id="rId14" Type="http://schemas.openxmlformats.org/officeDocument/2006/relationships/image" Target="../media/image17.png"/><Relationship Id="rId22" Type="http://schemas.openxmlformats.org/officeDocument/2006/relationships/image" Target="../media/image25.png"/></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8" Type="http://schemas.openxmlformats.org/officeDocument/2006/relationships/image" Target="../media/image11.jpeg"/><Relationship Id="rId13" Type="http://schemas.openxmlformats.org/officeDocument/2006/relationships/image" Target="../media/image16.png"/><Relationship Id="rId18" Type="http://schemas.openxmlformats.org/officeDocument/2006/relationships/image" Target="../media/image21.png"/><Relationship Id="rId3" Type="http://schemas.openxmlformats.org/officeDocument/2006/relationships/image" Target="../media/image6.png"/><Relationship Id="rId21" Type="http://schemas.openxmlformats.org/officeDocument/2006/relationships/image" Target="../media/image24.png"/><Relationship Id="rId7" Type="http://schemas.openxmlformats.org/officeDocument/2006/relationships/image" Target="../media/image10.jpeg"/><Relationship Id="rId12" Type="http://schemas.openxmlformats.org/officeDocument/2006/relationships/image" Target="../media/image15.png"/><Relationship Id="rId17" Type="http://schemas.openxmlformats.org/officeDocument/2006/relationships/image" Target="../media/image20.png"/><Relationship Id="rId2" Type="http://schemas.openxmlformats.org/officeDocument/2006/relationships/image" Target="../media/image5.png"/><Relationship Id="rId16" Type="http://schemas.openxmlformats.org/officeDocument/2006/relationships/image" Target="../media/image19.png"/><Relationship Id="rId20" Type="http://schemas.openxmlformats.org/officeDocument/2006/relationships/image" Target="../media/image23.png"/><Relationship Id="rId1" Type="http://schemas.openxmlformats.org/officeDocument/2006/relationships/slideLayout" Target="../slideLayouts/slideLayout5.xml"/><Relationship Id="rId6" Type="http://schemas.openxmlformats.org/officeDocument/2006/relationships/image" Target="../media/image9.jpg"/><Relationship Id="rId11" Type="http://schemas.openxmlformats.org/officeDocument/2006/relationships/image" Target="../media/image14.jpg"/><Relationship Id="rId5" Type="http://schemas.openxmlformats.org/officeDocument/2006/relationships/image" Target="../media/image8.png"/><Relationship Id="rId15" Type="http://schemas.openxmlformats.org/officeDocument/2006/relationships/image" Target="../media/image18.png"/><Relationship Id="rId23" Type="http://schemas.openxmlformats.org/officeDocument/2006/relationships/image" Target="../media/image26.png"/><Relationship Id="rId10" Type="http://schemas.openxmlformats.org/officeDocument/2006/relationships/image" Target="../media/image13.jpeg"/><Relationship Id="rId19" Type="http://schemas.openxmlformats.org/officeDocument/2006/relationships/image" Target="../media/image22.png"/><Relationship Id="rId4" Type="http://schemas.openxmlformats.org/officeDocument/2006/relationships/image" Target="../media/image7.png"/><Relationship Id="rId9" Type="http://schemas.openxmlformats.org/officeDocument/2006/relationships/image" Target="../media/image12.png"/><Relationship Id="rId14" Type="http://schemas.openxmlformats.org/officeDocument/2006/relationships/image" Target="../media/image17.png"/><Relationship Id="rId22" Type="http://schemas.openxmlformats.org/officeDocument/2006/relationships/image" Target="../media/image25.png"/></Relationships>
</file>

<file path=ppt/slides/_rels/slide3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5.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5.xml"/></Relationships>
</file>

<file path=ppt/slides/_rels/slide66.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5.xml"/></Relationships>
</file>

<file path=ppt/slides/_rels/slide67.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5.xml"/></Relationships>
</file>

<file path=ppt/slides/_rels/slide68.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5.xml"/></Relationships>
</file>

<file path=ppt/slides/_rels/slide69.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1.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5.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4.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5.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0.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4.xml"/></Relationships>
</file>

<file path=ppt/slides/_rels/slide81.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4.xml"/></Relationships>
</file>

<file path=ppt/slides/_rels/slide82.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4.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8.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5.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2.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3.xml"/></Relationships>
</file>

<file path=ppt/slides/_rels/slide93.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2.xml"/></Relationships>
</file>

<file path=ppt/slides/_rels/slide94.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2.xml"/></Relationships>
</file>

<file path=ppt/slides/_rels/slide95.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xml"/><Relationship Id="rId1" Type="http://schemas.openxmlformats.org/officeDocument/2006/relationships/slideLayout" Target="../slideLayouts/slideLayout22.xml"/></Relationships>
</file>

<file path=ppt/slides/_rels/slide96.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2.xml"/><Relationship Id="rId1" Type="http://schemas.openxmlformats.org/officeDocument/2006/relationships/slideLayout" Target="../slideLayouts/slideLayout22.xml"/></Relationships>
</file>

<file path=ppt/slides/_rels/slide97.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3.xml"/><Relationship Id="rId1" Type="http://schemas.openxmlformats.org/officeDocument/2006/relationships/slideLayout" Target="../slideLayouts/slideLayout22.xml"/><Relationship Id="rId4" Type="http://schemas.openxmlformats.org/officeDocument/2006/relationships/image" Target="../media/image81.png"/></Relationships>
</file>

<file path=ppt/slides/_rels/slide98.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4.xml"/><Relationship Id="rId1" Type="http://schemas.openxmlformats.org/officeDocument/2006/relationships/slideLayout" Target="../slideLayouts/slideLayout22.xml"/></Relationships>
</file>

<file path=ppt/slides/_rels/slide99.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5.xml"/><Relationship Id="rId1" Type="http://schemas.openxmlformats.org/officeDocument/2006/relationships/slideLayout" Target="../slideLayouts/slideLayout2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1"/>
          <p:cNvSpPr>
            <a:spLocks noGrp="1"/>
          </p:cNvSpPr>
          <p:nvPr>
            <p:ph type="body" sz="quarter" idx="10"/>
          </p:nvPr>
        </p:nvSpPr>
        <p:spPr>
          <a:xfrm>
            <a:off x="1828800" y="851108"/>
            <a:ext cx="8686800" cy="990600"/>
          </a:xfrm>
        </p:spPr>
        <p:txBody>
          <a:bodyPr/>
          <a:lstStyle/>
          <a:p>
            <a:pPr algn="ctr"/>
            <a:r>
              <a:rPr lang="en-US" b="1" dirty="0"/>
              <a:t>Boston NetSuite User Group</a:t>
            </a:r>
          </a:p>
          <a:p>
            <a:pPr algn="ctr"/>
            <a:r>
              <a:rPr lang="en-US" b="1" dirty="0"/>
              <a:t>2019 Fall Summit</a:t>
            </a:r>
          </a:p>
          <a:p>
            <a:r>
              <a:rPr lang="en-US" sz="2000" b="1" dirty="0"/>
              <a:t>November 7, 2019</a:t>
            </a:r>
          </a:p>
        </p:txBody>
      </p:sp>
      <p:sp>
        <p:nvSpPr>
          <p:cNvPr id="8" name="Text Placeholder 2"/>
          <p:cNvSpPr>
            <a:spLocks noGrp="1"/>
          </p:cNvSpPr>
          <p:nvPr>
            <p:ph type="body" sz="quarter" idx="11"/>
          </p:nvPr>
        </p:nvSpPr>
        <p:spPr>
          <a:xfrm>
            <a:off x="1676400" y="2260807"/>
            <a:ext cx="8686800" cy="1114661"/>
          </a:xfrm>
        </p:spPr>
        <p:txBody>
          <a:bodyPr/>
          <a:lstStyle/>
          <a:p>
            <a:r>
              <a:rPr lang="en-US" sz="4800" b="1" dirty="0"/>
              <a:t>Welcome!</a:t>
            </a:r>
            <a:r>
              <a:rPr lang="en-US" dirty="0">
                <a:latin typeface="Lucida Sans"/>
              </a:rPr>
              <a:t> </a:t>
            </a:r>
          </a:p>
        </p:txBody>
      </p:sp>
      <p:sp>
        <p:nvSpPr>
          <p:cNvPr id="9" name="Text Placeholder 1"/>
          <p:cNvSpPr txBox="1">
            <a:spLocks/>
          </p:cNvSpPr>
          <p:nvPr/>
        </p:nvSpPr>
        <p:spPr>
          <a:xfrm>
            <a:off x="0" y="3794567"/>
            <a:ext cx="7772400" cy="41910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400" b="1" dirty="0">
                <a:solidFill>
                  <a:srgbClr val="336699"/>
                </a:solidFill>
                <a:latin typeface="+mj-lt"/>
              </a:rPr>
              <a:t>Agenda</a:t>
            </a:r>
          </a:p>
        </p:txBody>
      </p:sp>
      <p:sp>
        <p:nvSpPr>
          <p:cNvPr id="10" name="TextBox 9"/>
          <p:cNvSpPr txBox="1"/>
          <p:nvPr/>
        </p:nvSpPr>
        <p:spPr>
          <a:xfrm>
            <a:off x="-1858" y="4205983"/>
            <a:ext cx="6082990" cy="1779783"/>
          </a:xfrm>
          <a:prstGeom prst="rect">
            <a:avLst/>
          </a:prstGeom>
          <a:noFill/>
        </p:spPr>
        <p:txBody>
          <a:bodyPr wrap="square" rtlCol="0">
            <a:spAutoFit/>
          </a:bodyPr>
          <a:lstStyle/>
          <a:p>
            <a:pPr>
              <a:lnSpc>
                <a:spcPct val="150000"/>
              </a:lnSpc>
              <a:tabLst>
                <a:tab pos="1946275" algn="l"/>
              </a:tabLst>
            </a:pPr>
            <a:r>
              <a:rPr lang="en-US" sz="1500" b="1" dirty="0">
                <a:solidFill>
                  <a:srgbClr val="336699"/>
                </a:solidFill>
              </a:rPr>
              <a:t>12:00 – 1:00 p.m.</a:t>
            </a:r>
            <a:r>
              <a:rPr lang="en-US" sz="1500" dirty="0">
                <a:solidFill>
                  <a:schemeClr val="bg1"/>
                </a:solidFill>
              </a:rPr>
              <a:t>	Networking, Expo Center &amp; Registration</a:t>
            </a:r>
          </a:p>
          <a:p>
            <a:pPr>
              <a:lnSpc>
                <a:spcPct val="150000"/>
              </a:lnSpc>
              <a:tabLst>
                <a:tab pos="1946275" algn="l"/>
              </a:tabLst>
            </a:pPr>
            <a:r>
              <a:rPr lang="en-US" sz="1500" b="1" dirty="0">
                <a:solidFill>
                  <a:srgbClr val="336699"/>
                </a:solidFill>
              </a:rPr>
              <a:t>1:00 p.m.</a:t>
            </a:r>
            <a:r>
              <a:rPr lang="en-US" sz="1500" dirty="0">
                <a:solidFill>
                  <a:schemeClr val="bg1"/>
                </a:solidFill>
              </a:rPr>
              <a:t>	Welcome</a:t>
            </a:r>
          </a:p>
          <a:p>
            <a:pPr>
              <a:lnSpc>
                <a:spcPct val="150000"/>
              </a:lnSpc>
              <a:tabLst>
                <a:tab pos="1946275" algn="l"/>
              </a:tabLst>
            </a:pPr>
            <a:r>
              <a:rPr lang="en-US" sz="1500" b="1" dirty="0">
                <a:solidFill>
                  <a:srgbClr val="336699"/>
                </a:solidFill>
              </a:rPr>
              <a:t>1:00 – 1:30 p.m.</a:t>
            </a:r>
            <a:r>
              <a:rPr lang="en-US" sz="1500" dirty="0">
                <a:solidFill>
                  <a:schemeClr val="bg1"/>
                </a:solidFill>
              </a:rPr>
              <a:t>	Client Spotlights</a:t>
            </a:r>
          </a:p>
          <a:p>
            <a:pPr>
              <a:lnSpc>
                <a:spcPct val="150000"/>
              </a:lnSpc>
              <a:tabLst>
                <a:tab pos="1946275" algn="l"/>
              </a:tabLst>
            </a:pPr>
            <a:r>
              <a:rPr lang="en-US" sz="1500" b="1" dirty="0">
                <a:solidFill>
                  <a:srgbClr val="336699"/>
                </a:solidFill>
              </a:rPr>
              <a:t>1:30 – 2:00 p.m.</a:t>
            </a:r>
            <a:r>
              <a:rPr lang="en-US" sz="1500" dirty="0">
                <a:solidFill>
                  <a:schemeClr val="bg1"/>
                </a:solidFill>
              </a:rPr>
              <a:t>	Panel Discussion: Expense Solutions</a:t>
            </a:r>
            <a:br>
              <a:rPr lang="en-US" sz="1500" dirty="0">
                <a:solidFill>
                  <a:schemeClr val="bg1"/>
                </a:solidFill>
              </a:rPr>
            </a:br>
            <a:r>
              <a:rPr lang="en-US" sz="1500" b="1" dirty="0">
                <a:solidFill>
                  <a:srgbClr val="336699"/>
                </a:solidFill>
              </a:rPr>
              <a:t>2:00 – 2:30 p.m.</a:t>
            </a:r>
            <a:r>
              <a:rPr lang="en-US" sz="1500" dirty="0">
                <a:solidFill>
                  <a:schemeClr val="bg1"/>
                </a:solidFill>
              </a:rPr>
              <a:t>	Coffee and Networking Break</a:t>
            </a:r>
          </a:p>
        </p:txBody>
      </p:sp>
      <p:sp>
        <p:nvSpPr>
          <p:cNvPr id="11" name="TextBox 10"/>
          <p:cNvSpPr txBox="1"/>
          <p:nvPr/>
        </p:nvSpPr>
        <p:spPr>
          <a:xfrm>
            <a:off x="6081132" y="4205983"/>
            <a:ext cx="6019800" cy="1779590"/>
          </a:xfrm>
          <a:prstGeom prst="rect">
            <a:avLst/>
          </a:prstGeom>
          <a:noFill/>
        </p:spPr>
        <p:txBody>
          <a:bodyPr wrap="square" rtlCol="0">
            <a:spAutoFit/>
          </a:bodyPr>
          <a:lstStyle/>
          <a:p>
            <a:pPr>
              <a:lnSpc>
                <a:spcPct val="150000"/>
              </a:lnSpc>
              <a:tabLst>
                <a:tab pos="234950" algn="l"/>
                <a:tab pos="2054225" algn="l"/>
              </a:tabLst>
            </a:pPr>
            <a:r>
              <a:rPr lang="en-US" sz="1500" b="1" dirty="0">
                <a:solidFill>
                  <a:srgbClr val="336699"/>
                </a:solidFill>
              </a:rPr>
              <a:t>2:30 – 3:15 p.m.	</a:t>
            </a:r>
            <a:r>
              <a:rPr lang="en-US" sz="1500" dirty="0">
                <a:solidFill>
                  <a:schemeClr val="bg1"/>
                </a:solidFill>
              </a:rPr>
              <a:t>Real Life Scenarios: Saved Searches</a:t>
            </a:r>
          </a:p>
          <a:p>
            <a:pPr>
              <a:lnSpc>
                <a:spcPct val="150000"/>
              </a:lnSpc>
              <a:tabLst>
                <a:tab pos="234950" algn="l"/>
                <a:tab pos="2057400" algn="l"/>
              </a:tabLst>
            </a:pPr>
            <a:r>
              <a:rPr lang="en-US" sz="1500" b="1" dirty="0">
                <a:solidFill>
                  <a:srgbClr val="336699"/>
                </a:solidFill>
              </a:rPr>
              <a:t>3:15 – 4:00 p.m.</a:t>
            </a:r>
            <a:r>
              <a:rPr lang="en-US" sz="1500" b="1" dirty="0">
                <a:solidFill>
                  <a:schemeClr val="bg1"/>
                </a:solidFill>
              </a:rPr>
              <a:t>	F</a:t>
            </a:r>
            <a:r>
              <a:rPr lang="en-US" sz="1500" dirty="0">
                <a:solidFill>
                  <a:schemeClr val="bg1"/>
                </a:solidFill>
              </a:rPr>
              <a:t>inancial Reporting &amp; Year End</a:t>
            </a:r>
          </a:p>
          <a:p>
            <a:pPr>
              <a:lnSpc>
                <a:spcPct val="150000"/>
              </a:lnSpc>
              <a:tabLst>
                <a:tab pos="2063750" algn="l"/>
              </a:tabLst>
            </a:pPr>
            <a:r>
              <a:rPr lang="en-US" sz="1500" b="1" dirty="0">
                <a:solidFill>
                  <a:srgbClr val="336699"/>
                </a:solidFill>
              </a:rPr>
              <a:t>4:00 – 4:30 p.m.</a:t>
            </a:r>
            <a:r>
              <a:rPr lang="en-US" sz="1500" dirty="0">
                <a:solidFill>
                  <a:schemeClr val="bg1"/>
                </a:solidFill>
              </a:rPr>
              <a:t>	NS Tip Corner</a:t>
            </a:r>
          </a:p>
          <a:p>
            <a:pPr>
              <a:lnSpc>
                <a:spcPct val="150000"/>
              </a:lnSpc>
              <a:tabLst>
                <a:tab pos="2063750" algn="l"/>
              </a:tabLst>
            </a:pPr>
            <a:r>
              <a:rPr lang="en-US" sz="1500" b="1" dirty="0">
                <a:solidFill>
                  <a:srgbClr val="336699"/>
                </a:solidFill>
              </a:rPr>
              <a:t>4:30 p.m.</a:t>
            </a:r>
            <a:r>
              <a:rPr lang="en-US" sz="1500" dirty="0">
                <a:solidFill>
                  <a:schemeClr val="bg1"/>
                </a:solidFill>
              </a:rPr>
              <a:t>	Closing Remarks</a:t>
            </a:r>
          </a:p>
          <a:p>
            <a:pPr>
              <a:lnSpc>
                <a:spcPct val="150000"/>
              </a:lnSpc>
              <a:tabLst>
                <a:tab pos="2063750" algn="l"/>
              </a:tabLst>
            </a:pPr>
            <a:r>
              <a:rPr lang="en-US" sz="1500" b="1" dirty="0">
                <a:solidFill>
                  <a:srgbClr val="336699"/>
                </a:solidFill>
              </a:rPr>
              <a:t>4:30 – 6:00 p.m.</a:t>
            </a:r>
            <a:r>
              <a:rPr lang="en-US" sz="1500" dirty="0">
                <a:solidFill>
                  <a:schemeClr val="bg1"/>
                </a:solidFill>
              </a:rPr>
              <a:t>	Cocktail Reception &amp; Expo Center Open</a:t>
            </a:r>
          </a:p>
        </p:txBody>
      </p:sp>
      <p:sp>
        <p:nvSpPr>
          <p:cNvPr id="2" name="Rectangle 1"/>
          <p:cNvSpPr/>
          <p:nvPr/>
        </p:nvSpPr>
        <p:spPr>
          <a:xfrm>
            <a:off x="10363200" y="457200"/>
            <a:ext cx="1524000" cy="1143000"/>
          </a:xfrm>
          <a:prstGeom prst="rect">
            <a:avLst/>
          </a:prstGeom>
          <a:solidFill>
            <a:srgbClr val="A0C1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p:cNvCxnSpPr/>
          <p:nvPr/>
        </p:nvCxnSpPr>
        <p:spPr>
          <a:xfrm>
            <a:off x="-14868" y="3674056"/>
            <a:ext cx="12192000" cy="0"/>
          </a:xfrm>
          <a:prstGeom prst="line">
            <a:avLst/>
          </a:prstGeom>
          <a:ln w="76200">
            <a:solidFill>
              <a:srgbClr val="A0C1D5"/>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6"/>
          </p:nvPr>
        </p:nvSpPr>
        <p:spPr>
          <a:xfrm>
            <a:off x="2209800" y="728869"/>
            <a:ext cx="7772400" cy="1355923"/>
          </a:xfrm>
        </p:spPr>
        <p:txBody>
          <a:bodyPr/>
          <a:lstStyle/>
          <a:p>
            <a:pPr algn="ctr"/>
            <a:r>
              <a:rPr lang="en-US" sz="2800" dirty="0"/>
              <a:t>Networking Break</a:t>
            </a:r>
          </a:p>
          <a:p>
            <a:pPr algn="ctr"/>
            <a:r>
              <a:rPr lang="en-US" b="0" dirty="0">
                <a:solidFill>
                  <a:schemeClr val="bg1"/>
                </a:solidFill>
                <a:latin typeface="+mn-lt"/>
              </a:rPr>
              <a:t>2:00 – 2:30</a:t>
            </a:r>
          </a:p>
          <a:p>
            <a:pPr algn="ctr"/>
            <a:endParaRPr lang="en-US" b="0" dirty="0">
              <a:solidFill>
                <a:schemeClr val="bg1"/>
              </a:solidFill>
            </a:endParaRPr>
          </a:p>
          <a:p>
            <a:pPr algn="ctr"/>
            <a:r>
              <a:rPr lang="en-US" sz="2800" dirty="0"/>
              <a:t>Visit Our Sponsors!</a:t>
            </a:r>
          </a:p>
        </p:txBody>
      </p:sp>
      <p:pic>
        <p:nvPicPr>
          <p:cNvPr id="26" name="Picture 25">
            <a:extLst>
              <a:ext uri="{FF2B5EF4-FFF2-40B4-BE49-F238E27FC236}">
                <a16:creationId xmlns:a16="http://schemas.microsoft.com/office/drawing/2014/main" id="{9762D375-9F1A-4289-A383-89552FA7082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1582" y="5876073"/>
            <a:ext cx="2099688" cy="416467"/>
          </a:xfrm>
          <a:prstGeom prst="rect">
            <a:avLst/>
          </a:prstGeom>
        </p:spPr>
      </p:pic>
      <p:pic>
        <p:nvPicPr>
          <p:cNvPr id="28" name="Picture 27" descr="A picture containing clipart&#10;&#10;Description generated with high confidence">
            <a:extLst>
              <a:ext uri="{FF2B5EF4-FFF2-40B4-BE49-F238E27FC236}">
                <a16:creationId xmlns:a16="http://schemas.microsoft.com/office/drawing/2014/main" id="{57E4A9B5-EECD-4F1A-97EF-6B015FC582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7965" y="2661123"/>
            <a:ext cx="3154674" cy="483148"/>
          </a:xfrm>
          <a:prstGeom prst="rect">
            <a:avLst/>
          </a:prstGeom>
        </p:spPr>
      </p:pic>
      <p:pic>
        <p:nvPicPr>
          <p:cNvPr id="30" name="Picture 29" descr="A close up of a sign&#10;&#10;Description generated with high confidence">
            <a:extLst>
              <a:ext uri="{FF2B5EF4-FFF2-40B4-BE49-F238E27FC236}">
                <a16:creationId xmlns:a16="http://schemas.microsoft.com/office/drawing/2014/main" id="{DC7FFACD-C89E-41C4-828A-ACE56825153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3852" y="3246393"/>
            <a:ext cx="1790670" cy="616548"/>
          </a:xfrm>
          <a:prstGeom prst="rect">
            <a:avLst/>
          </a:prstGeom>
        </p:spPr>
      </p:pic>
      <p:pic>
        <p:nvPicPr>
          <p:cNvPr id="32" name="Picture 31" descr="A close up of a logo&#10;&#10;Description generated with very high confidence">
            <a:extLst>
              <a:ext uri="{FF2B5EF4-FFF2-40B4-BE49-F238E27FC236}">
                <a16:creationId xmlns:a16="http://schemas.microsoft.com/office/drawing/2014/main" id="{C55DC9B9-3AE1-45FA-B2EA-AD34E5922E0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40847" y="2647062"/>
            <a:ext cx="1987300" cy="849813"/>
          </a:xfrm>
          <a:prstGeom prst="rect">
            <a:avLst/>
          </a:prstGeom>
        </p:spPr>
      </p:pic>
      <p:pic>
        <p:nvPicPr>
          <p:cNvPr id="34" name="Picture 33" descr="A picture containing clipart&#10;&#10;Description generated with very high confidence">
            <a:extLst>
              <a:ext uri="{FF2B5EF4-FFF2-40B4-BE49-F238E27FC236}">
                <a16:creationId xmlns:a16="http://schemas.microsoft.com/office/drawing/2014/main" id="{5B5DEA1B-1CED-4BE4-8021-65A7DCCF2369}"/>
              </a:ext>
            </a:extLst>
          </p:cNvPr>
          <p:cNvPicPr>
            <a:picLocks noChangeAspect="1"/>
          </p:cNvPicPr>
          <p:nvPr/>
        </p:nvPicPr>
        <p:blipFill>
          <a:blip r:embed="rId6">
            <a:clrChange>
              <a:clrFrom>
                <a:srgbClr val="FFFEFD"/>
              </a:clrFrom>
              <a:clrTo>
                <a:srgbClr val="FFFEFD">
                  <a:alpha val="0"/>
                </a:srgbClr>
              </a:clrTo>
            </a:clrChange>
            <a:extLst>
              <a:ext uri="{28A0092B-C50C-407E-A947-70E740481C1C}">
                <a14:useLocalDpi xmlns:a14="http://schemas.microsoft.com/office/drawing/2010/main" val="0"/>
              </a:ext>
            </a:extLst>
          </a:blip>
          <a:stretch>
            <a:fillRect/>
          </a:stretch>
        </p:blipFill>
        <p:spPr>
          <a:xfrm>
            <a:off x="9648302" y="4452332"/>
            <a:ext cx="2254116" cy="648326"/>
          </a:xfrm>
          <a:prstGeom prst="rect">
            <a:avLst/>
          </a:prstGeom>
        </p:spPr>
      </p:pic>
      <p:pic>
        <p:nvPicPr>
          <p:cNvPr id="36" name="Picture 35" descr="A close up of a logo&#10;&#10;Description generated with high confidence">
            <a:extLst>
              <a:ext uri="{FF2B5EF4-FFF2-40B4-BE49-F238E27FC236}">
                <a16:creationId xmlns:a16="http://schemas.microsoft.com/office/drawing/2014/main" id="{9E5320CB-98C4-4A6B-83E5-29BCCEB4DDD4}"/>
              </a:ext>
            </a:extLst>
          </p:cNvPr>
          <p:cNvPicPr>
            <a:picLocks noChangeAspect="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982200" y="3103168"/>
            <a:ext cx="2071339" cy="2071339"/>
          </a:xfrm>
          <a:prstGeom prst="rect">
            <a:avLst/>
          </a:prstGeom>
        </p:spPr>
      </p:pic>
      <p:pic>
        <p:nvPicPr>
          <p:cNvPr id="38" name="Picture 37">
            <a:extLst>
              <a:ext uri="{FF2B5EF4-FFF2-40B4-BE49-F238E27FC236}">
                <a16:creationId xmlns:a16="http://schemas.microsoft.com/office/drawing/2014/main" id="{7EAF1E6C-9DF8-41E5-B5C3-BEBA454B1251}"/>
              </a:ext>
            </a:extLst>
          </p:cNvPr>
          <p:cNvPicPr>
            <a:picLocks noChangeAspect="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451582" y="2996588"/>
            <a:ext cx="2355725" cy="1495430"/>
          </a:xfrm>
          <a:prstGeom prst="rect">
            <a:avLst/>
          </a:prstGeom>
        </p:spPr>
      </p:pic>
      <p:pic>
        <p:nvPicPr>
          <p:cNvPr id="44" name="Picture 43">
            <a:extLst>
              <a:ext uri="{FF2B5EF4-FFF2-40B4-BE49-F238E27FC236}">
                <a16:creationId xmlns:a16="http://schemas.microsoft.com/office/drawing/2014/main" id="{C5705464-3F58-418E-9158-F5D1C0B941F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440309" y="5061806"/>
            <a:ext cx="2683763" cy="481632"/>
          </a:xfrm>
          <a:prstGeom prst="rect">
            <a:avLst/>
          </a:prstGeom>
        </p:spPr>
      </p:pic>
      <p:pic>
        <p:nvPicPr>
          <p:cNvPr id="46" name="Picture 45">
            <a:extLst>
              <a:ext uri="{FF2B5EF4-FFF2-40B4-BE49-F238E27FC236}">
                <a16:creationId xmlns:a16="http://schemas.microsoft.com/office/drawing/2014/main" id="{6CF793E7-9FD7-4EE4-88AE-2C82364B447C}"/>
              </a:ext>
            </a:extLst>
          </p:cNvPr>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07865" y="5132512"/>
            <a:ext cx="2393342" cy="508995"/>
          </a:xfrm>
          <a:prstGeom prst="rect">
            <a:avLst/>
          </a:prstGeom>
          <a:noFill/>
          <a:ln>
            <a:noFill/>
          </a:ln>
        </p:spPr>
      </p:pic>
      <p:pic>
        <p:nvPicPr>
          <p:cNvPr id="50" name="Picture 49">
            <a:extLst>
              <a:ext uri="{FF2B5EF4-FFF2-40B4-BE49-F238E27FC236}">
                <a16:creationId xmlns:a16="http://schemas.microsoft.com/office/drawing/2014/main" id="{D3816089-C614-44AB-9289-7C9E8E83F66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115593" y="2626109"/>
            <a:ext cx="2702182" cy="891720"/>
          </a:xfrm>
          <a:prstGeom prst="rect">
            <a:avLst/>
          </a:prstGeom>
        </p:spPr>
      </p:pic>
      <p:pic>
        <p:nvPicPr>
          <p:cNvPr id="56" name="Picture 55">
            <a:extLst>
              <a:ext uri="{FF2B5EF4-FFF2-40B4-BE49-F238E27FC236}">
                <a16:creationId xmlns:a16="http://schemas.microsoft.com/office/drawing/2014/main" id="{112E0C94-3272-4F1A-B080-3F1F8B86610E}"/>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266516" y="4120204"/>
            <a:ext cx="2488803" cy="905924"/>
          </a:xfrm>
          <a:prstGeom prst="rect">
            <a:avLst/>
          </a:prstGeom>
        </p:spPr>
      </p:pic>
      <p:pic>
        <p:nvPicPr>
          <p:cNvPr id="57" name="Picture 56">
            <a:extLst>
              <a:ext uri="{FF2B5EF4-FFF2-40B4-BE49-F238E27FC236}">
                <a16:creationId xmlns:a16="http://schemas.microsoft.com/office/drawing/2014/main" id="{23757AAA-1EF6-4EAF-B6DC-CA0CFA368C74}"/>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696489" y="4954238"/>
            <a:ext cx="2281489" cy="1274124"/>
          </a:xfrm>
          <a:prstGeom prst="rect">
            <a:avLst/>
          </a:prstGeom>
        </p:spPr>
      </p:pic>
      <p:pic>
        <p:nvPicPr>
          <p:cNvPr id="58" name="Picture 57">
            <a:extLst>
              <a:ext uri="{FF2B5EF4-FFF2-40B4-BE49-F238E27FC236}">
                <a16:creationId xmlns:a16="http://schemas.microsoft.com/office/drawing/2014/main" id="{A6781B44-F73D-44C7-AB18-76C67DC6E180}"/>
              </a:ext>
            </a:extLst>
          </p:cNvPr>
          <p:cNvPicPr>
            <a:picLocks noChangeAspect="1"/>
          </p:cNvPicPr>
          <p:nvPr/>
        </p:nvPicPr>
        <p:blipFill>
          <a:blip r:embed="rId1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933305" y="4297305"/>
            <a:ext cx="2488803" cy="917747"/>
          </a:xfrm>
          <a:prstGeom prst="rect">
            <a:avLst/>
          </a:prstGeom>
        </p:spPr>
      </p:pic>
      <p:pic>
        <p:nvPicPr>
          <p:cNvPr id="59" name="Picture 58">
            <a:extLst>
              <a:ext uri="{FF2B5EF4-FFF2-40B4-BE49-F238E27FC236}">
                <a16:creationId xmlns:a16="http://schemas.microsoft.com/office/drawing/2014/main" id="{E4B26B90-3CA3-4F9D-B206-EB3D906A8975}"/>
              </a:ext>
            </a:extLst>
          </p:cNvPr>
          <p:cNvPicPr>
            <a:picLocks noChangeAspect="1"/>
          </p:cNvPicPr>
          <p:nvPr/>
        </p:nvPicPr>
        <p:blipFill rotWithShape="1">
          <a:blip r:embed="rId15">
            <a:extLst>
              <a:ext uri="{28A0092B-C50C-407E-A947-70E740481C1C}">
                <a14:useLocalDpi xmlns:a14="http://schemas.microsoft.com/office/drawing/2010/main" val="0"/>
              </a:ext>
            </a:extLst>
          </a:blip>
          <a:srcRect l="16593" t="27031" r="12956" b="28533"/>
          <a:stretch/>
        </p:blipFill>
        <p:spPr>
          <a:xfrm>
            <a:off x="6831" y="3551065"/>
            <a:ext cx="3291853" cy="1043936"/>
          </a:xfrm>
          <a:prstGeom prst="rect">
            <a:avLst/>
          </a:prstGeom>
        </p:spPr>
      </p:pic>
      <p:pic>
        <p:nvPicPr>
          <p:cNvPr id="60" name="Picture 59">
            <a:extLst>
              <a:ext uri="{FF2B5EF4-FFF2-40B4-BE49-F238E27FC236}">
                <a16:creationId xmlns:a16="http://schemas.microsoft.com/office/drawing/2014/main" id="{6FCC8173-C198-41D5-9BB2-3243DBE01D16}"/>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5596783" y="4895942"/>
            <a:ext cx="2702182" cy="1772631"/>
          </a:xfrm>
          <a:prstGeom prst="rect">
            <a:avLst/>
          </a:prstGeom>
        </p:spPr>
      </p:pic>
      <p:pic>
        <p:nvPicPr>
          <p:cNvPr id="61" name="Picture 60">
            <a:extLst>
              <a:ext uri="{FF2B5EF4-FFF2-40B4-BE49-F238E27FC236}">
                <a16:creationId xmlns:a16="http://schemas.microsoft.com/office/drawing/2014/main" id="{964952B9-02DC-4F5B-95C7-596884E97AD2}"/>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3037579" y="5623210"/>
            <a:ext cx="1872234" cy="796521"/>
          </a:xfrm>
          <a:prstGeom prst="rect">
            <a:avLst/>
          </a:prstGeom>
        </p:spPr>
      </p:pic>
      <p:pic>
        <p:nvPicPr>
          <p:cNvPr id="62" name="Picture 61">
            <a:extLst>
              <a:ext uri="{FF2B5EF4-FFF2-40B4-BE49-F238E27FC236}">
                <a16:creationId xmlns:a16="http://schemas.microsoft.com/office/drawing/2014/main" id="{5AED8349-65CD-40DD-A0E1-28C31FFD0984}"/>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928051" y="4489792"/>
            <a:ext cx="2204933" cy="536336"/>
          </a:xfrm>
          <a:prstGeom prst="rect">
            <a:avLst/>
          </a:prstGeom>
        </p:spPr>
      </p:pic>
      <p:pic>
        <p:nvPicPr>
          <p:cNvPr id="63" name="Picture 62">
            <a:extLst>
              <a:ext uri="{FF2B5EF4-FFF2-40B4-BE49-F238E27FC236}">
                <a16:creationId xmlns:a16="http://schemas.microsoft.com/office/drawing/2014/main" id="{409554D8-85AC-4D6F-A486-95FF6C76A9C1}"/>
              </a:ext>
            </a:extLst>
          </p:cNvPr>
          <p:cNvPicPr>
            <a:picLocks noChangeAspect="1"/>
          </p:cNvPicPr>
          <p:nvPr/>
        </p:nvPicPr>
        <p:blipFill rotWithShape="1">
          <a:blip r:embed="rId19">
            <a:extLst>
              <a:ext uri="{28A0092B-C50C-407E-A947-70E740481C1C}">
                <a14:useLocalDpi xmlns:a14="http://schemas.microsoft.com/office/drawing/2010/main" val="0"/>
              </a:ext>
            </a:extLst>
          </a:blip>
          <a:srcRect l="20681" t="32465" r="22334" b="28710"/>
          <a:stretch/>
        </p:blipFill>
        <p:spPr>
          <a:xfrm>
            <a:off x="8775430" y="5934244"/>
            <a:ext cx="2952297" cy="502862"/>
          </a:xfrm>
          <a:prstGeom prst="rect">
            <a:avLst/>
          </a:prstGeom>
        </p:spPr>
      </p:pic>
      <p:pic>
        <p:nvPicPr>
          <p:cNvPr id="64" name="Picture 63">
            <a:extLst>
              <a:ext uri="{FF2B5EF4-FFF2-40B4-BE49-F238E27FC236}">
                <a16:creationId xmlns:a16="http://schemas.microsoft.com/office/drawing/2014/main" id="{4B21DBE5-B4CA-4428-8113-0CF185508AB6}"/>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7739134" y="3775538"/>
            <a:ext cx="2139073" cy="772754"/>
          </a:xfrm>
          <a:prstGeom prst="rect">
            <a:avLst/>
          </a:prstGeom>
        </p:spPr>
      </p:pic>
      <p:pic>
        <p:nvPicPr>
          <p:cNvPr id="65" name="Picture 64">
            <a:extLst>
              <a:ext uri="{FF2B5EF4-FFF2-40B4-BE49-F238E27FC236}">
                <a16:creationId xmlns:a16="http://schemas.microsoft.com/office/drawing/2014/main" id="{EB7F34C1-39DA-42E5-AF8C-FBA6C7FA2456}"/>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9867191" y="2343295"/>
            <a:ext cx="1890681" cy="1276823"/>
          </a:xfrm>
          <a:prstGeom prst="rect">
            <a:avLst/>
          </a:prstGeom>
        </p:spPr>
      </p:pic>
      <p:pic>
        <p:nvPicPr>
          <p:cNvPr id="66" name="Picture 65">
            <a:extLst>
              <a:ext uri="{FF2B5EF4-FFF2-40B4-BE49-F238E27FC236}">
                <a16:creationId xmlns:a16="http://schemas.microsoft.com/office/drawing/2014/main" id="{030F2B69-8E8F-4FF5-942E-248D1D09E1AF}"/>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7701733" y="5201923"/>
            <a:ext cx="1867508" cy="585615"/>
          </a:xfrm>
          <a:prstGeom prst="rect">
            <a:avLst/>
          </a:prstGeom>
        </p:spPr>
      </p:pic>
      <p:pic>
        <p:nvPicPr>
          <p:cNvPr id="67" name="Picture 66">
            <a:extLst>
              <a:ext uri="{FF2B5EF4-FFF2-40B4-BE49-F238E27FC236}">
                <a16:creationId xmlns:a16="http://schemas.microsoft.com/office/drawing/2014/main" id="{D63D10F3-3829-499E-8439-A51DF42CABE5}"/>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2806190" y="3360141"/>
            <a:ext cx="2488803" cy="821255"/>
          </a:xfrm>
          <a:prstGeom prst="rect">
            <a:avLst/>
          </a:prstGeom>
        </p:spPr>
      </p:pic>
    </p:spTree>
    <p:extLst>
      <p:ext uri="{BB962C8B-B14F-4D97-AF65-F5344CB8AC3E}">
        <p14:creationId xmlns:p14="http://schemas.microsoft.com/office/powerpoint/2010/main" val="1562993521"/>
      </p:ext>
    </p:extLst>
  </p:cSld>
  <p:clrMapOvr>
    <a:masterClrMapping/>
  </p:clrMapOvr>
  <p:transition spd="slow">
    <p:fade/>
  </p:transition>
</p:sld>
</file>

<file path=ppt/slides/slide100.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70" name="Rectangle 69">
            <a:extLst>
              <a:ext uri="{FF2B5EF4-FFF2-40B4-BE49-F238E27FC236}">
                <a16:creationId xmlns:a16="http://schemas.microsoft.com/office/drawing/2014/main" id="{EE1FC7B4-E4A7-4452-B413-1A623E3A72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chemeClr val="bg1">
              <a:alpha val="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2" name="Freeform 13">
            <a:extLst>
              <a:ext uri="{FF2B5EF4-FFF2-40B4-BE49-F238E27FC236}">
                <a16:creationId xmlns:a16="http://schemas.microsoft.com/office/drawing/2014/main" id="{E0709AF0-24F0-4486-B189-BE6386BDB1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786754" cy="6858000"/>
          </a:xfrm>
          <a:custGeom>
            <a:avLst/>
            <a:gdLst>
              <a:gd name="connsiteX0" fmla="*/ 0 w 11786754"/>
              <a:gd name="connsiteY0" fmla="*/ 0 h 6858000"/>
              <a:gd name="connsiteX1" fmla="*/ 8610600 w 11786754"/>
              <a:gd name="connsiteY1" fmla="*/ 0 h 6858000"/>
              <a:gd name="connsiteX2" fmla="*/ 11786754 w 11786754"/>
              <a:gd name="connsiteY2" fmla="*/ 6858000 h 6858000"/>
              <a:gd name="connsiteX3" fmla="*/ 0 w 1178675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786754" h="6858000">
                <a:moveTo>
                  <a:pt x="0" y="0"/>
                </a:moveTo>
                <a:lnTo>
                  <a:pt x="8610600" y="0"/>
                </a:lnTo>
                <a:lnTo>
                  <a:pt x="11786754" y="6858000"/>
                </a:lnTo>
                <a:lnTo>
                  <a:pt x="0" y="685800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4" name="Freeform 11">
            <a:extLst>
              <a:ext uri="{FF2B5EF4-FFF2-40B4-BE49-F238E27FC236}">
                <a16:creationId xmlns:a16="http://schemas.microsoft.com/office/drawing/2014/main" id="{FBE3B62F-5853-4A3C-B050-6186351A71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581400" cy="6858000"/>
          </a:xfrm>
          <a:custGeom>
            <a:avLst/>
            <a:gdLst>
              <a:gd name="connsiteX0" fmla="*/ 0 w 3581400"/>
              <a:gd name="connsiteY0" fmla="*/ 0 h 6858000"/>
              <a:gd name="connsiteX1" fmla="*/ 405246 w 3581400"/>
              <a:gd name="connsiteY1" fmla="*/ 0 h 6858000"/>
              <a:gd name="connsiteX2" fmla="*/ 3581400 w 3581400"/>
              <a:gd name="connsiteY2" fmla="*/ 6858000 h 6858000"/>
              <a:gd name="connsiteX3" fmla="*/ 0 w 35814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581400" h="6858000">
                <a:moveTo>
                  <a:pt x="0" y="0"/>
                </a:moveTo>
                <a:lnTo>
                  <a:pt x="405246" y="0"/>
                </a:lnTo>
                <a:lnTo>
                  <a:pt x="3581400" y="6858000"/>
                </a:lnTo>
                <a:lnTo>
                  <a:pt x="0" y="685800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Title 1">
            <a:extLst>
              <a:ext uri="{FF2B5EF4-FFF2-40B4-BE49-F238E27FC236}">
                <a16:creationId xmlns:a16="http://schemas.microsoft.com/office/drawing/2014/main" id="{755214FC-437A-4D1E-961B-C9130B71098D}"/>
              </a:ext>
            </a:extLst>
          </p:cNvPr>
          <p:cNvSpPr txBox="1">
            <a:spLocks/>
          </p:cNvSpPr>
          <p:nvPr/>
        </p:nvSpPr>
        <p:spPr>
          <a:xfrm>
            <a:off x="308782" y="1235279"/>
            <a:ext cx="5648865" cy="153662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dirty="0">
                <a:ln>
                  <a:noFill/>
                </a:ln>
                <a:solidFill>
                  <a:srgbClr val="FFC000">
                    <a:lumMod val="40000"/>
                    <a:lumOff val="60000"/>
                  </a:srgbClr>
                </a:solidFill>
                <a:effectLst/>
                <a:uLnTx/>
                <a:uFillTx/>
                <a:latin typeface="Helvetica" panose="020B0604020202020204" pitchFamily="34" charset="0"/>
                <a:ea typeface="+mj-ea"/>
                <a:cs typeface="Helvetica" panose="020B0604020202020204" pitchFamily="34" charset="0"/>
              </a:rPr>
              <a:t>Updates to G/L Impact Printing</a:t>
            </a:r>
          </a:p>
        </p:txBody>
      </p:sp>
      <p:sp>
        <p:nvSpPr>
          <p:cNvPr id="75" name="Title 1">
            <a:extLst>
              <a:ext uri="{FF2B5EF4-FFF2-40B4-BE49-F238E27FC236}">
                <a16:creationId xmlns:a16="http://schemas.microsoft.com/office/drawing/2014/main" id="{307F1B5A-488A-4870-9B7E-52EF1AE52EB0}"/>
              </a:ext>
            </a:extLst>
          </p:cNvPr>
          <p:cNvSpPr txBox="1">
            <a:spLocks/>
          </p:cNvSpPr>
          <p:nvPr/>
        </p:nvSpPr>
        <p:spPr>
          <a:xfrm>
            <a:off x="308782" y="339381"/>
            <a:ext cx="5926917" cy="66258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Rockwell" panose="02060603020205020403" pitchFamily="18" charset="0"/>
                <a:ea typeface="+mj-ea"/>
                <a:cs typeface="Helvetica" panose="020B0604020202020204" pitchFamily="34" charset="0"/>
              </a:rPr>
              <a:t>Tips &amp; </a:t>
            </a:r>
            <a:r>
              <a:rPr kumimoji="0" lang="en-US" sz="3200" b="0" i="0" u="none" strike="noStrike" kern="1200" cap="none" spc="0" normalizeH="0" baseline="0" noProof="0" dirty="0">
                <a:ln>
                  <a:noFill/>
                </a:ln>
                <a:solidFill>
                  <a:srgbClr val="89E0FF"/>
                </a:solidFill>
                <a:effectLst/>
                <a:uLnTx/>
                <a:uFillTx/>
                <a:latin typeface="Rockwell" panose="02060603020205020403" pitchFamily="18" charset="0"/>
                <a:ea typeface="+mj-ea"/>
                <a:cs typeface="Helvetica" panose="020B0604020202020204" pitchFamily="34" charset="0"/>
              </a:rPr>
              <a:t>Tricks</a:t>
            </a:r>
            <a:endParaRPr kumimoji="0" lang="en-US" sz="2800" b="0" i="0" u="none" strike="noStrike" kern="1200" cap="none" spc="0" normalizeH="0" baseline="0" noProof="0" dirty="0">
              <a:ln>
                <a:noFill/>
              </a:ln>
              <a:solidFill>
                <a:srgbClr val="FFC000">
                  <a:lumMod val="40000"/>
                  <a:lumOff val="60000"/>
                </a:srgbClr>
              </a:solidFill>
              <a:effectLst/>
              <a:uLnTx/>
              <a:uFillTx/>
              <a:latin typeface="Rockwell" panose="02060603020205020403" pitchFamily="18" charset="0"/>
              <a:ea typeface="+mj-ea"/>
              <a:cs typeface="Helvetica" panose="020B0604020202020204" pitchFamily="34" charset="0"/>
            </a:endParaRPr>
          </a:p>
        </p:txBody>
      </p:sp>
      <p:cxnSp>
        <p:nvCxnSpPr>
          <p:cNvPr id="77" name="Straight Connector 76">
            <a:extLst>
              <a:ext uri="{FF2B5EF4-FFF2-40B4-BE49-F238E27FC236}">
                <a16:creationId xmlns:a16="http://schemas.microsoft.com/office/drawing/2014/main" id="{B4DF2BE3-2D6B-46FC-9608-BC99EB76C036}"/>
              </a:ext>
            </a:extLst>
          </p:cNvPr>
          <p:cNvCxnSpPr/>
          <p:nvPr/>
        </p:nvCxnSpPr>
        <p:spPr>
          <a:xfrm>
            <a:off x="406280" y="1097280"/>
            <a:ext cx="5486400" cy="0"/>
          </a:xfrm>
          <a:prstGeom prst="line">
            <a:avLst/>
          </a:prstGeom>
          <a:ln w="6350">
            <a:solidFill>
              <a:srgbClr val="BF95DF"/>
            </a:solidFill>
          </a:ln>
        </p:spPr>
        <p:style>
          <a:lnRef idx="1">
            <a:schemeClr val="accent1"/>
          </a:lnRef>
          <a:fillRef idx="0">
            <a:schemeClr val="accent1"/>
          </a:fillRef>
          <a:effectRef idx="0">
            <a:schemeClr val="accent1"/>
          </a:effectRef>
          <a:fontRef idx="minor">
            <a:schemeClr val="tx1"/>
          </a:fontRef>
        </p:style>
      </p:cxnSp>
      <p:pic>
        <p:nvPicPr>
          <p:cNvPr id="3074" name="Picture 2">
            <a:extLst>
              <a:ext uri="{FF2B5EF4-FFF2-40B4-BE49-F238E27FC236}">
                <a16:creationId xmlns:a16="http://schemas.microsoft.com/office/drawing/2014/main" id="{D3A1F8E0-5322-4904-B171-F47BB6CF6F7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5246" y="4070058"/>
            <a:ext cx="7111835" cy="257718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D244EECB-86AF-4329-8A90-78DF12F18FEA}"/>
              </a:ext>
            </a:extLst>
          </p:cNvPr>
          <p:cNvSpPr/>
          <p:nvPr/>
        </p:nvSpPr>
        <p:spPr>
          <a:xfrm>
            <a:off x="0" y="2586740"/>
            <a:ext cx="6935190" cy="1867178"/>
          </a:xfrm>
          <a:prstGeom prst="rect">
            <a:avLst/>
          </a:prstGeom>
        </p:spPr>
        <p:txBody>
          <a:bodyPr wrap="square">
            <a:spAutoFit/>
          </a:bodyPr>
          <a:lstStyle/>
          <a:p>
            <a:pPr marL="228600" marR="0" lvl="1" indent="-228600" algn="l" defTabSz="914400" rtl="0" eaLnBrk="1" fontAlgn="auto" latinLnBrk="0" hangingPunct="1">
              <a:lnSpc>
                <a:spcPct val="90000"/>
              </a:lnSpc>
              <a:spcBef>
                <a:spcPts val="34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white"/>
                </a:solidFill>
                <a:effectLst/>
                <a:uLnTx/>
                <a:uFillTx/>
                <a:latin typeface="Helvetica" panose="020B0604020202020204" pitchFamily="34" charset="0"/>
                <a:ea typeface="Verdana" panose="020B0604030504040204" pitchFamily="34" charset="0"/>
                <a:cs typeface="Helvetica" panose="020B0604020202020204" pitchFamily="34" charset="0"/>
              </a:rPr>
              <a:t>Enhancements to G/L Impact formatting</a:t>
            </a:r>
          </a:p>
          <a:p>
            <a:pPr marL="228600" marR="0" lvl="1" indent="-228600" algn="l" defTabSz="914400" rtl="0" eaLnBrk="1" fontAlgn="auto" latinLnBrk="0" hangingPunct="1">
              <a:lnSpc>
                <a:spcPct val="90000"/>
              </a:lnSpc>
              <a:spcBef>
                <a:spcPts val="34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white"/>
                </a:solidFill>
                <a:effectLst/>
                <a:uLnTx/>
                <a:uFillTx/>
                <a:latin typeface="Helvetica" panose="020B0604020202020204" pitchFamily="34" charset="0"/>
                <a:ea typeface="Verdana" panose="020B0604030504040204" pitchFamily="34" charset="0"/>
                <a:cs typeface="Helvetica" panose="020B0604020202020204" pitchFamily="34" charset="0"/>
              </a:rPr>
              <a:t>Ability to print G/L Impact data in bulk from the ‘Print Checks and Forms’ page</a:t>
            </a:r>
          </a:p>
          <a:p>
            <a:pPr marL="971550" marR="0" lvl="2" indent="-285750" algn="l" defTabSz="914400" rtl="0" eaLnBrk="1" fontAlgn="auto" latinLnBrk="0" hangingPunct="1">
              <a:lnSpc>
                <a:spcPct val="100000"/>
              </a:lnSpc>
              <a:spcBef>
                <a:spcPts val="180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6" name="Picture 5" descr="A screenshot of a cell phone&#10;&#10;Description automatically generated">
            <a:extLst>
              <a:ext uri="{FF2B5EF4-FFF2-40B4-BE49-F238E27FC236}">
                <a16:creationId xmlns:a16="http://schemas.microsoft.com/office/drawing/2014/main" id="{12F84E19-899D-49DC-9775-E47EDD18FD4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05872" y="106848"/>
            <a:ext cx="2768270" cy="6640979"/>
          </a:xfrm>
          <a:prstGeom prst="rect">
            <a:avLst/>
          </a:prstGeom>
        </p:spPr>
      </p:pic>
    </p:spTree>
    <p:extLst>
      <p:ext uri="{BB962C8B-B14F-4D97-AF65-F5344CB8AC3E}">
        <p14:creationId xmlns:p14="http://schemas.microsoft.com/office/powerpoint/2010/main" val="4015808545"/>
      </p:ext>
    </p:extLst>
  </p:cSld>
  <p:clrMapOvr>
    <a:overrideClrMapping bg1="dk1" tx1="lt1" bg2="dk2" tx2="lt2" accent1="accent1" accent2="accent2" accent3="accent3" accent4="accent4" accent5="accent5" accent6="accent6" hlink="hlink" folHlink="folHlink"/>
  </p:clrMapOvr>
</p:sld>
</file>

<file path=ppt/slides/slide10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70" name="Rectangle 69">
            <a:extLst>
              <a:ext uri="{FF2B5EF4-FFF2-40B4-BE49-F238E27FC236}">
                <a16:creationId xmlns:a16="http://schemas.microsoft.com/office/drawing/2014/main" id="{EE1FC7B4-E4A7-4452-B413-1A623E3A72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chemeClr val="bg1">
              <a:alpha val="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2" name="Freeform 13">
            <a:extLst>
              <a:ext uri="{FF2B5EF4-FFF2-40B4-BE49-F238E27FC236}">
                <a16:creationId xmlns:a16="http://schemas.microsoft.com/office/drawing/2014/main" id="{E0709AF0-24F0-4486-B189-BE6386BDB1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786754" cy="6858000"/>
          </a:xfrm>
          <a:custGeom>
            <a:avLst/>
            <a:gdLst>
              <a:gd name="connsiteX0" fmla="*/ 0 w 11786754"/>
              <a:gd name="connsiteY0" fmla="*/ 0 h 6858000"/>
              <a:gd name="connsiteX1" fmla="*/ 8610600 w 11786754"/>
              <a:gd name="connsiteY1" fmla="*/ 0 h 6858000"/>
              <a:gd name="connsiteX2" fmla="*/ 11786754 w 11786754"/>
              <a:gd name="connsiteY2" fmla="*/ 6858000 h 6858000"/>
              <a:gd name="connsiteX3" fmla="*/ 0 w 1178675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786754" h="6858000">
                <a:moveTo>
                  <a:pt x="0" y="0"/>
                </a:moveTo>
                <a:lnTo>
                  <a:pt x="8610600" y="0"/>
                </a:lnTo>
                <a:lnTo>
                  <a:pt x="11786754" y="6858000"/>
                </a:lnTo>
                <a:lnTo>
                  <a:pt x="0" y="685800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4" name="Freeform 11">
            <a:extLst>
              <a:ext uri="{FF2B5EF4-FFF2-40B4-BE49-F238E27FC236}">
                <a16:creationId xmlns:a16="http://schemas.microsoft.com/office/drawing/2014/main" id="{FBE3B62F-5853-4A3C-B050-6186351A71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581400" cy="6858000"/>
          </a:xfrm>
          <a:custGeom>
            <a:avLst/>
            <a:gdLst>
              <a:gd name="connsiteX0" fmla="*/ 0 w 3581400"/>
              <a:gd name="connsiteY0" fmla="*/ 0 h 6858000"/>
              <a:gd name="connsiteX1" fmla="*/ 405246 w 3581400"/>
              <a:gd name="connsiteY1" fmla="*/ 0 h 6858000"/>
              <a:gd name="connsiteX2" fmla="*/ 3581400 w 3581400"/>
              <a:gd name="connsiteY2" fmla="*/ 6858000 h 6858000"/>
              <a:gd name="connsiteX3" fmla="*/ 0 w 35814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581400" h="6858000">
                <a:moveTo>
                  <a:pt x="0" y="0"/>
                </a:moveTo>
                <a:lnTo>
                  <a:pt x="405246" y="0"/>
                </a:lnTo>
                <a:lnTo>
                  <a:pt x="3581400" y="6858000"/>
                </a:lnTo>
                <a:lnTo>
                  <a:pt x="0" y="685800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77300425-06F7-47FF-A0FD-B126421E7EEA}"/>
              </a:ext>
            </a:extLst>
          </p:cNvPr>
          <p:cNvSpPr>
            <a:spLocks noGrp="1"/>
          </p:cNvSpPr>
          <p:nvPr>
            <p:ph idx="1"/>
          </p:nvPr>
        </p:nvSpPr>
        <p:spPr>
          <a:xfrm>
            <a:off x="6255766" y="339381"/>
            <a:ext cx="5733611" cy="3785349"/>
          </a:xfrm>
        </p:spPr>
        <p:txBody>
          <a:bodyPr>
            <a:normAutofit/>
          </a:bodyPr>
          <a:lstStyle/>
          <a:p>
            <a:pPr>
              <a:spcBef>
                <a:spcPts val="3400"/>
              </a:spcBef>
            </a:pPr>
            <a:endParaRPr lang="en-US" dirty="0"/>
          </a:p>
          <a:p>
            <a:pPr>
              <a:spcBef>
                <a:spcPts val="3400"/>
              </a:spcBef>
            </a:pPr>
            <a:endParaRPr lang="en-US" sz="2000" dirty="0">
              <a:latin typeface="Helvetica" panose="020B0604020202020204" pitchFamily="34" charset="0"/>
              <a:ea typeface="Verdana" panose="020B0604030504040204" pitchFamily="34" charset="0"/>
              <a:cs typeface="Helvetica" panose="020B0604020202020204" pitchFamily="34" charset="0"/>
            </a:endParaRPr>
          </a:p>
        </p:txBody>
      </p:sp>
      <p:sp>
        <p:nvSpPr>
          <p:cNvPr id="14" name="Title 1">
            <a:extLst>
              <a:ext uri="{FF2B5EF4-FFF2-40B4-BE49-F238E27FC236}">
                <a16:creationId xmlns:a16="http://schemas.microsoft.com/office/drawing/2014/main" id="{755214FC-437A-4D1E-961B-C9130B71098D}"/>
              </a:ext>
            </a:extLst>
          </p:cNvPr>
          <p:cNvSpPr txBox="1">
            <a:spLocks/>
          </p:cNvSpPr>
          <p:nvPr/>
        </p:nvSpPr>
        <p:spPr>
          <a:xfrm>
            <a:off x="308782" y="1235279"/>
            <a:ext cx="5648865" cy="153662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dirty="0">
                <a:ln>
                  <a:noFill/>
                </a:ln>
                <a:solidFill>
                  <a:srgbClr val="FFC000">
                    <a:lumMod val="40000"/>
                    <a:lumOff val="60000"/>
                  </a:srgbClr>
                </a:solidFill>
                <a:effectLst/>
                <a:uLnTx/>
                <a:uFillTx/>
                <a:latin typeface="Helvetica" panose="020B0604020202020204" pitchFamily="34" charset="0"/>
                <a:ea typeface="+mj-ea"/>
                <a:cs typeface="Helvetica" panose="020B0604020202020204" pitchFamily="34" charset="0"/>
              </a:rPr>
              <a:t>Enhancements to Memorized Transactions</a:t>
            </a:r>
          </a:p>
        </p:txBody>
      </p:sp>
      <p:sp>
        <p:nvSpPr>
          <p:cNvPr id="75" name="Title 1">
            <a:extLst>
              <a:ext uri="{FF2B5EF4-FFF2-40B4-BE49-F238E27FC236}">
                <a16:creationId xmlns:a16="http://schemas.microsoft.com/office/drawing/2014/main" id="{307F1B5A-488A-4870-9B7E-52EF1AE52EB0}"/>
              </a:ext>
            </a:extLst>
          </p:cNvPr>
          <p:cNvSpPr txBox="1">
            <a:spLocks/>
          </p:cNvSpPr>
          <p:nvPr/>
        </p:nvSpPr>
        <p:spPr>
          <a:xfrm>
            <a:off x="308782" y="339381"/>
            <a:ext cx="5926917" cy="66258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Rockwell" panose="02060603020205020403" pitchFamily="18" charset="0"/>
                <a:ea typeface="+mj-ea"/>
                <a:cs typeface="Helvetica" panose="020B0604020202020204" pitchFamily="34" charset="0"/>
              </a:rPr>
              <a:t>Tips &amp; </a:t>
            </a:r>
            <a:r>
              <a:rPr kumimoji="0" lang="en-US" sz="3200" b="0" i="0" u="none" strike="noStrike" kern="1200" cap="none" spc="0" normalizeH="0" baseline="0" noProof="0" dirty="0">
                <a:ln>
                  <a:noFill/>
                </a:ln>
                <a:solidFill>
                  <a:srgbClr val="89E0FF"/>
                </a:solidFill>
                <a:effectLst/>
                <a:uLnTx/>
                <a:uFillTx/>
                <a:latin typeface="Rockwell" panose="02060603020205020403" pitchFamily="18" charset="0"/>
                <a:ea typeface="+mj-ea"/>
                <a:cs typeface="Helvetica" panose="020B0604020202020204" pitchFamily="34" charset="0"/>
              </a:rPr>
              <a:t>Tricks</a:t>
            </a:r>
            <a:endParaRPr kumimoji="0" lang="en-US" sz="2800" b="0" i="0" u="none" strike="noStrike" kern="1200" cap="none" spc="0" normalizeH="0" baseline="0" noProof="0" dirty="0">
              <a:ln>
                <a:noFill/>
              </a:ln>
              <a:solidFill>
                <a:srgbClr val="FFC000">
                  <a:lumMod val="40000"/>
                  <a:lumOff val="60000"/>
                </a:srgbClr>
              </a:solidFill>
              <a:effectLst/>
              <a:uLnTx/>
              <a:uFillTx/>
              <a:latin typeface="Rockwell" panose="02060603020205020403" pitchFamily="18" charset="0"/>
              <a:ea typeface="+mj-ea"/>
              <a:cs typeface="Helvetica" panose="020B0604020202020204" pitchFamily="34" charset="0"/>
            </a:endParaRPr>
          </a:p>
        </p:txBody>
      </p:sp>
      <p:cxnSp>
        <p:nvCxnSpPr>
          <p:cNvPr id="77" name="Straight Connector 76">
            <a:extLst>
              <a:ext uri="{FF2B5EF4-FFF2-40B4-BE49-F238E27FC236}">
                <a16:creationId xmlns:a16="http://schemas.microsoft.com/office/drawing/2014/main" id="{B4DF2BE3-2D6B-46FC-9608-BC99EB76C036}"/>
              </a:ext>
            </a:extLst>
          </p:cNvPr>
          <p:cNvCxnSpPr/>
          <p:nvPr/>
        </p:nvCxnSpPr>
        <p:spPr>
          <a:xfrm>
            <a:off x="406280" y="1097280"/>
            <a:ext cx="5486400" cy="0"/>
          </a:xfrm>
          <a:prstGeom prst="line">
            <a:avLst/>
          </a:prstGeom>
          <a:ln w="6350">
            <a:solidFill>
              <a:srgbClr val="BF95DF"/>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EEFB67E4-C599-4B73-A9B3-523E2F3F41D9}"/>
              </a:ext>
            </a:extLst>
          </p:cNvPr>
          <p:cNvSpPr/>
          <p:nvPr/>
        </p:nvSpPr>
        <p:spPr>
          <a:xfrm>
            <a:off x="224239" y="2909906"/>
            <a:ext cx="6235937" cy="1795363"/>
          </a:xfrm>
          <a:prstGeom prst="rect">
            <a:avLst/>
          </a:prstGeom>
        </p:spPr>
        <p:txBody>
          <a:bodyPr wrap="square">
            <a:spAutoFit/>
          </a:bodyPr>
          <a:lstStyle/>
          <a:p>
            <a:pPr marL="228600" marR="0" lvl="1" indent="-228600" algn="l" defTabSz="914400" rtl="0" eaLnBrk="1" fontAlgn="auto" latinLnBrk="0" hangingPunct="1">
              <a:lnSpc>
                <a:spcPct val="90000"/>
              </a:lnSpc>
              <a:spcBef>
                <a:spcPts val="34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white"/>
                </a:solidFill>
                <a:effectLst/>
                <a:uLnTx/>
                <a:uFillTx/>
                <a:latin typeface="Helvetica" panose="020B0604020202020204" pitchFamily="34" charset="0"/>
                <a:ea typeface="Verdana" panose="020B0604030504040204" pitchFamily="34" charset="0"/>
                <a:cs typeface="Helvetica" panose="020B0604020202020204" pitchFamily="34" charset="0"/>
              </a:rPr>
              <a:t>New Record for Memorized Transactions</a:t>
            </a:r>
          </a:p>
          <a:p>
            <a:pPr marL="228600" marR="0" lvl="1" indent="-228600" algn="l" defTabSz="914400" rtl="0" eaLnBrk="1" fontAlgn="auto" latinLnBrk="0" hangingPunct="1">
              <a:lnSpc>
                <a:spcPct val="90000"/>
              </a:lnSpc>
              <a:spcBef>
                <a:spcPts val="34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white"/>
                </a:solidFill>
                <a:effectLst/>
                <a:uLnTx/>
                <a:uFillTx/>
                <a:latin typeface="Helvetica" panose="020B0604020202020204" pitchFamily="34" charset="0"/>
                <a:ea typeface="Verdana" panose="020B0604030504040204" pitchFamily="34" charset="0"/>
                <a:cs typeface="Helvetica" panose="020B0604020202020204" pitchFamily="34" charset="0"/>
              </a:rPr>
              <a:t>All previous records will be migrated to new form</a:t>
            </a:r>
          </a:p>
          <a:p>
            <a:pPr marL="228600" marR="0" lvl="1" indent="-228600" algn="l" defTabSz="914400" rtl="0" eaLnBrk="1" fontAlgn="auto" latinLnBrk="0" hangingPunct="1">
              <a:lnSpc>
                <a:spcPct val="90000"/>
              </a:lnSpc>
              <a:spcBef>
                <a:spcPts val="34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white"/>
                </a:solidFill>
                <a:effectLst/>
                <a:uLnTx/>
                <a:uFillTx/>
                <a:latin typeface="Helvetica" panose="020B0604020202020204" pitchFamily="34" charset="0"/>
                <a:ea typeface="Verdana" panose="020B0604030504040204" pitchFamily="34" charset="0"/>
                <a:cs typeface="Helvetica" panose="020B0604020202020204" pitchFamily="34" charset="0"/>
              </a:rPr>
              <a:t>Custom Date tab added for more defined dates</a:t>
            </a:r>
          </a:p>
        </p:txBody>
      </p:sp>
      <p:pic>
        <p:nvPicPr>
          <p:cNvPr id="11" name="Picture 10" descr="A screenshot of a cell phone&#10;&#10;Description automatically generated">
            <a:extLst>
              <a:ext uri="{FF2B5EF4-FFF2-40B4-BE49-F238E27FC236}">
                <a16:creationId xmlns:a16="http://schemas.microsoft.com/office/drawing/2014/main" id="{67A3FE39-FDF3-4FA4-B9F7-2194DF878B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64302" y="339381"/>
            <a:ext cx="4542519" cy="4995578"/>
          </a:xfrm>
          <a:prstGeom prst="rect">
            <a:avLst/>
          </a:prstGeom>
        </p:spPr>
      </p:pic>
      <p:pic>
        <p:nvPicPr>
          <p:cNvPr id="12" name="Picture 11">
            <a:extLst>
              <a:ext uri="{FF2B5EF4-FFF2-40B4-BE49-F238E27FC236}">
                <a16:creationId xmlns:a16="http://schemas.microsoft.com/office/drawing/2014/main" id="{E3E28A7D-D7B0-4ECF-94FA-5EFB887A533C}"/>
              </a:ext>
            </a:extLst>
          </p:cNvPr>
          <p:cNvPicPr>
            <a:picLocks noChangeAspect="1"/>
          </p:cNvPicPr>
          <p:nvPr/>
        </p:nvPicPr>
        <p:blipFill rotWithShape="1">
          <a:blip r:embed="rId4"/>
          <a:srcRect r="26970"/>
          <a:stretch/>
        </p:blipFill>
        <p:spPr>
          <a:xfrm>
            <a:off x="932995" y="5477893"/>
            <a:ext cx="10049303" cy="1109549"/>
          </a:xfrm>
          <a:prstGeom prst="rect">
            <a:avLst/>
          </a:prstGeom>
        </p:spPr>
      </p:pic>
    </p:spTree>
    <p:extLst>
      <p:ext uri="{BB962C8B-B14F-4D97-AF65-F5344CB8AC3E}">
        <p14:creationId xmlns:p14="http://schemas.microsoft.com/office/powerpoint/2010/main" val="1061352108"/>
      </p:ext>
    </p:extLst>
  </p:cSld>
  <p:clrMapOvr>
    <a:overrideClrMapping bg1="dk1" tx1="lt1" bg2="dk2" tx2="lt2" accent1="accent1" accent2="accent2" accent3="accent3" accent4="accent4" accent5="accent5" accent6="accent6" hlink="hlink" folHlink="folHlink"/>
  </p:clrMapOvr>
</p:sld>
</file>

<file path=ppt/slides/slide10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70" name="Rectangle 69">
            <a:extLst>
              <a:ext uri="{FF2B5EF4-FFF2-40B4-BE49-F238E27FC236}">
                <a16:creationId xmlns:a16="http://schemas.microsoft.com/office/drawing/2014/main" id="{EE1FC7B4-E4A7-4452-B413-1A623E3A72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chemeClr val="bg1">
              <a:alpha val="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2" name="Freeform 13">
            <a:extLst>
              <a:ext uri="{FF2B5EF4-FFF2-40B4-BE49-F238E27FC236}">
                <a16:creationId xmlns:a16="http://schemas.microsoft.com/office/drawing/2014/main" id="{E0709AF0-24F0-4486-B189-BE6386BDB1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786754" cy="6858000"/>
          </a:xfrm>
          <a:custGeom>
            <a:avLst/>
            <a:gdLst>
              <a:gd name="connsiteX0" fmla="*/ 0 w 11786754"/>
              <a:gd name="connsiteY0" fmla="*/ 0 h 6858000"/>
              <a:gd name="connsiteX1" fmla="*/ 8610600 w 11786754"/>
              <a:gd name="connsiteY1" fmla="*/ 0 h 6858000"/>
              <a:gd name="connsiteX2" fmla="*/ 11786754 w 11786754"/>
              <a:gd name="connsiteY2" fmla="*/ 6858000 h 6858000"/>
              <a:gd name="connsiteX3" fmla="*/ 0 w 1178675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786754" h="6858000">
                <a:moveTo>
                  <a:pt x="0" y="0"/>
                </a:moveTo>
                <a:lnTo>
                  <a:pt x="8610600" y="0"/>
                </a:lnTo>
                <a:lnTo>
                  <a:pt x="11786754" y="6858000"/>
                </a:lnTo>
                <a:lnTo>
                  <a:pt x="0" y="685800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4" name="Freeform 11">
            <a:extLst>
              <a:ext uri="{FF2B5EF4-FFF2-40B4-BE49-F238E27FC236}">
                <a16:creationId xmlns:a16="http://schemas.microsoft.com/office/drawing/2014/main" id="{FBE3B62F-5853-4A3C-B050-6186351A71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581400" cy="6858000"/>
          </a:xfrm>
          <a:custGeom>
            <a:avLst/>
            <a:gdLst>
              <a:gd name="connsiteX0" fmla="*/ 0 w 3581400"/>
              <a:gd name="connsiteY0" fmla="*/ 0 h 6858000"/>
              <a:gd name="connsiteX1" fmla="*/ 405246 w 3581400"/>
              <a:gd name="connsiteY1" fmla="*/ 0 h 6858000"/>
              <a:gd name="connsiteX2" fmla="*/ 3581400 w 3581400"/>
              <a:gd name="connsiteY2" fmla="*/ 6858000 h 6858000"/>
              <a:gd name="connsiteX3" fmla="*/ 0 w 35814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581400" h="6858000">
                <a:moveTo>
                  <a:pt x="0" y="0"/>
                </a:moveTo>
                <a:lnTo>
                  <a:pt x="405246" y="0"/>
                </a:lnTo>
                <a:lnTo>
                  <a:pt x="3581400" y="6858000"/>
                </a:lnTo>
                <a:lnTo>
                  <a:pt x="0" y="685800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Title 1">
            <a:extLst>
              <a:ext uri="{FF2B5EF4-FFF2-40B4-BE49-F238E27FC236}">
                <a16:creationId xmlns:a16="http://schemas.microsoft.com/office/drawing/2014/main" id="{755214FC-437A-4D1E-961B-C9130B71098D}"/>
              </a:ext>
            </a:extLst>
          </p:cNvPr>
          <p:cNvSpPr txBox="1">
            <a:spLocks/>
          </p:cNvSpPr>
          <p:nvPr/>
        </p:nvSpPr>
        <p:spPr>
          <a:xfrm>
            <a:off x="308782" y="1235279"/>
            <a:ext cx="5648865" cy="153662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dirty="0">
                <a:ln>
                  <a:noFill/>
                </a:ln>
                <a:solidFill>
                  <a:srgbClr val="FFC000">
                    <a:lumMod val="40000"/>
                    <a:lumOff val="60000"/>
                  </a:srgbClr>
                </a:solidFill>
                <a:effectLst/>
                <a:uLnTx/>
                <a:uFillTx/>
                <a:latin typeface="Helvetica" panose="020B0604020202020204" pitchFamily="34" charset="0"/>
                <a:ea typeface="+mj-ea"/>
                <a:cs typeface="Helvetica" panose="020B0604020202020204" pitchFamily="34" charset="0"/>
              </a:rPr>
              <a:t>Advanced Banking Data Import</a:t>
            </a:r>
          </a:p>
        </p:txBody>
      </p:sp>
      <p:sp>
        <p:nvSpPr>
          <p:cNvPr id="75" name="Title 1">
            <a:extLst>
              <a:ext uri="{FF2B5EF4-FFF2-40B4-BE49-F238E27FC236}">
                <a16:creationId xmlns:a16="http://schemas.microsoft.com/office/drawing/2014/main" id="{307F1B5A-488A-4870-9B7E-52EF1AE52EB0}"/>
              </a:ext>
            </a:extLst>
          </p:cNvPr>
          <p:cNvSpPr txBox="1">
            <a:spLocks/>
          </p:cNvSpPr>
          <p:nvPr/>
        </p:nvSpPr>
        <p:spPr>
          <a:xfrm>
            <a:off x="308782" y="339381"/>
            <a:ext cx="5926917" cy="66258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Rockwell" panose="02060603020205020403" pitchFamily="18" charset="0"/>
                <a:ea typeface="+mj-ea"/>
                <a:cs typeface="Helvetica" panose="020B0604020202020204" pitchFamily="34" charset="0"/>
              </a:rPr>
              <a:t>Tips &amp; </a:t>
            </a:r>
            <a:r>
              <a:rPr kumimoji="0" lang="en-US" sz="3200" b="0" i="0" u="none" strike="noStrike" kern="1200" cap="none" spc="0" normalizeH="0" baseline="0" noProof="0" dirty="0">
                <a:ln>
                  <a:noFill/>
                </a:ln>
                <a:solidFill>
                  <a:srgbClr val="89E0FF"/>
                </a:solidFill>
                <a:effectLst/>
                <a:uLnTx/>
                <a:uFillTx/>
                <a:latin typeface="Rockwell" panose="02060603020205020403" pitchFamily="18" charset="0"/>
                <a:ea typeface="+mj-ea"/>
                <a:cs typeface="Helvetica" panose="020B0604020202020204" pitchFamily="34" charset="0"/>
              </a:rPr>
              <a:t>Tricks</a:t>
            </a:r>
            <a:endParaRPr kumimoji="0" lang="en-US" sz="2800" b="0" i="0" u="none" strike="noStrike" kern="1200" cap="none" spc="0" normalizeH="0" baseline="0" noProof="0" dirty="0">
              <a:ln>
                <a:noFill/>
              </a:ln>
              <a:solidFill>
                <a:srgbClr val="FFC000">
                  <a:lumMod val="40000"/>
                  <a:lumOff val="60000"/>
                </a:srgbClr>
              </a:solidFill>
              <a:effectLst/>
              <a:uLnTx/>
              <a:uFillTx/>
              <a:latin typeface="Rockwell" panose="02060603020205020403" pitchFamily="18" charset="0"/>
              <a:ea typeface="+mj-ea"/>
              <a:cs typeface="Helvetica" panose="020B0604020202020204" pitchFamily="34" charset="0"/>
            </a:endParaRPr>
          </a:p>
        </p:txBody>
      </p:sp>
      <p:cxnSp>
        <p:nvCxnSpPr>
          <p:cNvPr id="77" name="Straight Connector 76">
            <a:extLst>
              <a:ext uri="{FF2B5EF4-FFF2-40B4-BE49-F238E27FC236}">
                <a16:creationId xmlns:a16="http://schemas.microsoft.com/office/drawing/2014/main" id="{B4DF2BE3-2D6B-46FC-9608-BC99EB76C036}"/>
              </a:ext>
            </a:extLst>
          </p:cNvPr>
          <p:cNvCxnSpPr/>
          <p:nvPr/>
        </p:nvCxnSpPr>
        <p:spPr>
          <a:xfrm>
            <a:off x="406280" y="1097280"/>
            <a:ext cx="5486400" cy="0"/>
          </a:xfrm>
          <a:prstGeom prst="line">
            <a:avLst/>
          </a:prstGeom>
          <a:ln w="6350">
            <a:solidFill>
              <a:srgbClr val="BF95DF"/>
            </a:solidFill>
          </a:ln>
        </p:spPr>
        <p:style>
          <a:lnRef idx="1">
            <a:schemeClr val="accent1"/>
          </a:lnRef>
          <a:fillRef idx="0">
            <a:schemeClr val="accent1"/>
          </a:fillRef>
          <a:effectRef idx="0">
            <a:schemeClr val="accent1"/>
          </a:effectRef>
          <a:fontRef idx="minor">
            <a:schemeClr val="tx1"/>
          </a:fontRef>
        </p:style>
      </p:cxnSp>
      <p:pic>
        <p:nvPicPr>
          <p:cNvPr id="4102" name="Picture 6">
            <a:extLst>
              <a:ext uri="{FF2B5EF4-FFF2-40B4-BE49-F238E27FC236}">
                <a16:creationId xmlns:a16="http://schemas.microsoft.com/office/drawing/2014/main" id="{CFB04787-3BDD-428A-B37F-3E7D253B2B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71846" y="225121"/>
            <a:ext cx="5811372" cy="3982499"/>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C8CC5A5B-E6BD-49D4-A7DF-2F6DF2B20B00}"/>
              </a:ext>
            </a:extLst>
          </p:cNvPr>
          <p:cNvSpPr/>
          <p:nvPr/>
        </p:nvSpPr>
        <p:spPr>
          <a:xfrm>
            <a:off x="368507" y="2659304"/>
            <a:ext cx="5807466" cy="3775393"/>
          </a:xfrm>
          <a:prstGeom prst="rect">
            <a:avLst/>
          </a:prstGeom>
        </p:spPr>
        <p:txBody>
          <a:bodyPr wrap="square">
            <a:spAutoFit/>
          </a:bodyPr>
          <a:lstStyle/>
          <a:p>
            <a:pPr marL="228600" marR="0" lvl="0" indent="-228600" algn="l" defTabSz="914400" rtl="0" eaLnBrk="1" fontAlgn="auto" latinLnBrk="0" hangingPunct="1">
              <a:lnSpc>
                <a:spcPct val="90000"/>
              </a:lnSpc>
              <a:spcBef>
                <a:spcPts val="34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white"/>
                </a:solidFill>
                <a:effectLst/>
                <a:uLnTx/>
                <a:uFillTx/>
                <a:latin typeface="Helvetica" panose="020B0604020202020204" pitchFamily="34" charset="0"/>
                <a:ea typeface="Verdana" panose="020B0604030504040204" pitchFamily="34" charset="0"/>
                <a:cs typeface="Helvetica" panose="020B0604020202020204" pitchFamily="34" charset="0"/>
              </a:rPr>
              <a:t>Import more file formats from more financial institutions</a:t>
            </a:r>
          </a:p>
          <a:p>
            <a:pPr marL="228600" marR="0" lvl="0" indent="-228600" algn="l" defTabSz="914400" rtl="0" eaLnBrk="1" fontAlgn="auto" latinLnBrk="0" hangingPunct="1">
              <a:lnSpc>
                <a:spcPct val="90000"/>
              </a:lnSpc>
              <a:spcBef>
                <a:spcPts val="34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white"/>
                </a:solidFill>
                <a:effectLst/>
                <a:uLnTx/>
                <a:uFillTx/>
                <a:latin typeface="Helvetica" panose="020B0604020202020204" pitchFamily="34" charset="0"/>
                <a:ea typeface="Verdana" panose="020B0604030504040204" pitchFamily="34" charset="0"/>
                <a:cs typeface="Helvetica" panose="020B0604020202020204" pitchFamily="34" charset="0"/>
              </a:rPr>
              <a:t>Direct Bank Connectivity</a:t>
            </a:r>
          </a:p>
          <a:p>
            <a:pPr marL="228600" marR="0" lvl="0" indent="-228600" algn="l" defTabSz="914400" rtl="0" eaLnBrk="1" fontAlgn="auto" latinLnBrk="0" hangingPunct="1">
              <a:lnSpc>
                <a:spcPct val="90000"/>
              </a:lnSpc>
              <a:spcBef>
                <a:spcPts val="34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white"/>
                </a:solidFill>
                <a:effectLst/>
                <a:uLnTx/>
                <a:uFillTx/>
                <a:latin typeface="Helvetica" panose="020B0604020202020204" pitchFamily="34" charset="0"/>
                <a:ea typeface="Verdana" panose="020B0604030504040204" pitchFamily="34" charset="0"/>
                <a:cs typeface="Helvetica" panose="020B0604020202020204" pitchFamily="34" charset="0"/>
              </a:rPr>
              <a:t>Asynchronous Importing</a:t>
            </a:r>
          </a:p>
          <a:p>
            <a:pPr marL="228600" marR="0" lvl="0" indent="-228600" algn="l" defTabSz="914400" rtl="0" eaLnBrk="1" fontAlgn="auto" latinLnBrk="0" hangingPunct="1">
              <a:lnSpc>
                <a:spcPct val="90000"/>
              </a:lnSpc>
              <a:spcBef>
                <a:spcPts val="34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white"/>
                </a:solidFill>
                <a:effectLst/>
                <a:uLnTx/>
                <a:uFillTx/>
                <a:latin typeface="Helvetica" panose="020B0604020202020204" pitchFamily="34" charset="0"/>
                <a:ea typeface="Verdana" panose="020B0604030504040204" pitchFamily="34" charset="0"/>
                <a:cs typeface="Helvetica" panose="020B0604020202020204" pitchFamily="34" charset="0"/>
              </a:rPr>
              <a:t>Ability to Exclude Bank Account Transaction Type Codes</a:t>
            </a:r>
          </a:p>
          <a:p>
            <a:pPr marL="228600" marR="0" lvl="0" indent="-228600" algn="l" defTabSz="914400" rtl="0" eaLnBrk="1" fontAlgn="auto" latinLnBrk="0" hangingPunct="1">
              <a:lnSpc>
                <a:spcPct val="90000"/>
              </a:lnSpc>
              <a:spcBef>
                <a:spcPts val="34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white"/>
                </a:solidFill>
                <a:effectLst/>
                <a:uLnTx/>
                <a:uFillTx/>
                <a:latin typeface="Helvetica" panose="020B0604020202020204" pitchFamily="34" charset="0"/>
                <a:ea typeface="Verdana" panose="020B0604030504040204" pitchFamily="34" charset="0"/>
                <a:cs typeface="Helvetica" panose="020B0604020202020204" pitchFamily="34" charset="0"/>
              </a:rPr>
              <a:t>More Informative Import Status and Results</a:t>
            </a:r>
          </a:p>
        </p:txBody>
      </p:sp>
      <p:pic>
        <p:nvPicPr>
          <p:cNvPr id="4104" name="Picture 8">
            <a:extLst>
              <a:ext uri="{FF2B5EF4-FFF2-40B4-BE49-F238E27FC236}">
                <a16:creationId xmlns:a16="http://schemas.microsoft.com/office/drawing/2014/main" id="{F3A355FB-B684-4411-B22A-4B8A370BB8D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35699" y="4471868"/>
            <a:ext cx="4205945" cy="23018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6529451"/>
      </p:ext>
    </p:extLst>
  </p:cSld>
  <p:clrMapOvr>
    <a:overrideClrMapping bg1="dk1" tx1="lt1" bg2="dk2" tx2="lt2" accent1="accent1" accent2="accent2" accent3="accent3" accent4="accent4" accent5="accent5" accent6="accent6" hlink="hlink" folHlink="folHlink"/>
  </p:clrMapOvr>
</p:sld>
</file>

<file path=ppt/slides/slide10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70" name="Rectangle 69">
            <a:extLst>
              <a:ext uri="{FF2B5EF4-FFF2-40B4-BE49-F238E27FC236}">
                <a16:creationId xmlns:a16="http://schemas.microsoft.com/office/drawing/2014/main" id="{EE1FC7B4-E4A7-4452-B413-1A623E3A72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chemeClr val="bg1">
              <a:alpha val="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2" name="Freeform 13">
            <a:extLst>
              <a:ext uri="{FF2B5EF4-FFF2-40B4-BE49-F238E27FC236}">
                <a16:creationId xmlns:a16="http://schemas.microsoft.com/office/drawing/2014/main" id="{E0709AF0-24F0-4486-B189-BE6386BDB1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786754" cy="6858000"/>
          </a:xfrm>
          <a:custGeom>
            <a:avLst/>
            <a:gdLst>
              <a:gd name="connsiteX0" fmla="*/ 0 w 11786754"/>
              <a:gd name="connsiteY0" fmla="*/ 0 h 6858000"/>
              <a:gd name="connsiteX1" fmla="*/ 8610600 w 11786754"/>
              <a:gd name="connsiteY1" fmla="*/ 0 h 6858000"/>
              <a:gd name="connsiteX2" fmla="*/ 11786754 w 11786754"/>
              <a:gd name="connsiteY2" fmla="*/ 6858000 h 6858000"/>
              <a:gd name="connsiteX3" fmla="*/ 0 w 1178675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786754" h="6858000">
                <a:moveTo>
                  <a:pt x="0" y="0"/>
                </a:moveTo>
                <a:lnTo>
                  <a:pt x="8610600" y="0"/>
                </a:lnTo>
                <a:lnTo>
                  <a:pt x="11786754" y="6858000"/>
                </a:lnTo>
                <a:lnTo>
                  <a:pt x="0" y="685800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4" name="Freeform 11">
            <a:extLst>
              <a:ext uri="{FF2B5EF4-FFF2-40B4-BE49-F238E27FC236}">
                <a16:creationId xmlns:a16="http://schemas.microsoft.com/office/drawing/2014/main" id="{FBE3B62F-5853-4A3C-B050-6186351A71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581400" cy="6858000"/>
          </a:xfrm>
          <a:custGeom>
            <a:avLst/>
            <a:gdLst>
              <a:gd name="connsiteX0" fmla="*/ 0 w 3581400"/>
              <a:gd name="connsiteY0" fmla="*/ 0 h 6858000"/>
              <a:gd name="connsiteX1" fmla="*/ 405246 w 3581400"/>
              <a:gd name="connsiteY1" fmla="*/ 0 h 6858000"/>
              <a:gd name="connsiteX2" fmla="*/ 3581400 w 3581400"/>
              <a:gd name="connsiteY2" fmla="*/ 6858000 h 6858000"/>
              <a:gd name="connsiteX3" fmla="*/ 0 w 35814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581400" h="6858000">
                <a:moveTo>
                  <a:pt x="0" y="0"/>
                </a:moveTo>
                <a:lnTo>
                  <a:pt x="405246" y="0"/>
                </a:lnTo>
                <a:lnTo>
                  <a:pt x="3581400" y="6858000"/>
                </a:lnTo>
                <a:lnTo>
                  <a:pt x="0" y="685800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11D0955-F803-4401-A4AA-B8C048AFBCEA}"/>
              </a:ext>
            </a:extLst>
          </p:cNvPr>
          <p:cNvSpPr>
            <a:spLocks noGrp="1"/>
          </p:cNvSpPr>
          <p:nvPr>
            <p:ph type="title"/>
          </p:nvPr>
        </p:nvSpPr>
        <p:spPr>
          <a:xfrm>
            <a:off x="308783" y="339381"/>
            <a:ext cx="4853060" cy="662587"/>
          </a:xfrm>
        </p:spPr>
        <p:txBody>
          <a:bodyPr>
            <a:noAutofit/>
          </a:bodyPr>
          <a:lstStyle/>
          <a:p>
            <a:r>
              <a:rPr lang="en-US" sz="3200" dirty="0">
                <a:latin typeface="Rockwell" panose="02060603020205020403" pitchFamily="18" charset="0"/>
                <a:cs typeface="Helvetica" panose="020B0604020202020204" pitchFamily="34" charset="0"/>
              </a:rPr>
              <a:t>Tips &amp; </a:t>
            </a:r>
            <a:r>
              <a:rPr lang="en-US" sz="3200" dirty="0">
                <a:solidFill>
                  <a:srgbClr val="89E0FF"/>
                </a:solidFill>
                <a:latin typeface="Rockwell" panose="02060603020205020403" pitchFamily="18" charset="0"/>
                <a:cs typeface="Helvetica" panose="020B0604020202020204" pitchFamily="34" charset="0"/>
              </a:rPr>
              <a:t>Tricks</a:t>
            </a:r>
            <a:endParaRPr lang="en-US" sz="2800" dirty="0">
              <a:solidFill>
                <a:srgbClr val="89E0FF"/>
              </a:solidFill>
              <a:latin typeface="Rockwell" panose="02060603020205020403" pitchFamily="18" charset="0"/>
              <a:cs typeface="Helvetica" panose="020B0604020202020204" pitchFamily="34" charset="0"/>
            </a:endParaRPr>
          </a:p>
        </p:txBody>
      </p:sp>
      <p:cxnSp>
        <p:nvCxnSpPr>
          <p:cNvPr id="10" name="Straight Connector 9">
            <a:extLst>
              <a:ext uri="{FF2B5EF4-FFF2-40B4-BE49-F238E27FC236}">
                <a16:creationId xmlns:a16="http://schemas.microsoft.com/office/drawing/2014/main" id="{118D085B-8025-4D53-AA94-4744C52A1F2E}"/>
              </a:ext>
            </a:extLst>
          </p:cNvPr>
          <p:cNvCxnSpPr/>
          <p:nvPr/>
        </p:nvCxnSpPr>
        <p:spPr>
          <a:xfrm>
            <a:off x="406281" y="1097280"/>
            <a:ext cx="2560320" cy="0"/>
          </a:xfrm>
          <a:prstGeom prst="line">
            <a:avLst/>
          </a:prstGeom>
          <a:ln w="6350">
            <a:solidFill>
              <a:srgbClr val="BF95DF"/>
            </a:solidFill>
          </a:ln>
        </p:spPr>
        <p:style>
          <a:lnRef idx="1">
            <a:schemeClr val="accent1"/>
          </a:lnRef>
          <a:fillRef idx="0">
            <a:schemeClr val="accent1"/>
          </a:fillRef>
          <a:effectRef idx="0">
            <a:schemeClr val="accent1"/>
          </a:effectRef>
          <a:fontRef idx="minor">
            <a:schemeClr val="tx1"/>
          </a:fontRef>
        </p:style>
      </p:cxnSp>
      <p:sp>
        <p:nvSpPr>
          <p:cNvPr id="14" name="Title 1">
            <a:extLst>
              <a:ext uri="{FF2B5EF4-FFF2-40B4-BE49-F238E27FC236}">
                <a16:creationId xmlns:a16="http://schemas.microsoft.com/office/drawing/2014/main" id="{755214FC-437A-4D1E-961B-C9130B71098D}"/>
              </a:ext>
            </a:extLst>
          </p:cNvPr>
          <p:cNvSpPr txBox="1">
            <a:spLocks/>
          </p:cNvSpPr>
          <p:nvPr/>
        </p:nvSpPr>
        <p:spPr>
          <a:xfrm>
            <a:off x="308781" y="943179"/>
            <a:ext cx="10714815" cy="153662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dirty="0">
                <a:ln>
                  <a:noFill/>
                </a:ln>
                <a:solidFill>
                  <a:srgbClr val="FFC000">
                    <a:lumMod val="40000"/>
                    <a:lumOff val="60000"/>
                  </a:srgbClr>
                </a:solidFill>
                <a:effectLst/>
                <a:uLnTx/>
                <a:uFillTx/>
                <a:latin typeface="Helvetica" panose="020B0604020202020204" pitchFamily="34" charset="0"/>
                <a:ea typeface="+mj-ea"/>
                <a:cs typeface="Helvetica" panose="020B0604020202020204" pitchFamily="34" charset="0"/>
              </a:rPr>
              <a:t>Open Sandbox in Same Browser as Production</a:t>
            </a:r>
          </a:p>
        </p:txBody>
      </p:sp>
      <p:pic>
        <p:nvPicPr>
          <p:cNvPr id="4" name="Picture 3">
            <a:extLst>
              <a:ext uri="{FF2B5EF4-FFF2-40B4-BE49-F238E27FC236}">
                <a16:creationId xmlns:a16="http://schemas.microsoft.com/office/drawing/2014/main" id="{436AA00F-8017-4411-87C9-A04223DE4FF0}"/>
              </a:ext>
            </a:extLst>
          </p:cNvPr>
          <p:cNvPicPr>
            <a:picLocks noChangeAspect="1"/>
          </p:cNvPicPr>
          <p:nvPr/>
        </p:nvPicPr>
        <p:blipFill>
          <a:blip r:embed="rId3">
            <a:alphaModFix/>
          </a:blip>
          <a:stretch>
            <a:fillRect/>
          </a:stretch>
        </p:blipFill>
        <p:spPr>
          <a:xfrm>
            <a:off x="6135903" y="3707378"/>
            <a:ext cx="5746044" cy="2264510"/>
          </a:xfrm>
          <a:prstGeom prst="rect">
            <a:avLst/>
          </a:prstGeom>
          <a:ln w="57150">
            <a:noFill/>
          </a:ln>
        </p:spPr>
      </p:pic>
      <p:graphicFrame>
        <p:nvGraphicFramePr>
          <p:cNvPr id="6" name="Table 5">
            <a:extLst>
              <a:ext uri="{FF2B5EF4-FFF2-40B4-BE49-F238E27FC236}">
                <a16:creationId xmlns:a16="http://schemas.microsoft.com/office/drawing/2014/main" id="{AB3D2375-B3BC-4048-B41C-03C97D2865BF}"/>
              </a:ext>
            </a:extLst>
          </p:cNvPr>
          <p:cNvGraphicFramePr>
            <a:graphicFrameLocks noGrp="1"/>
          </p:cNvGraphicFramePr>
          <p:nvPr>
            <p:extLst/>
          </p:nvPr>
        </p:nvGraphicFramePr>
        <p:xfrm>
          <a:off x="404616" y="2480904"/>
          <a:ext cx="11381496" cy="4157471"/>
        </p:xfrm>
        <a:graphic>
          <a:graphicData uri="http://schemas.openxmlformats.org/drawingml/2006/table">
            <a:tbl>
              <a:tblPr firstRow="1" bandRow="1">
                <a:tableStyleId>{5C22544A-7EE6-4342-B048-85BDC9FD1C3A}</a:tableStyleId>
              </a:tblPr>
              <a:tblGrid>
                <a:gridCol w="5690748">
                  <a:extLst>
                    <a:ext uri="{9D8B030D-6E8A-4147-A177-3AD203B41FA5}">
                      <a16:colId xmlns:a16="http://schemas.microsoft.com/office/drawing/2014/main" val="2437923402"/>
                    </a:ext>
                  </a:extLst>
                </a:gridCol>
                <a:gridCol w="5690748">
                  <a:extLst>
                    <a:ext uri="{9D8B030D-6E8A-4147-A177-3AD203B41FA5}">
                      <a16:colId xmlns:a16="http://schemas.microsoft.com/office/drawing/2014/main" val="143367322"/>
                    </a:ext>
                  </a:extLst>
                </a:gridCol>
              </a:tblGrid>
              <a:tr h="1348231">
                <a:tc>
                  <a:txBody>
                    <a:bodyPr/>
                    <a:lstStyle/>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lang="en-US" sz="2000" b="0" dirty="0">
                          <a:latin typeface="Helvetica" panose="020B0604020202020204" pitchFamily="34" charset="0"/>
                          <a:ea typeface="Verdana" panose="020B0604030504040204" pitchFamily="34" charset="0"/>
                          <a:cs typeface="Helvetica" panose="020B0604020202020204" pitchFamily="34" charset="0"/>
                        </a:rPr>
                        <a:t>Log in to the production account</a:t>
                      </a:r>
                    </a:p>
                    <a:p>
                      <a:pPr marL="457200" indent="-457200">
                        <a:spcBef>
                          <a:spcPts val="3400"/>
                        </a:spcBef>
                        <a:buFont typeface="+mj-lt"/>
                        <a:buAutoNum type="arabicPeriod"/>
                      </a:pPr>
                      <a:r>
                        <a:rPr lang="en-US" sz="2000" b="0" dirty="0">
                          <a:latin typeface="Helvetica" panose="020B0604020202020204" pitchFamily="34" charset="0"/>
                          <a:ea typeface="Verdana" panose="020B0604030504040204" pitchFamily="34" charset="0"/>
                          <a:cs typeface="Helvetica" panose="020B0604020202020204" pitchFamily="34" charset="0"/>
                        </a:rPr>
                        <a:t>Select another role in a sandbox account</a:t>
                      </a:r>
                    </a:p>
                    <a:p>
                      <a:pPr marL="914400" lvl="1" indent="-457200">
                        <a:spcBef>
                          <a:spcPts val="1200"/>
                        </a:spcBef>
                        <a:buFont typeface="Arial" panose="020B0604020202020204" pitchFamily="34" charset="0"/>
                        <a:buChar char="•"/>
                      </a:pPr>
                      <a:r>
                        <a:rPr lang="en-US" sz="2000" b="0" dirty="0">
                          <a:latin typeface="Helvetica" panose="020B0604020202020204" pitchFamily="34" charset="0"/>
                          <a:ea typeface="Verdana" panose="020B0604030504040204" pitchFamily="34" charset="0"/>
                          <a:cs typeface="Helvetica" panose="020B0604020202020204" pitchFamily="34" charset="0"/>
                        </a:rPr>
                        <a:t>Ctrl + click to open in another tab</a:t>
                      </a:r>
                    </a:p>
                    <a:p>
                      <a:pPr marL="342900" indent="-342900">
                        <a:buFont typeface="Arial" panose="020B0604020202020204" pitchFamily="34" charset="0"/>
                        <a:buChar char="•"/>
                      </a:pPr>
                      <a:endParaRPr lang="en-US" sz="2000" b="0" dirty="0"/>
                    </a:p>
                    <a:p>
                      <a:pPr marL="457200" marR="0" lvl="0" indent="-457200" algn="l" defTabSz="914400" rtl="0" eaLnBrk="1" fontAlgn="auto" latinLnBrk="0" hangingPunct="1">
                        <a:lnSpc>
                          <a:spcPct val="100000"/>
                        </a:lnSpc>
                        <a:spcBef>
                          <a:spcPts val="0"/>
                        </a:spcBef>
                        <a:spcAft>
                          <a:spcPts val="0"/>
                        </a:spcAft>
                        <a:buClrTx/>
                        <a:buSzTx/>
                        <a:buFont typeface="+mj-lt"/>
                        <a:buAutoNum type="arabicPeriod" startAt="3"/>
                        <a:tabLst/>
                        <a:defRPr/>
                      </a:pPr>
                      <a:r>
                        <a:rPr lang="en-US" sz="2000" b="0" dirty="0">
                          <a:latin typeface="Helvetica" panose="020B0604020202020204" pitchFamily="34" charset="0"/>
                          <a:ea typeface="Verdana" panose="020B0604030504040204" pitchFamily="34" charset="0"/>
                          <a:cs typeface="Helvetica" panose="020B0604020202020204" pitchFamily="34" charset="0"/>
                        </a:rPr>
                        <a:t>Select the original tab with your production role, and click Login</a:t>
                      </a:r>
                    </a:p>
                    <a:p>
                      <a:pPr marL="0" indent="0">
                        <a:buFont typeface="Arial" panose="020B0604020202020204" pitchFamily="34" charset="0"/>
                        <a:buNone/>
                      </a:pPr>
                      <a:endParaRPr lang="en-US" sz="2000" b="0"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indent="0">
                        <a:spcBef>
                          <a:spcPts val="3400"/>
                        </a:spcBef>
                        <a:buFont typeface="+mj-lt"/>
                        <a:buNone/>
                      </a:pPr>
                      <a:r>
                        <a:rPr lang="en-US" sz="2000" b="0" baseline="0" dirty="0">
                          <a:solidFill>
                            <a:srgbClr val="22DEBF"/>
                          </a:solidFill>
                          <a:latin typeface="Helvetica" panose="020B0604020202020204" pitchFamily="34" charset="0"/>
                          <a:ea typeface="Verdana" panose="020B0604030504040204" pitchFamily="34" charset="0"/>
                          <a:cs typeface="Helvetica" panose="020B0604020202020204" pitchFamily="34" charset="0"/>
                        </a:rPr>
                        <a:t>Bonus</a:t>
                      </a:r>
                      <a:r>
                        <a:rPr lang="en-US" sz="2000" b="0" dirty="0">
                          <a:solidFill>
                            <a:srgbClr val="22DEBF"/>
                          </a:solidFill>
                          <a:latin typeface="Helvetica" panose="020B0604020202020204" pitchFamily="34" charset="0"/>
                          <a:ea typeface="Verdana" panose="020B0604030504040204" pitchFamily="34" charset="0"/>
                          <a:cs typeface="Helvetica" panose="020B0604020202020204" pitchFamily="34" charset="0"/>
                        </a:rPr>
                        <a:t>.</a:t>
                      </a:r>
                      <a:r>
                        <a:rPr lang="en-US" sz="2000" b="0" dirty="0">
                          <a:latin typeface="Helvetica" panose="020B0604020202020204" pitchFamily="34" charset="0"/>
                          <a:ea typeface="Verdana" panose="020B0604030504040204" pitchFamily="34" charset="0"/>
                          <a:cs typeface="Helvetica" panose="020B0604020202020204" pitchFamily="34" charset="0"/>
                        </a:rPr>
                        <a:t>     The same methodology works for 3 or</a:t>
                      </a:r>
                    </a:p>
                    <a:p>
                      <a:pPr marL="0" indent="0">
                        <a:spcBef>
                          <a:spcPts val="0"/>
                        </a:spcBef>
                        <a:buFont typeface="+mj-lt"/>
                        <a:buNone/>
                      </a:pPr>
                      <a:r>
                        <a:rPr lang="en-US" sz="2000" b="0" dirty="0">
                          <a:latin typeface="Helvetica" panose="020B0604020202020204" pitchFamily="34" charset="0"/>
                          <a:ea typeface="Verdana" panose="020B0604030504040204" pitchFamily="34" charset="0"/>
                          <a:cs typeface="Helvetica" panose="020B0604020202020204" pitchFamily="34" charset="0"/>
                        </a:rPr>
                        <a:t>                 more accounts and is not limited to</a:t>
                      </a:r>
                    </a:p>
                    <a:p>
                      <a:pPr marL="0" indent="0">
                        <a:spcBef>
                          <a:spcPts val="0"/>
                        </a:spcBef>
                        <a:buFont typeface="+mj-lt"/>
                        <a:buNone/>
                      </a:pPr>
                      <a:r>
                        <a:rPr lang="en-US" sz="2000" b="0" dirty="0">
                          <a:latin typeface="Helvetica" panose="020B0604020202020204" pitchFamily="34" charset="0"/>
                          <a:ea typeface="Verdana" panose="020B0604030504040204" pitchFamily="34" charset="0"/>
                          <a:cs typeface="Helvetica" panose="020B0604020202020204" pitchFamily="34" charset="0"/>
                        </a:rPr>
                        <a:t>                 sandbox</a:t>
                      </a:r>
                    </a:p>
                    <a:p>
                      <a:pPr marL="342900" indent="-342900">
                        <a:buFont typeface="Arial" panose="020B0604020202020204" pitchFamily="34" charset="0"/>
                        <a:buChar char="•"/>
                      </a:pPr>
                      <a:endParaRPr lang="en-US" sz="2000" b="0"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689975918"/>
                  </a:ext>
                </a:extLst>
              </a:tr>
              <a:tr h="1348231">
                <a:tc>
                  <a:txBody>
                    <a:bodyPr/>
                    <a:lstStyle/>
                    <a:p>
                      <a:pPr marL="0" indent="0">
                        <a:buFont typeface="Arial" panose="020B0604020202020204" pitchFamily="34" charset="0"/>
                        <a:buNone/>
                      </a:pPr>
                      <a:endParaRPr lang="en-US" sz="2000" b="0"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342900" indent="-342900">
                        <a:buFont typeface="Arial" panose="020B0604020202020204" pitchFamily="34" charset="0"/>
                        <a:buChar char="•"/>
                      </a:pPr>
                      <a:endParaRPr lang="en-US" sz="2000" b="0"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746010179"/>
                  </a:ext>
                </a:extLst>
              </a:tr>
            </a:tbl>
          </a:graphicData>
        </a:graphic>
      </p:graphicFrame>
      <p:sp>
        <p:nvSpPr>
          <p:cNvPr id="25" name="Rectangle 24">
            <a:extLst>
              <a:ext uri="{FF2B5EF4-FFF2-40B4-BE49-F238E27FC236}">
                <a16:creationId xmlns:a16="http://schemas.microsoft.com/office/drawing/2014/main" id="{5D271595-3F5E-4BFC-BA86-FE8D9FCFE2C8}"/>
              </a:ext>
            </a:extLst>
          </p:cNvPr>
          <p:cNvSpPr/>
          <p:nvPr/>
        </p:nvSpPr>
        <p:spPr>
          <a:xfrm>
            <a:off x="6135903" y="3707378"/>
            <a:ext cx="5746044" cy="2264510"/>
          </a:xfrm>
          <a:prstGeom prst="rect">
            <a:avLst/>
          </a:prstGeom>
          <a:solidFill>
            <a:schemeClr val="bg1">
              <a:alpha val="25000"/>
            </a:schemeClr>
          </a:solidFill>
          <a:ln w="38100">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6" name="Picture 15">
            <a:extLst>
              <a:ext uri="{FF2B5EF4-FFF2-40B4-BE49-F238E27FC236}">
                <a16:creationId xmlns:a16="http://schemas.microsoft.com/office/drawing/2014/main" id="{7378A585-362A-482C-A117-A7BE29B0CCD8}"/>
              </a:ext>
            </a:extLst>
          </p:cNvPr>
          <p:cNvPicPr>
            <a:picLocks noChangeAspect="1"/>
          </p:cNvPicPr>
          <p:nvPr/>
        </p:nvPicPr>
        <p:blipFill>
          <a:blip r:embed="rId4">
            <a:alphaModFix/>
          </a:blip>
          <a:stretch>
            <a:fillRect/>
          </a:stretch>
        </p:blipFill>
        <p:spPr>
          <a:xfrm>
            <a:off x="6412793" y="4144830"/>
            <a:ext cx="912096" cy="865914"/>
          </a:xfrm>
          <a:prstGeom prst="rect">
            <a:avLst/>
          </a:prstGeom>
          <a:ln w="38100">
            <a:solidFill>
              <a:srgbClr val="89E0FF"/>
            </a:solidFill>
          </a:ln>
        </p:spPr>
      </p:pic>
      <p:pic>
        <p:nvPicPr>
          <p:cNvPr id="18" name="Picture 17">
            <a:extLst>
              <a:ext uri="{FF2B5EF4-FFF2-40B4-BE49-F238E27FC236}">
                <a16:creationId xmlns:a16="http://schemas.microsoft.com/office/drawing/2014/main" id="{B58B81C3-6173-4C60-ABCF-F1BD6E01904E}"/>
              </a:ext>
            </a:extLst>
          </p:cNvPr>
          <p:cNvPicPr>
            <a:picLocks noChangeAspect="1"/>
          </p:cNvPicPr>
          <p:nvPr/>
        </p:nvPicPr>
        <p:blipFill>
          <a:blip r:embed="rId5">
            <a:alphaModFix/>
          </a:blip>
          <a:stretch>
            <a:fillRect/>
          </a:stretch>
        </p:blipFill>
        <p:spPr>
          <a:xfrm>
            <a:off x="7537071" y="4144830"/>
            <a:ext cx="2687277" cy="298586"/>
          </a:xfrm>
          <a:prstGeom prst="rect">
            <a:avLst/>
          </a:prstGeom>
          <a:ln w="38100">
            <a:solidFill>
              <a:srgbClr val="89E0FF"/>
            </a:solidFill>
          </a:ln>
        </p:spPr>
      </p:pic>
      <p:pic>
        <p:nvPicPr>
          <p:cNvPr id="19" name="Picture 18">
            <a:extLst>
              <a:ext uri="{FF2B5EF4-FFF2-40B4-BE49-F238E27FC236}">
                <a16:creationId xmlns:a16="http://schemas.microsoft.com/office/drawing/2014/main" id="{70415710-29DF-4853-9C1F-44FB2FD1EE31}"/>
              </a:ext>
            </a:extLst>
          </p:cNvPr>
          <p:cNvPicPr>
            <a:picLocks noChangeAspect="1"/>
          </p:cNvPicPr>
          <p:nvPr/>
        </p:nvPicPr>
        <p:blipFill>
          <a:blip r:embed="rId6">
            <a:alphaModFix/>
          </a:blip>
          <a:stretch>
            <a:fillRect/>
          </a:stretch>
        </p:blipFill>
        <p:spPr>
          <a:xfrm>
            <a:off x="7537071" y="4695470"/>
            <a:ext cx="2888358" cy="298586"/>
          </a:xfrm>
          <a:prstGeom prst="rect">
            <a:avLst/>
          </a:prstGeom>
          <a:ln w="38100">
            <a:solidFill>
              <a:srgbClr val="89E0FF"/>
            </a:solidFill>
          </a:ln>
        </p:spPr>
      </p:pic>
      <p:pic>
        <p:nvPicPr>
          <p:cNvPr id="23" name="Picture 22">
            <a:extLst>
              <a:ext uri="{FF2B5EF4-FFF2-40B4-BE49-F238E27FC236}">
                <a16:creationId xmlns:a16="http://schemas.microsoft.com/office/drawing/2014/main" id="{0992AB79-47F5-4F83-BD49-42A9C1E9D1B4}"/>
              </a:ext>
            </a:extLst>
          </p:cNvPr>
          <p:cNvPicPr>
            <a:picLocks noChangeAspect="1"/>
          </p:cNvPicPr>
          <p:nvPr/>
        </p:nvPicPr>
        <p:blipFill>
          <a:blip r:embed="rId7">
            <a:alphaModFix/>
          </a:blip>
          <a:stretch>
            <a:fillRect/>
          </a:stretch>
        </p:blipFill>
        <p:spPr>
          <a:xfrm>
            <a:off x="10262725" y="5195206"/>
            <a:ext cx="989475" cy="407784"/>
          </a:xfrm>
          <a:prstGeom prst="rect">
            <a:avLst/>
          </a:prstGeom>
          <a:ln w="38100">
            <a:solidFill>
              <a:srgbClr val="89E0FF"/>
            </a:solidFill>
          </a:ln>
        </p:spPr>
      </p:pic>
    </p:spTree>
    <p:extLst>
      <p:ext uri="{BB962C8B-B14F-4D97-AF65-F5344CB8AC3E}">
        <p14:creationId xmlns:p14="http://schemas.microsoft.com/office/powerpoint/2010/main" val="2024397926"/>
      </p:ext>
    </p:extLst>
  </p:cSld>
  <p:clrMapOvr>
    <a:overrideClrMapping bg1="dk1" tx1="lt1" bg2="dk2" tx2="lt2" accent1="accent1" accent2="accent2" accent3="accent3" accent4="accent4" accent5="accent5" accent6="accent6" hlink="hlink" folHlink="folHlink"/>
  </p:clrMapOvr>
</p:sld>
</file>

<file path=ppt/slides/slide10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70" name="Rectangle 69">
            <a:extLst>
              <a:ext uri="{FF2B5EF4-FFF2-40B4-BE49-F238E27FC236}">
                <a16:creationId xmlns:a16="http://schemas.microsoft.com/office/drawing/2014/main" id="{EE1FC7B4-E4A7-4452-B413-1A623E3A72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chemeClr val="bg1">
              <a:alpha val="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2" name="Freeform 13">
            <a:extLst>
              <a:ext uri="{FF2B5EF4-FFF2-40B4-BE49-F238E27FC236}">
                <a16:creationId xmlns:a16="http://schemas.microsoft.com/office/drawing/2014/main" id="{E0709AF0-24F0-4486-B189-BE6386BDB1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786754" cy="6858000"/>
          </a:xfrm>
          <a:custGeom>
            <a:avLst/>
            <a:gdLst>
              <a:gd name="connsiteX0" fmla="*/ 0 w 11786754"/>
              <a:gd name="connsiteY0" fmla="*/ 0 h 6858000"/>
              <a:gd name="connsiteX1" fmla="*/ 8610600 w 11786754"/>
              <a:gd name="connsiteY1" fmla="*/ 0 h 6858000"/>
              <a:gd name="connsiteX2" fmla="*/ 11786754 w 11786754"/>
              <a:gd name="connsiteY2" fmla="*/ 6858000 h 6858000"/>
              <a:gd name="connsiteX3" fmla="*/ 0 w 1178675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786754" h="6858000">
                <a:moveTo>
                  <a:pt x="0" y="0"/>
                </a:moveTo>
                <a:lnTo>
                  <a:pt x="8610600" y="0"/>
                </a:lnTo>
                <a:lnTo>
                  <a:pt x="11786754" y="6858000"/>
                </a:lnTo>
                <a:lnTo>
                  <a:pt x="0" y="685800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4" name="Freeform 11">
            <a:extLst>
              <a:ext uri="{FF2B5EF4-FFF2-40B4-BE49-F238E27FC236}">
                <a16:creationId xmlns:a16="http://schemas.microsoft.com/office/drawing/2014/main" id="{FBE3B62F-5853-4A3C-B050-6186351A71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581400" cy="6858000"/>
          </a:xfrm>
          <a:custGeom>
            <a:avLst/>
            <a:gdLst>
              <a:gd name="connsiteX0" fmla="*/ 0 w 3581400"/>
              <a:gd name="connsiteY0" fmla="*/ 0 h 6858000"/>
              <a:gd name="connsiteX1" fmla="*/ 405246 w 3581400"/>
              <a:gd name="connsiteY1" fmla="*/ 0 h 6858000"/>
              <a:gd name="connsiteX2" fmla="*/ 3581400 w 3581400"/>
              <a:gd name="connsiteY2" fmla="*/ 6858000 h 6858000"/>
              <a:gd name="connsiteX3" fmla="*/ 0 w 35814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581400" h="6858000">
                <a:moveTo>
                  <a:pt x="0" y="0"/>
                </a:moveTo>
                <a:lnTo>
                  <a:pt x="405246" y="0"/>
                </a:lnTo>
                <a:lnTo>
                  <a:pt x="3581400" y="6858000"/>
                </a:lnTo>
                <a:lnTo>
                  <a:pt x="0" y="685800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77300425-06F7-47FF-A0FD-B126421E7EEA}"/>
              </a:ext>
            </a:extLst>
          </p:cNvPr>
          <p:cNvSpPr>
            <a:spLocks noGrp="1"/>
          </p:cNvSpPr>
          <p:nvPr>
            <p:ph idx="1"/>
          </p:nvPr>
        </p:nvSpPr>
        <p:spPr>
          <a:xfrm>
            <a:off x="405247" y="2627874"/>
            <a:ext cx="4762655" cy="3189220"/>
          </a:xfrm>
        </p:spPr>
        <p:txBody>
          <a:bodyPr>
            <a:noAutofit/>
          </a:bodyPr>
          <a:lstStyle/>
          <a:p>
            <a:pPr marL="457200" indent="-457200">
              <a:spcBef>
                <a:spcPts val="3400"/>
              </a:spcBef>
              <a:buFont typeface="+mj-lt"/>
              <a:buAutoNum type="arabicPeriod"/>
            </a:pPr>
            <a:r>
              <a:rPr lang="en-US" sz="2000" dirty="0">
                <a:latin typeface="Helvetica" panose="020B0604020202020204" pitchFamily="34" charset="0"/>
                <a:ea typeface="Verdana" panose="020B0604030504040204" pitchFamily="34" charset="0"/>
                <a:cs typeface="Helvetica" panose="020B0604020202020204" pitchFamily="34" charset="0"/>
              </a:rPr>
              <a:t>Turn on Inline Editing</a:t>
            </a:r>
          </a:p>
          <a:p>
            <a:pPr marL="457200" indent="-457200">
              <a:spcBef>
                <a:spcPts val="3400"/>
              </a:spcBef>
              <a:buFont typeface="+mj-lt"/>
              <a:buAutoNum type="arabicPeriod"/>
            </a:pPr>
            <a:r>
              <a:rPr lang="en-US" sz="2000" dirty="0">
                <a:latin typeface="Helvetica" panose="020B0604020202020204" pitchFamily="34" charset="0"/>
                <a:ea typeface="Verdana" panose="020B0604030504040204" pitchFamily="34" charset="0"/>
                <a:cs typeface="Helvetica" panose="020B0604020202020204" pitchFamily="34" charset="0"/>
              </a:rPr>
              <a:t>Select the first line to delete</a:t>
            </a:r>
          </a:p>
          <a:p>
            <a:pPr lvl="1">
              <a:spcBef>
                <a:spcPts val="1200"/>
              </a:spcBef>
            </a:pPr>
            <a:r>
              <a:rPr lang="en-US" sz="2000" dirty="0">
                <a:latin typeface="Helvetica" panose="020B0604020202020204" pitchFamily="34" charset="0"/>
                <a:ea typeface="Verdana" panose="020B0604030504040204" pitchFamily="34" charset="0"/>
                <a:cs typeface="Helvetica" panose="020B0604020202020204" pitchFamily="34" charset="0"/>
              </a:rPr>
              <a:t>Hold shift and select the last line to delete</a:t>
            </a:r>
          </a:p>
          <a:p>
            <a:pPr marL="457200" indent="-457200">
              <a:spcBef>
                <a:spcPts val="3400"/>
              </a:spcBef>
              <a:buFont typeface="+mj-lt"/>
              <a:buAutoNum type="arabicPeriod"/>
            </a:pPr>
            <a:r>
              <a:rPr lang="en-US" sz="2000" dirty="0">
                <a:latin typeface="Helvetica" panose="020B0604020202020204" pitchFamily="34" charset="0"/>
                <a:ea typeface="Verdana" panose="020B0604030504040204" pitchFamily="34" charset="0"/>
                <a:cs typeface="Helvetica" panose="020B0604020202020204" pitchFamily="34" charset="0"/>
              </a:rPr>
              <a:t>Hover over the ‘New’ field</a:t>
            </a:r>
          </a:p>
          <a:p>
            <a:pPr lvl="1">
              <a:spcBef>
                <a:spcPts val="1200"/>
              </a:spcBef>
            </a:pPr>
            <a:r>
              <a:rPr lang="en-US" sz="2000" dirty="0">
                <a:latin typeface="Helvetica" panose="020B0604020202020204" pitchFamily="34" charset="0"/>
                <a:ea typeface="Verdana" panose="020B0604030504040204" pitchFamily="34" charset="0"/>
                <a:cs typeface="Helvetica" panose="020B0604020202020204" pitchFamily="34" charset="0"/>
              </a:rPr>
              <a:t>This column appears when inline editing is on</a:t>
            </a:r>
          </a:p>
          <a:p>
            <a:pPr marL="457200" indent="-457200">
              <a:spcBef>
                <a:spcPts val="3400"/>
              </a:spcBef>
              <a:buFont typeface="+mj-lt"/>
              <a:buAutoNum type="arabicPeriod"/>
            </a:pPr>
            <a:r>
              <a:rPr lang="en-US" sz="2000" dirty="0">
                <a:latin typeface="Helvetica" panose="020B0604020202020204" pitchFamily="34" charset="0"/>
                <a:ea typeface="Verdana" panose="020B0604030504040204" pitchFamily="34" charset="0"/>
                <a:cs typeface="Helvetica" panose="020B0604020202020204" pitchFamily="34" charset="0"/>
              </a:rPr>
              <a:t>Select ‘Delete Record’</a:t>
            </a:r>
          </a:p>
        </p:txBody>
      </p:sp>
      <p:sp>
        <p:nvSpPr>
          <p:cNvPr id="2" name="Title 1">
            <a:extLst>
              <a:ext uri="{FF2B5EF4-FFF2-40B4-BE49-F238E27FC236}">
                <a16:creationId xmlns:a16="http://schemas.microsoft.com/office/drawing/2014/main" id="{311D0955-F803-4401-A4AA-B8C048AFBCEA}"/>
              </a:ext>
            </a:extLst>
          </p:cNvPr>
          <p:cNvSpPr>
            <a:spLocks noGrp="1"/>
          </p:cNvSpPr>
          <p:nvPr>
            <p:ph type="title"/>
          </p:nvPr>
        </p:nvSpPr>
        <p:spPr>
          <a:xfrm>
            <a:off x="308783" y="339381"/>
            <a:ext cx="4853060" cy="662587"/>
          </a:xfrm>
        </p:spPr>
        <p:txBody>
          <a:bodyPr>
            <a:noAutofit/>
          </a:bodyPr>
          <a:lstStyle/>
          <a:p>
            <a:r>
              <a:rPr lang="en-US" sz="3200" dirty="0">
                <a:latin typeface="Rockwell" panose="02060603020205020403" pitchFamily="18" charset="0"/>
                <a:cs typeface="Helvetica" panose="020B0604020202020204" pitchFamily="34" charset="0"/>
              </a:rPr>
              <a:t>Tips &amp; </a:t>
            </a:r>
            <a:r>
              <a:rPr lang="en-US" sz="3200" dirty="0">
                <a:solidFill>
                  <a:srgbClr val="89E0FF"/>
                </a:solidFill>
                <a:latin typeface="Rockwell" panose="02060603020205020403" pitchFamily="18" charset="0"/>
                <a:cs typeface="Helvetica" panose="020B0604020202020204" pitchFamily="34" charset="0"/>
              </a:rPr>
              <a:t>Tricks</a:t>
            </a:r>
            <a:endParaRPr lang="en-US" sz="2800" dirty="0">
              <a:solidFill>
                <a:srgbClr val="89E0FF"/>
              </a:solidFill>
              <a:latin typeface="Rockwell" panose="02060603020205020403" pitchFamily="18" charset="0"/>
              <a:cs typeface="Helvetica" panose="020B0604020202020204" pitchFamily="34" charset="0"/>
            </a:endParaRPr>
          </a:p>
        </p:txBody>
      </p:sp>
      <p:sp>
        <p:nvSpPr>
          <p:cNvPr id="14" name="Title 1">
            <a:extLst>
              <a:ext uri="{FF2B5EF4-FFF2-40B4-BE49-F238E27FC236}">
                <a16:creationId xmlns:a16="http://schemas.microsoft.com/office/drawing/2014/main" id="{755214FC-437A-4D1E-961B-C9130B71098D}"/>
              </a:ext>
            </a:extLst>
          </p:cNvPr>
          <p:cNvSpPr txBox="1">
            <a:spLocks/>
          </p:cNvSpPr>
          <p:nvPr/>
        </p:nvSpPr>
        <p:spPr>
          <a:xfrm>
            <a:off x="308782" y="1235279"/>
            <a:ext cx="4546682" cy="153662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dirty="0">
                <a:ln>
                  <a:noFill/>
                </a:ln>
                <a:solidFill>
                  <a:srgbClr val="FFC000">
                    <a:lumMod val="40000"/>
                    <a:lumOff val="60000"/>
                  </a:srgbClr>
                </a:solidFill>
                <a:effectLst/>
                <a:uLnTx/>
                <a:uFillTx/>
                <a:latin typeface="Helvetica" panose="020B0604020202020204" pitchFamily="34" charset="0"/>
                <a:ea typeface="+mj-ea"/>
                <a:cs typeface="Helvetica" panose="020B0604020202020204" pitchFamily="34" charset="0"/>
              </a:rPr>
              <a:t>Delete Multiple Records at Once from List/Search</a:t>
            </a:r>
          </a:p>
        </p:txBody>
      </p:sp>
      <p:cxnSp>
        <p:nvCxnSpPr>
          <p:cNvPr id="20" name="Straight Connector 19">
            <a:extLst>
              <a:ext uri="{FF2B5EF4-FFF2-40B4-BE49-F238E27FC236}">
                <a16:creationId xmlns:a16="http://schemas.microsoft.com/office/drawing/2014/main" id="{72A7B79D-D7CF-4BD4-A243-72902999017E}"/>
              </a:ext>
            </a:extLst>
          </p:cNvPr>
          <p:cNvCxnSpPr/>
          <p:nvPr/>
        </p:nvCxnSpPr>
        <p:spPr>
          <a:xfrm>
            <a:off x="406281" y="1097280"/>
            <a:ext cx="2560320" cy="0"/>
          </a:xfrm>
          <a:prstGeom prst="line">
            <a:avLst/>
          </a:prstGeom>
          <a:ln w="6350">
            <a:solidFill>
              <a:srgbClr val="BF95DF"/>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0E88F6D9-610F-41F4-8603-307DE949CCF0}"/>
              </a:ext>
            </a:extLst>
          </p:cNvPr>
          <p:cNvPicPr>
            <a:picLocks noChangeAspect="1"/>
          </p:cNvPicPr>
          <p:nvPr/>
        </p:nvPicPr>
        <p:blipFill>
          <a:blip r:embed="rId3"/>
          <a:stretch>
            <a:fillRect/>
          </a:stretch>
        </p:blipFill>
        <p:spPr>
          <a:xfrm>
            <a:off x="5044873" y="979757"/>
            <a:ext cx="6763495" cy="5538862"/>
          </a:xfrm>
          <a:prstGeom prst="rect">
            <a:avLst/>
          </a:prstGeom>
        </p:spPr>
      </p:pic>
      <p:sp>
        <p:nvSpPr>
          <p:cNvPr id="11" name="Rectangle 10">
            <a:extLst>
              <a:ext uri="{FF2B5EF4-FFF2-40B4-BE49-F238E27FC236}">
                <a16:creationId xmlns:a16="http://schemas.microsoft.com/office/drawing/2014/main" id="{EA411922-E39D-4053-93F1-4446FE66D2F3}"/>
              </a:ext>
            </a:extLst>
          </p:cNvPr>
          <p:cNvSpPr/>
          <p:nvPr/>
        </p:nvSpPr>
        <p:spPr>
          <a:xfrm>
            <a:off x="5044873" y="979758"/>
            <a:ext cx="6763495" cy="5538862"/>
          </a:xfrm>
          <a:prstGeom prst="rect">
            <a:avLst/>
          </a:prstGeom>
          <a:solidFill>
            <a:schemeClr val="bg1">
              <a:alpha val="25000"/>
            </a:schemeClr>
          </a:solidFill>
          <a:ln w="38100">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919F10BD-271B-4AC6-9F3E-86EB3935CA8C}"/>
              </a:ext>
            </a:extLst>
          </p:cNvPr>
          <p:cNvPicPr>
            <a:picLocks noChangeAspect="1"/>
          </p:cNvPicPr>
          <p:nvPr/>
        </p:nvPicPr>
        <p:blipFill>
          <a:blip r:embed="rId4">
            <a:alphaModFix/>
          </a:blip>
          <a:stretch>
            <a:fillRect/>
          </a:stretch>
        </p:blipFill>
        <p:spPr>
          <a:xfrm>
            <a:off x="8398265" y="2067389"/>
            <a:ext cx="774087" cy="197639"/>
          </a:xfrm>
          <a:prstGeom prst="rect">
            <a:avLst/>
          </a:prstGeom>
          <a:ln w="38100">
            <a:solidFill>
              <a:srgbClr val="89E0FF"/>
            </a:solidFill>
          </a:ln>
        </p:spPr>
      </p:pic>
      <p:pic>
        <p:nvPicPr>
          <p:cNvPr id="8" name="Picture 7">
            <a:extLst>
              <a:ext uri="{FF2B5EF4-FFF2-40B4-BE49-F238E27FC236}">
                <a16:creationId xmlns:a16="http://schemas.microsoft.com/office/drawing/2014/main" id="{FAA10F69-149F-4B65-B1B2-CBD76E9BF38C}"/>
              </a:ext>
            </a:extLst>
          </p:cNvPr>
          <p:cNvPicPr>
            <a:picLocks noChangeAspect="1"/>
          </p:cNvPicPr>
          <p:nvPr/>
        </p:nvPicPr>
        <p:blipFill>
          <a:blip r:embed="rId5">
            <a:alphaModFix/>
          </a:blip>
          <a:stretch>
            <a:fillRect/>
          </a:stretch>
        </p:blipFill>
        <p:spPr>
          <a:xfrm>
            <a:off x="10468941" y="2339184"/>
            <a:ext cx="1318262" cy="2916155"/>
          </a:xfrm>
          <a:prstGeom prst="rect">
            <a:avLst/>
          </a:prstGeom>
          <a:ln w="38100">
            <a:solidFill>
              <a:srgbClr val="89E0FF"/>
            </a:solidFill>
          </a:ln>
        </p:spPr>
      </p:pic>
      <p:pic>
        <p:nvPicPr>
          <p:cNvPr id="9" name="Picture 8">
            <a:extLst>
              <a:ext uri="{FF2B5EF4-FFF2-40B4-BE49-F238E27FC236}">
                <a16:creationId xmlns:a16="http://schemas.microsoft.com/office/drawing/2014/main" id="{05D87570-7326-4658-867B-DB70188CFF2E}"/>
              </a:ext>
            </a:extLst>
          </p:cNvPr>
          <p:cNvPicPr>
            <a:picLocks noChangeAspect="1"/>
          </p:cNvPicPr>
          <p:nvPr/>
        </p:nvPicPr>
        <p:blipFill>
          <a:blip r:embed="rId6">
            <a:alphaModFix/>
          </a:blip>
          <a:stretch>
            <a:fillRect/>
          </a:stretch>
        </p:blipFill>
        <p:spPr>
          <a:xfrm>
            <a:off x="5071455" y="2728972"/>
            <a:ext cx="1318262" cy="3779016"/>
          </a:xfrm>
          <a:prstGeom prst="rect">
            <a:avLst/>
          </a:prstGeom>
          <a:ln w="38100">
            <a:solidFill>
              <a:srgbClr val="89E0FF"/>
            </a:solidFill>
          </a:ln>
        </p:spPr>
      </p:pic>
      <p:sp>
        <p:nvSpPr>
          <p:cNvPr id="28" name="Rectangle 27">
            <a:extLst>
              <a:ext uri="{FF2B5EF4-FFF2-40B4-BE49-F238E27FC236}">
                <a16:creationId xmlns:a16="http://schemas.microsoft.com/office/drawing/2014/main" id="{FE4768AA-D4CD-4572-9766-A5030A445175}"/>
              </a:ext>
            </a:extLst>
          </p:cNvPr>
          <p:cNvSpPr/>
          <p:nvPr/>
        </p:nvSpPr>
        <p:spPr>
          <a:xfrm>
            <a:off x="5272268" y="6232967"/>
            <a:ext cx="1088020" cy="231494"/>
          </a:xfrm>
          <a:prstGeom prst="rect">
            <a:avLst/>
          </a:prstGeom>
          <a:noFill/>
          <a:ln w="3810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TextBox 33">
            <a:extLst>
              <a:ext uri="{FF2B5EF4-FFF2-40B4-BE49-F238E27FC236}">
                <a16:creationId xmlns:a16="http://schemas.microsoft.com/office/drawing/2014/main" id="{7E6C151D-A371-4751-9DBB-F5DB83B95FEB}"/>
              </a:ext>
            </a:extLst>
          </p:cNvPr>
          <p:cNvSpPr txBox="1"/>
          <p:nvPr/>
        </p:nvSpPr>
        <p:spPr>
          <a:xfrm flipH="1">
            <a:off x="9164353" y="1910819"/>
            <a:ext cx="572852" cy="510778"/>
          </a:xfrm>
          <a:prstGeom prst="round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w="3175">
                  <a:solidFill>
                    <a:prstClr val="black"/>
                  </a:solidFill>
                  <a:prstDash val="solid"/>
                </a:ln>
                <a:solidFill>
                  <a:prstClr val="white"/>
                </a:solidFill>
                <a:effectLst>
                  <a:outerShdw blurRad="12700" dist="38100" dir="2700000" algn="tl" rotWithShape="0">
                    <a:prstClr val="black">
                      <a:lumMod val="50000"/>
                    </a:prstClr>
                  </a:outerShdw>
                </a:effectLst>
                <a:uLnTx/>
                <a:uFillTx/>
                <a:latin typeface="Verdana" panose="020B0604030504040204" pitchFamily="34" charset="0"/>
                <a:ea typeface="Verdana" panose="020B0604030504040204" pitchFamily="34" charset="0"/>
                <a:cs typeface="+mn-cs"/>
              </a:rPr>
              <a:t>1.</a:t>
            </a:r>
          </a:p>
        </p:txBody>
      </p:sp>
      <p:sp>
        <p:nvSpPr>
          <p:cNvPr id="35" name="TextBox 34">
            <a:extLst>
              <a:ext uri="{FF2B5EF4-FFF2-40B4-BE49-F238E27FC236}">
                <a16:creationId xmlns:a16="http://schemas.microsoft.com/office/drawing/2014/main" id="{0E3D5825-B1B4-40CE-A847-9ED60B24DB5B}"/>
              </a:ext>
            </a:extLst>
          </p:cNvPr>
          <p:cNvSpPr txBox="1"/>
          <p:nvPr/>
        </p:nvSpPr>
        <p:spPr>
          <a:xfrm flipH="1">
            <a:off x="10316075" y="1875857"/>
            <a:ext cx="572852" cy="461665"/>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w="3175">
                  <a:solidFill>
                    <a:prstClr val="black"/>
                  </a:solidFill>
                  <a:prstDash val="solid"/>
                </a:ln>
                <a:solidFill>
                  <a:prstClr val="white"/>
                </a:solidFill>
                <a:effectLst>
                  <a:outerShdw blurRad="12700" dist="38100" dir="2700000" algn="tl" rotWithShape="0">
                    <a:prstClr val="black">
                      <a:lumMod val="50000"/>
                    </a:prstClr>
                  </a:outerShdw>
                </a:effectLst>
                <a:uLnTx/>
                <a:uFillTx/>
                <a:latin typeface="Verdana" panose="020B0604030504040204" pitchFamily="34" charset="0"/>
                <a:ea typeface="Verdana" panose="020B0604030504040204" pitchFamily="34" charset="0"/>
                <a:cs typeface="+mn-cs"/>
              </a:rPr>
              <a:t>2.</a:t>
            </a:r>
          </a:p>
        </p:txBody>
      </p:sp>
      <p:sp>
        <p:nvSpPr>
          <p:cNvPr id="36" name="TextBox 35">
            <a:extLst>
              <a:ext uri="{FF2B5EF4-FFF2-40B4-BE49-F238E27FC236}">
                <a16:creationId xmlns:a16="http://schemas.microsoft.com/office/drawing/2014/main" id="{A172CCCE-01EB-4C8D-89E7-7717902E574C}"/>
              </a:ext>
            </a:extLst>
          </p:cNvPr>
          <p:cNvSpPr txBox="1"/>
          <p:nvPr/>
        </p:nvSpPr>
        <p:spPr>
          <a:xfrm flipH="1">
            <a:off x="5230207" y="2285959"/>
            <a:ext cx="572852" cy="461665"/>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w="3175">
                  <a:solidFill>
                    <a:prstClr val="black"/>
                  </a:solidFill>
                  <a:prstDash val="solid"/>
                </a:ln>
                <a:solidFill>
                  <a:prstClr val="white"/>
                </a:solidFill>
                <a:effectLst>
                  <a:outerShdw blurRad="12700" dist="38100" dir="2700000" algn="tl" rotWithShape="0">
                    <a:prstClr val="black">
                      <a:lumMod val="50000"/>
                    </a:prstClr>
                  </a:outerShdw>
                </a:effectLst>
                <a:uLnTx/>
                <a:uFillTx/>
                <a:latin typeface="Verdana" panose="020B0604030504040204" pitchFamily="34" charset="0"/>
                <a:ea typeface="Verdana" panose="020B0604030504040204" pitchFamily="34" charset="0"/>
                <a:cs typeface="+mn-cs"/>
              </a:rPr>
              <a:t>3.</a:t>
            </a:r>
          </a:p>
        </p:txBody>
      </p:sp>
      <p:sp>
        <p:nvSpPr>
          <p:cNvPr id="39" name="TextBox 38">
            <a:extLst>
              <a:ext uri="{FF2B5EF4-FFF2-40B4-BE49-F238E27FC236}">
                <a16:creationId xmlns:a16="http://schemas.microsoft.com/office/drawing/2014/main" id="{58CC12BE-E7DA-46C7-9174-54E1D1D5BEAC}"/>
              </a:ext>
            </a:extLst>
          </p:cNvPr>
          <p:cNvSpPr txBox="1"/>
          <p:nvPr/>
        </p:nvSpPr>
        <p:spPr>
          <a:xfrm flipH="1">
            <a:off x="6344783" y="6117881"/>
            <a:ext cx="572852" cy="461665"/>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w="3175">
                  <a:solidFill>
                    <a:prstClr val="black"/>
                  </a:solidFill>
                  <a:prstDash val="solid"/>
                </a:ln>
                <a:solidFill>
                  <a:prstClr val="white"/>
                </a:solidFill>
                <a:effectLst>
                  <a:outerShdw blurRad="12700" dist="38100" dir="2700000" algn="tl" rotWithShape="0">
                    <a:prstClr val="black">
                      <a:lumMod val="50000"/>
                    </a:prstClr>
                  </a:outerShdw>
                </a:effectLst>
                <a:uLnTx/>
                <a:uFillTx/>
                <a:latin typeface="Verdana" panose="020B0604030504040204" pitchFamily="34" charset="0"/>
                <a:ea typeface="Verdana" panose="020B0604030504040204" pitchFamily="34" charset="0"/>
                <a:cs typeface="+mn-cs"/>
              </a:rPr>
              <a:t>4.</a:t>
            </a:r>
          </a:p>
        </p:txBody>
      </p:sp>
    </p:spTree>
    <p:extLst>
      <p:ext uri="{BB962C8B-B14F-4D97-AF65-F5344CB8AC3E}">
        <p14:creationId xmlns:p14="http://schemas.microsoft.com/office/powerpoint/2010/main" val="1278159920"/>
      </p:ext>
    </p:extLst>
  </p:cSld>
  <p:clrMapOvr>
    <a:overrideClrMapping bg1="dk1" tx1="lt1" bg2="dk2" tx2="lt2" accent1="accent1" accent2="accent2" accent3="accent3" accent4="accent4" accent5="accent5" accent6="accent6" hlink="hlink" folHlink="folHlink"/>
  </p:clrMapOvr>
</p:sld>
</file>

<file path=ppt/slides/slide10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7300425-06F7-47FF-A0FD-B126421E7EEA}"/>
              </a:ext>
            </a:extLst>
          </p:cNvPr>
          <p:cNvSpPr>
            <a:spLocks noGrp="1"/>
          </p:cNvSpPr>
          <p:nvPr>
            <p:ph idx="1"/>
          </p:nvPr>
        </p:nvSpPr>
        <p:spPr>
          <a:xfrm>
            <a:off x="405247" y="2627874"/>
            <a:ext cx="4762655" cy="3189220"/>
          </a:xfrm>
        </p:spPr>
        <p:txBody>
          <a:bodyPr>
            <a:noAutofit/>
          </a:bodyPr>
          <a:lstStyle/>
          <a:p>
            <a:pPr marL="0" indent="0">
              <a:spcBef>
                <a:spcPts val="3400"/>
              </a:spcBef>
              <a:buNone/>
            </a:pPr>
            <a:r>
              <a:rPr lang="en-US" sz="2000" dirty="0">
                <a:solidFill>
                  <a:schemeClr val="bg2"/>
                </a:solidFill>
                <a:latin typeface="Helvetica" panose="020B0604020202020204" pitchFamily="34" charset="0"/>
                <a:ea typeface="Verdana" panose="020B0604030504040204" pitchFamily="34" charset="0"/>
                <a:cs typeface="Helvetica" panose="020B0604020202020204" pitchFamily="34" charset="0"/>
              </a:rPr>
              <a:t>Example: Sorting list of bills to pay by vendor and due date</a:t>
            </a:r>
          </a:p>
          <a:p>
            <a:pPr marL="457200" indent="-457200">
              <a:spcBef>
                <a:spcPts val="3400"/>
              </a:spcBef>
              <a:buFont typeface="+mj-lt"/>
              <a:buAutoNum type="arabicPeriod"/>
            </a:pPr>
            <a:r>
              <a:rPr lang="en-US" sz="2000" dirty="0">
                <a:solidFill>
                  <a:schemeClr val="bg2"/>
                </a:solidFill>
                <a:latin typeface="Helvetica" panose="020B0604020202020204" pitchFamily="34" charset="0"/>
                <a:ea typeface="Verdana" panose="020B0604030504040204" pitchFamily="34" charset="0"/>
                <a:cs typeface="Helvetica" panose="020B0604020202020204" pitchFamily="34" charset="0"/>
              </a:rPr>
              <a:t>On the Bill Payments screen, hold shift and select the ‘Due Date’  header</a:t>
            </a:r>
          </a:p>
          <a:p>
            <a:pPr marL="457200" indent="-457200">
              <a:spcBef>
                <a:spcPts val="3400"/>
              </a:spcBef>
              <a:buFont typeface="+mj-lt"/>
              <a:buAutoNum type="arabicPeriod"/>
            </a:pPr>
            <a:r>
              <a:rPr lang="en-US" sz="2000" dirty="0">
                <a:solidFill>
                  <a:schemeClr val="bg2"/>
                </a:solidFill>
                <a:latin typeface="Helvetica" panose="020B0604020202020204" pitchFamily="34" charset="0"/>
                <a:ea typeface="Verdana" panose="020B0604030504040204" pitchFamily="34" charset="0"/>
                <a:cs typeface="Helvetica" panose="020B0604020202020204" pitchFamily="34" charset="0"/>
              </a:rPr>
              <a:t>Hold shift and select the ‘Vendor’ header</a:t>
            </a:r>
          </a:p>
          <a:p>
            <a:pPr lvl="1">
              <a:spcBef>
                <a:spcPts val="1200"/>
              </a:spcBef>
            </a:pPr>
            <a:r>
              <a:rPr lang="en-US" sz="2000" dirty="0">
                <a:solidFill>
                  <a:schemeClr val="bg2"/>
                </a:solidFill>
                <a:latin typeface="Helvetica" panose="020B0604020202020204" pitchFamily="34" charset="0"/>
                <a:ea typeface="Verdana" panose="020B0604030504040204" pitchFamily="34" charset="0"/>
                <a:cs typeface="Helvetica" panose="020B0604020202020204" pitchFamily="34" charset="0"/>
              </a:rPr>
              <a:t>The </a:t>
            </a:r>
            <a:r>
              <a:rPr lang="en-US" sz="2000" dirty="0" err="1">
                <a:solidFill>
                  <a:schemeClr val="bg2"/>
                </a:solidFill>
                <a:latin typeface="Helvetica" panose="020B0604020202020204" pitchFamily="34" charset="0"/>
                <a:ea typeface="Verdana" panose="020B0604030504040204" pitchFamily="34" charset="0"/>
                <a:cs typeface="Helvetica" panose="020B0604020202020204" pitchFamily="34" charset="0"/>
              </a:rPr>
              <a:t>sublist</a:t>
            </a:r>
            <a:r>
              <a:rPr lang="en-US" sz="2000" dirty="0">
                <a:solidFill>
                  <a:schemeClr val="bg2"/>
                </a:solidFill>
                <a:latin typeface="Helvetica" panose="020B0604020202020204" pitchFamily="34" charset="0"/>
                <a:ea typeface="Verdana" panose="020B0604030504040204" pitchFamily="34" charset="0"/>
                <a:cs typeface="Helvetica" panose="020B0604020202020204" pitchFamily="34" charset="0"/>
              </a:rPr>
              <a:t> will now be sorted by Vendor, then by due date.</a:t>
            </a:r>
          </a:p>
        </p:txBody>
      </p:sp>
      <p:sp>
        <p:nvSpPr>
          <p:cNvPr id="2" name="Title 1">
            <a:extLst>
              <a:ext uri="{FF2B5EF4-FFF2-40B4-BE49-F238E27FC236}">
                <a16:creationId xmlns:a16="http://schemas.microsoft.com/office/drawing/2014/main" id="{311D0955-F803-4401-A4AA-B8C048AFBCEA}"/>
              </a:ext>
            </a:extLst>
          </p:cNvPr>
          <p:cNvSpPr>
            <a:spLocks noGrp="1"/>
          </p:cNvSpPr>
          <p:nvPr>
            <p:ph type="title"/>
          </p:nvPr>
        </p:nvSpPr>
        <p:spPr>
          <a:xfrm>
            <a:off x="308783" y="339381"/>
            <a:ext cx="4853060" cy="662587"/>
          </a:xfrm>
        </p:spPr>
        <p:txBody>
          <a:bodyPr>
            <a:noAutofit/>
          </a:bodyPr>
          <a:lstStyle/>
          <a:p>
            <a:r>
              <a:rPr lang="en-US" sz="3200" dirty="0">
                <a:solidFill>
                  <a:schemeClr val="bg2"/>
                </a:solidFill>
                <a:latin typeface="Rockwell" panose="02060603020205020403" pitchFamily="18" charset="0"/>
                <a:cs typeface="Helvetica" panose="020B0604020202020204" pitchFamily="34" charset="0"/>
              </a:rPr>
              <a:t>Tips &amp; </a:t>
            </a:r>
            <a:r>
              <a:rPr lang="en-US" sz="3200" dirty="0">
                <a:solidFill>
                  <a:srgbClr val="89E0FF"/>
                </a:solidFill>
                <a:latin typeface="Rockwell" panose="02060603020205020403" pitchFamily="18" charset="0"/>
                <a:cs typeface="Helvetica" panose="020B0604020202020204" pitchFamily="34" charset="0"/>
              </a:rPr>
              <a:t>Tricks</a:t>
            </a:r>
            <a:endParaRPr lang="en-US" sz="2800" dirty="0">
              <a:solidFill>
                <a:srgbClr val="89E0FF"/>
              </a:solidFill>
              <a:latin typeface="Rockwell" panose="02060603020205020403" pitchFamily="18" charset="0"/>
              <a:cs typeface="Helvetica" panose="020B0604020202020204" pitchFamily="34" charset="0"/>
            </a:endParaRPr>
          </a:p>
        </p:txBody>
      </p:sp>
      <p:sp>
        <p:nvSpPr>
          <p:cNvPr id="14" name="Title 1">
            <a:extLst>
              <a:ext uri="{FF2B5EF4-FFF2-40B4-BE49-F238E27FC236}">
                <a16:creationId xmlns:a16="http://schemas.microsoft.com/office/drawing/2014/main" id="{755214FC-437A-4D1E-961B-C9130B71098D}"/>
              </a:ext>
            </a:extLst>
          </p:cNvPr>
          <p:cNvSpPr txBox="1">
            <a:spLocks/>
          </p:cNvSpPr>
          <p:nvPr/>
        </p:nvSpPr>
        <p:spPr>
          <a:xfrm>
            <a:off x="308782" y="1235279"/>
            <a:ext cx="4546682" cy="153662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dirty="0">
                <a:ln>
                  <a:noFill/>
                </a:ln>
                <a:solidFill>
                  <a:srgbClr val="FFC000">
                    <a:lumMod val="40000"/>
                    <a:lumOff val="60000"/>
                  </a:srgbClr>
                </a:solidFill>
                <a:effectLst/>
                <a:uLnTx/>
                <a:uFillTx/>
                <a:latin typeface="Helvetica" panose="020B0604020202020204" pitchFamily="34" charset="0"/>
                <a:ea typeface="+mj-ea"/>
                <a:cs typeface="Helvetica" panose="020B0604020202020204" pitchFamily="34" charset="0"/>
              </a:rPr>
              <a:t>Sort </a:t>
            </a:r>
            <a:r>
              <a:rPr kumimoji="0" lang="en-US" sz="2800" b="0" i="0" u="none" strike="noStrike" kern="1200" cap="none" spc="0" normalizeH="0" baseline="0" noProof="0" dirty="0" err="1">
                <a:ln>
                  <a:noFill/>
                </a:ln>
                <a:solidFill>
                  <a:srgbClr val="FFC000">
                    <a:lumMod val="40000"/>
                    <a:lumOff val="60000"/>
                  </a:srgbClr>
                </a:solidFill>
                <a:effectLst/>
                <a:uLnTx/>
                <a:uFillTx/>
                <a:latin typeface="Helvetica" panose="020B0604020202020204" pitchFamily="34" charset="0"/>
                <a:ea typeface="+mj-ea"/>
                <a:cs typeface="Helvetica" panose="020B0604020202020204" pitchFamily="34" charset="0"/>
              </a:rPr>
              <a:t>Sublists</a:t>
            </a:r>
            <a:r>
              <a:rPr kumimoji="0" lang="en-US" sz="2800" b="0" i="0" u="none" strike="noStrike" kern="1200" cap="none" spc="0" normalizeH="0" baseline="0" noProof="0" dirty="0">
                <a:ln>
                  <a:noFill/>
                </a:ln>
                <a:solidFill>
                  <a:srgbClr val="FFC000">
                    <a:lumMod val="40000"/>
                    <a:lumOff val="60000"/>
                  </a:srgbClr>
                </a:solidFill>
                <a:effectLst/>
                <a:uLnTx/>
                <a:uFillTx/>
                <a:latin typeface="Helvetica" panose="020B0604020202020204" pitchFamily="34" charset="0"/>
                <a:ea typeface="+mj-ea"/>
                <a:cs typeface="Helvetica" panose="020B0604020202020204" pitchFamily="34" charset="0"/>
              </a:rPr>
              <a:t> Based on Multiple Criteria</a:t>
            </a:r>
          </a:p>
        </p:txBody>
      </p:sp>
      <p:cxnSp>
        <p:nvCxnSpPr>
          <p:cNvPr id="20" name="Straight Connector 19">
            <a:extLst>
              <a:ext uri="{FF2B5EF4-FFF2-40B4-BE49-F238E27FC236}">
                <a16:creationId xmlns:a16="http://schemas.microsoft.com/office/drawing/2014/main" id="{72A7B79D-D7CF-4BD4-A243-72902999017E}"/>
              </a:ext>
            </a:extLst>
          </p:cNvPr>
          <p:cNvCxnSpPr/>
          <p:nvPr/>
        </p:nvCxnSpPr>
        <p:spPr>
          <a:xfrm>
            <a:off x="406281" y="1097280"/>
            <a:ext cx="2560320" cy="0"/>
          </a:xfrm>
          <a:prstGeom prst="line">
            <a:avLst/>
          </a:prstGeom>
          <a:ln w="6350">
            <a:solidFill>
              <a:srgbClr val="BF95DF"/>
            </a:solidFill>
          </a:ln>
        </p:spPr>
        <p:style>
          <a:lnRef idx="1">
            <a:schemeClr val="accent1"/>
          </a:lnRef>
          <a:fillRef idx="0">
            <a:schemeClr val="accent1"/>
          </a:fillRef>
          <a:effectRef idx="0">
            <a:schemeClr val="accent1"/>
          </a:effectRef>
          <a:fontRef idx="minor">
            <a:schemeClr val="tx1"/>
          </a:fontRef>
        </p:style>
      </p:cxnSp>
      <p:pic>
        <p:nvPicPr>
          <p:cNvPr id="12" name="Picture 11" descr="A screenshot of a cell phone&#10;&#10;Description automatically generated">
            <a:extLst>
              <a:ext uri="{FF2B5EF4-FFF2-40B4-BE49-F238E27FC236}">
                <a16:creationId xmlns:a16="http://schemas.microsoft.com/office/drawing/2014/main" id="{CDA0ECE4-4E64-4B3B-AB44-8B469853BD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38682" y="911034"/>
            <a:ext cx="6344535" cy="4906060"/>
          </a:xfrm>
          <a:prstGeom prst="rect">
            <a:avLst/>
          </a:prstGeom>
        </p:spPr>
      </p:pic>
      <p:sp>
        <p:nvSpPr>
          <p:cNvPr id="34" name="TextBox 33">
            <a:extLst>
              <a:ext uri="{FF2B5EF4-FFF2-40B4-BE49-F238E27FC236}">
                <a16:creationId xmlns:a16="http://schemas.microsoft.com/office/drawing/2014/main" id="{7E6C151D-A371-4751-9DBB-F5DB83B95FEB}"/>
              </a:ext>
            </a:extLst>
          </p:cNvPr>
          <p:cNvSpPr txBox="1"/>
          <p:nvPr/>
        </p:nvSpPr>
        <p:spPr>
          <a:xfrm flipH="1">
            <a:off x="5809574" y="2261130"/>
            <a:ext cx="572852" cy="510778"/>
          </a:xfrm>
          <a:prstGeom prst="round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w="3175">
                  <a:solidFill>
                    <a:prstClr val="white"/>
                  </a:solidFill>
                  <a:prstDash val="solid"/>
                </a:ln>
                <a:solidFill>
                  <a:prstClr val="black"/>
                </a:solidFill>
                <a:effectLst>
                  <a:outerShdw blurRad="12700" dist="38100" dir="2700000" algn="tl" rotWithShape="0">
                    <a:prstClr val="white">
                      <a:lumMod val="50000"/>
                    </a:prstClr>
                  </a:outerShdw>
                </a:effectLst>
                <a:uLnTx/>
                <a:uFillTx/>
                <a:latin typeface="Verdana" panose="020B0604030504040204" pitchFamily="34" charset="0"/>
                <a:ea typeface="Verdana" panose="020B0604030504040204" pitchFamily="34" charset="0"/>
                <a:cs typeface="+mn-cs"/>
              </a:rPr>
              <a:t>1.</a:t>
            </a:r>
          </a:p>
        </p:txBody>
      </p:sp>
      <p:sp>
        <p:nvSpPr>
          <p:cNvPr id="35" name="TextBox 34">
            <a:extLst>
              <a:ext uri="{FF2B5EF4-FFF2-40B4-BE49-F238E27FC236}">
                <a16:creationId xmlns:a16="http://schemas.microsoft.com/office/drawing/2014/main" id="{0E3D5825-B1B4-40CE-A847-9ED60B24DB5B}"/>
              </a:ext>
            </a:extLst>
          </p:cNvPr>
          <p:cNvSpPr txBox="1"/>
          <p:nvPr/>
        </p:nvSpPr>
        <p:spPr>
          <a:xfrm flipH="1">
            <a:off x="7981076" y="2310243"/>
            <a:ext cx="572852" cy="461665"/>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w="3175">
                  <a:solidFill>
                    <a:prstClr val="white"/>
                  </a:solidFill>
                  <a:prstDash val="solid"/>
                </a:ln>
                <a:solidFill>
                  <a:prstClr val="black"/>
                </a:solidFill>
                <a:effectLst>
                  <a:outerShdw blurRad="12700" dist="38100" dir="2700000" algn="tl" rotWithShape="0">
                    <a:prstClr val="white">
                      <a:lumMod val="50000"/>
                    </a:prstClr>
                  </a:outerShdw>
                </a:effectLst>
                <a:uLnTx/>
                <a:uFillTx/>
                <a:latin typeface="Verdana" panose="020B0604030504040204" pitchFamily="34" charset="0"/>
                <a:ea typeface="Verdana" panose="020B0604030504040204" pitchFamily="34" charset="0"/>
                <a:cs typeface="+mn-cs"/>
              </a:rPr>
              <a:t>2.</a:t>
            </a:r>
          </a:p>
        </p:txBody>
      </p:sp>
    </p:spTree>
    <p:extLst>
      <p:ext uri="{BB962C8B-B14F-4D97-AF65-F5344CB8AC3E}">
        <p14:creationId xmlns:p14="http://schemas.microsoft.com/office/powerpoint/2010/main" val="284319709"/>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70" name="Rectangle 69">
            <a:extLst>
              <a:ext uri="{FF2B5EF4-FFF2-40B4-BE49-F238E27FC236}">
                <a16:creationId xmlns:a16="http://schemas.microsoft.com/office/drawing/2014/main" id="{EE1FC7B4-E4A7-4452-B413-1A623E3A72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chemeClr val="bg1">
              <a:alpha val="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2" name="Freeform 13">
            <a:extLst>
              <a:ext uri="{FF2B5EF4-FFF2-40B4-BE49-F238E27FC236}">
                <a16:creationId xmlns:a16="http://schemas.microsoft.com/office/drawing/2014/main" id="{E0709AF0-24F0-4486-B189-BE6386BDB1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786754" cy="6858000"/>
          </a:xfrm>
          <a:custGeom>
            <a:avLst/>
            <a:gdLst>
              <a:gd name="connsiteX0" fmla="*/ 0 w 11786754"/>
              <a:gd name="connsiteY0" fmla="*/ 0 h 6858000"/>
              <a:gd name="connsiteX1" fmla="*/ 8610600 w 11786754"/>
              <a:gd name="connsiteY1" fmla="*/ 0 h 6858000"/>
              <a:gd name="connsiteX2" fmla="*/ 11786754 w 11786754"/>
              <a:gd name="connsiteY2" fmla="*/ 6858000 h 6858000"/>
              <a:gd name="connsiteX3" fmla="*/ 0 w 1178675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786754" h="6858000">
                <a:moveTo>
                  <a:pt x="0" y="0"/>
                </a:moveTo>
                <a:lnTo>
                  <a:pt x="8610600" y="0"/>
                </a:lnTo>
                <a:lnTo>
                  <a:pt x="11786754" y="6858000"/>
                </a:lnTo>
                <a:lnTo>
                  <a:pt x="0" y="685800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4" name="Freeform 11">
            <a:extLst>
              <a:ext uri="{FF2B5EF4-FFF2-40B4-BE49-F238E27FC236}">
                <a16:creationId xmlns:a16="http://schemas.microsoft.com/office/drawing/2014/main" id="{FBE3B62F-5853-4A3C-B050-6186351A71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581400" cy="6858000"/>
          </a:xfrm>
          <a:custGeom>
            <a:avLst/>
            <a:gdLst>
              <a:gd name="connsiteX0" fmla="*/ 0 w 3581400"/>
              <a:gd name="connsiteY0" fmla="*/ 0 h 6858000"/>
              <a:gd name="connsiteX1" fmla="*/ 405246 w 3581400"/>
              <a:gd name="connsiteY1" fmla="*/ 0 h 6858000"/>
              <a:gd name="connsiteX2" fmla="*/ 3581400 w 3581400"/>
              <a:gd name="connsiteY2" fmla="*/ 6858000 h 6858000"/>
              <a:gd name="connsiteX3" fmla="*/ 0 w 35814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581400" h="6858000">
                <a:moveTo>
                  <a:pt x="0" y="0"/>
                </a:moveTo>
                <a:lnTo>
                  <a:pt x="405246" y="0"/>
                </a:lnTo>
                <a:lnTo>
                  <a:pt x="3581400" y="6858000"/>
                </a:lnTo>
                <a:lnTo>
                  <a:pt x="0" y="685800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11D0955-F803-4401-A4AA-B8C048AFBCEA}"/>
              </a:ext>
            </a:extLst>
          </p:cNvPr>
          <p:cNvSpPr>
            <a:spLocks noGrp="1"/>
          </p:cNvSpPr>
          <p:nvPr>
            <p:ph type="title"/>
          </p:nvPr>
        </p:nvSpPr>
        <p:spPr>
          <a:xfrm>
            <a:off x="308783" y="339381"/>
            <a:ext cx="4853060" cy="662587"/>
          </a:xfrm>
        </p:spPr>
        <p:txBody>
          <a:bodyPr>
            <a:noAutofit/>
          </a:bodyPr>
          <a:lstStyle/>
          <a:p>
            <a:r>
              <a:rPr lang="en-US" sz="3200" dirty="0">
                <a:latin typeface="Rockwell" panose="02060603020205020403" pitchFamily="18" charset="0"/>
                <a:cs typeface="Helvetica" panose="020B0604020202020204" pitchFamily="34" charset="0"/>
              </a:rPr>
              <a:t>Tips &amp; </a:t>
            </a:r>
            <a:r>
              <a:rPr lang="en-US" sz="3200" dirty="0">
                <a:solidFill>
                  <a:srgbClr val="89E0FF"/>
                </a:solidFill>
                <a:latin typeface="Rockwell" panose="02060603020205020403" pitchFamily="18" charset="0"/>
                <a:cs typeface="Helvetica" panose="020B0604020202020204" pitchFamily="34" charset="0"/>
              </a:rPr>
              <a:t>Tricks</a:t>
            </a:r>
            <a:endParaRPr lang="en-US" sz="2800" dirty="0">
              <a:solidFill>
                <a:srgbClr val="89E0FF"/>
              </a:solidFill>
              <a:latin typeface="Rockwell" panose="02060603020205020403" pitchFamily="18" charset="0"/>
              <a:cs typeface="Helvetica" panose="020B0604020202020204" pitchFamily="34" charset="0"/>
            </a:endParaRPr>
          </a:p>
        </p:txBody>
      </p:sp>
      <p:cxnSp>
        <p:nvCxnSpPr>
          <p:cNvPr id="10" name="Straight Connector 9">
            <a:extLst>
              <a:ext uri="{FF2B5EF4-FFF2-40B4-BE49-F238E27FC236}">
                <a16:creationId xmlns:a16="http://schemas.microsoft.com/office/drawing/2014/main" id="{118D085B-8025-4D53-AA94-4744C52A1F2E}"/>
              </a:ext>
            </a:extLst>
          </p:cNvPr>
          <p:cNvCxnSpPr/>
          <p:nvPr/>
        </p:nvCxnSpPr>
        <p:spPr>
          <a:xfrm>
            <a:off x="406281" y="1097280"/>
            <a:ext cx="2560320" cy="0"/>
          </a:xfrm>
          <a:prstGeom prst="line">
            <a:avLst/>
          </a:prstGeom>
          <a:ln w="6350">
            <a:solidFill>
              <a:srgbClr val="BF95DF"/>
            </a:solidFill>
          </a:ln>
        </p:spPr>
        <p:style>
          <a:lnRef idx="1">
            <a:schemeClr val="accent1"/>
          </a:lnRef>
          <a:fillRef idx="0">
            <a:schemeClr val="accent1"/>
          </a:fillRef>
          <a:effectRef idx="0">
            <a:schemeClr val="accent1"/>
          </a:effectRef>
          <a:fontRef idx="minor">
            <a:schemeClr val="tx1"/>
          </a:fontRef>
        </p:style>
      </p:cxnSp>
      <p:sp>
        <p:nvSpPr>
          <p:cNvPr id="14" name="Title 1">
            <a:extLst>
              <a:ext uri="{FF2B5EF4-FFF2-40B4-BE49-F238E27FC236}">
                <a16:creationId xmlns:a16="http://schemas.microsoft.com/office/drawing/2014/main" id="{755214FC-437A-4D1E-961B-C9130B71098D}"/>
              </a:ext>
            </a:extLst>
          </p:cNvPr>
          <p:cNvSpPr txBox="1">
            <a:spLocks/>
          </p:cNvSpPr>
          <p:nvPr/>
        </p:nvSpPr>
        <p:spPr>
          <a:xfrm>
            <a:off x="308781" y="943179"/>
            <a:ext cx="10714815" cy="153662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dirty="0">
                <a:ln>
                  <a:noFill/>
                </a:ln>
                <a:solidFill>
                  <a:srgbClr val="FFC000">
                    <a:lumMod val="40000"/>
                    <a:lumOff val="60000"/>
                  </a:srgbClr>
                </a:solidFill>
                <a:effectLst/>
                <a:uLnTx/>
                <a:uFillTx/>
                <a:latin typeface="Helvetica" panose="020B0604020202020204" pitchFamily="34" charset="0"/>
                <a:ea typeface="+mj-ea"/>
                <a:cs typeface="Helvetica" panose="020B0604020202020204" pitchFamily="34" charset="0"/>
              </a:rPr>
              <a:t>Change the Color Scheme in NetSuite</a:t>
            </a:r>
          </a:p>
        </p:txBody>
      </p:sp>
      <p:graphicFrame>
        <p:nvGraphicFramePr>
          <p:cNvPr id="6" name="Table 5">
            <a:extLst>
              <a:ext uri="{FF2B5EF4-FFF2-40B4-BE49-F238E27FC236}">
                <a16:creationId xmlns:a16="http://schemas.microsoft.com/office/drawing/2014/main" id="{AB3D2375-B3BC-4048-B41C-03C97D2865BF}"/>
              </a:ext>
            </a:extLst>
          </p:cNvPr>
          <p:cNvGraphicFramePr>
            <a:graphicFrameLocks noGrp="1"/>
          </p:cNvGraphicFramePr>
          <p:nvPr/>
        </p:nvGraphicFramePr>
        <p:xfrm>
          <a:off x="404616" y="2480904"/>
          <a:ext cx="5690748" cy="4309871"/>
        </p:xfrm>
        <a:graphic>
          <a:graphicData uri="http://schemas.openxmlformats.org/drawingml/2006/table">
            <a:tbl>
              <a:tblPr firstRow="1" bandRow="1">
                <a:tableStyleId>{5C22544A-7EE6-4342-B048-85BDC9FD1C3A}</a:tableStyleId>
              </a:tblPr>
              <a:tblGrid>
                <a:gridCol w="5690748">
                  <a:extLst>
                    <a:ext uri="{9D8B030D-6E8A-4147-A177-3AD203B41FA5}">
                      <a16:colId xmlns:a16="http://schemas.microsoft.com/office/drawing/2014/main" val="2437923402"/>
                    </a:ext>
                  </a:extLst>
                </a:gridCol>
              </a:tblGrid>
              <a:tr h="1348231">
                <a:tc>
                  <a:txBody>
                    <a:bodyPr/>
                    <a:lstStyle/>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lang="en-US" sz="2000" b="0" dirty="0">
                          <a:latin typeface="Helvetica" panose="020B0604020202020204" pitchFamily="34" charset="0"/>
                          <a:ea typeface="Verdana" panose="020B0604030504040204" pitchFamily="34" charset="0"/>
                          <a:cs typeface="Helvetica" panose="020B0604020202020204" pitchFamily="34" charset="0"/>
                        </a:rPr>
                        <a:t>Navigate to Home &gt; Set Preferences &gt; Appearance subtab</a:t>
                      </a:r>
                    </a:p>
                    <a:p>
                      <a:pPr marL="457200" indent="-457200">
                        <a:spcBef>
                          <a:spcPts val="3400"/>
                        </a:spcBef>
                        <a:buFont typeface="+mj-lt"/>
                        <a:buAutoNum type="arabicPeriod"/>
                      </a:pPr>
                      <a:r>
                        <a:rPr lang="en-US" sz="2000" b="0" dirty="0">
                          <a:latin typeface="Helvetica" panose="020B0604020202020204" pitchFamily="34" charset="0"/>
                          <a:ea typeface="Verdana" panose="020B0604030504040204" pitchFamily="34" charset="0"/>
                          <a:cs typeface="Helvetica" panose="020B0604020202020204" pitchFamily="34" charset="0"/>
                        </a:rPr>
                        <a:t>Choose the desired color scheme based on the dropdown</a:t>
                      </a:r>
                    </a:p>
                    <a:p>
                      <a:pPr marL="342900" indent="-342900">
                        <a:buFont typeface="Arial" panose="020B0604020202020204" pitchFamily="34" charset="0"/>
                        <a:buChar char="•"/>
                      </a:pPr>
                      <a:endParaRPr lang="en-US" sz="2000" b="0" dirty="0"/>
                    </a:p>
                    <a:p>
                      <a:pPr marL="457200" marR="0" lvl="0" indent="-457200" algn="l" defTabSz="914400" rtl="0" eaLnBrk="1" fontAlgn="auto" latinLnBrk="0" hangingPunct="1">
                        <a:lnSpc>
                          <a:spcPct val="100000"/>
                        </a:lnSpc>
                        <a:spcBef>
                          <a:spcPts val="0"/>
                        </a:spcBef>
                        <a:spcAft>
                          <a:spcPts val="0"/>
                        </a:spcAft>
                        <a:buClrTx/>
                        <a:buSzTx/>
                        <a:buFont typeface="+mj-lt"/>
                        <a:buAutoNum type="arabicPeriod" startAt="3"/>
                        <a:tabLst/>
                        <a:defRPr/>
                      </a:pPr>
                      <a:r>
                        <a:rPr lang="en-US" sz="2000" b="0" dirty="0">
                          <a:latin typeface="Helvetica" panose="020B0604020202020204" pitchFamily="34" charset="0"/>
                          <a:ea typeface="Verdana" panose="020B0604030504040204" pitchFamily="34" charset="0"/>
                          <a:cs typeface="Helvetica" panose="020B0604020202020204" pitchFamily="34" charset="0"/>
                        </a:rPr>
                        <a:t>Select the original tab with your production role, and click Login</a:t>
                      </a:r>
                    </a:p>
                    <a:p>
                      <a:pPr marL="0" indent="0">
                        <a:buFont typeface="Arial" panose="020B0604020202020204" pitchFamily="34" charset="0"/>
                        <a:buNone/>
                      </a:pPr>
                      <a:endParaRPr lang="en-US" sz="2000" b="0"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689975918"/>
                  </a:ext>
                </a:extLst>
              </a:tr>
              <a:tr h="1348231">
                <a:tc>
                  <a:txBody>
                    <a:bodyPr/>
                    <a:lstStyle/>
                    <a:p>
                      <a:pPr marL="0" indent="0">
                        <a:buFont typeface="Arial" panose="020B0604020202020204" pitchFamily="34" charset="0"/>
                        <a:buNone/>
                      </a:pPr>
                      <a:endParaRPr lang="en-US" sz="2000" b="0"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746010179"/>
                  </a:ext>
                </a:extLst>
              </a:tr>
            </a:tbl>
          </a:graphicData>
        </a:graphic>
      </p:graphicFrame>
      <p:pic>
        <p:nvPicPr>
          <p:cNvPr id="8" name="Picture 7" descr="A screenshot of a cell phone&#10;&#10;Description automatically generated">
            <a:extLst>
              <a:ext uri="{FF2B5EF4-FFF2-40B4-BE49-F238E27FC236}">
                <a16:creationId xmlns:a16="http://schemas.microsoft.com/office/drawing/2014/main" id="{84515FB3-DA27-424A-B919-5D19A4346F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55627" y="1870082"/>
            <a:ext cx="4372585" cy="3419952"/>
          </a:xfrm>
          <a:prstGeom prst="rect">
            <a:avLst/>
          </a:prstGeom>
        </p:spPr>
      </p:pic>
    </p:spTree>
    <p:extLst>
      <p:ext uri="{BB962C8B-B14F-4D97-AF65-F5344CB8AC3E}">
        <p14:creationId xmlns:p14="http://schemas.microsoft.com/office/powerpoint/2010/main" val="4008908099"/>
      </p:ext>
    </p:extLst>
  </p:cSld>
  <p:clrMapOvr>
    <a:overrideClrMapping bg1="dk1" tx1="lt1" bg2="dk2" tx2="lt2" accent1="accent1" accent2="accent2" accent3="accent3" accent4="accent4" accent5="accent5" accent6="accent6" hlink="hlink" folHlink="folHlink"/>
  </p:clrMapOvr>
</p:sld>
</file>

<file path=ppt/slides/slide107.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70" name="Rectangle 69">
            <a:extLst>
              <a:ext uri="{FF2B5EF4-FFF2-40B4-BE49-F238E27FC236}">
                <a16:creationId xmlns:a16="http://schemas.microsoft.com/office/drawing/2014/main" id="{EE1FC7B4-E4A7-4452-B413-1A623E3A72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chemeClr val="bg1">
              <a:alpha val="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2" name="Freeform 13">
            <a:extLst>
              <a:ext uri="{FF2B5EF4-FFF2-40B4-BE49-F238E27FC236}">
                <a16:creationId xmlns:a16="http://schemas.microsoft.com/office/drawing/2014/main" id="{E0709AF0-24F0-4486-B189-BE6386BDB1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786754" cy="6858000"/>
          </a:xfrm>
          <a:custGeom>
            <a:avLst/>
            <a:gdLst>
              <a:gd name="connsiteX0" fmla="*/ 0 w 11786754"/>
              <a:gd name="connsiteY0" fmla="*/ 0 h 6858000"/>
              <a:gd name="connsiteX1" fmla="*/ 8610600 w 11786754"/>
              <a:gd name="connsiteY1" fmla="*/ 0 h 6858000"/>
              <a:gd name="connsiteX2" fmla="*/ 11786754 w 11786754"/>
              <a:gd name="connsiteY2" fmla="*/ 6858000 h 6858000"/>
              <a:gd name="connsiteX3" fmla="*/ 0 w 1178675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786754" h="6858000">
                <a:moveTo>
                  <a:pt x="0" y="0"/>
                </a:moveTo>
                <a:lnTo>
                  <a:pt x="8610600" y="0"/>
                </a:lnTo>
                <a:lnTo>
                  <a:pt x="11786754" y="6858000"/>
                </a:lnTo>
                <a:lnTo>
                  <a:pt x="0" y="685800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4" name="Freeform 11">
            <a:extLst>
              <a:ext uri="{FF2B5EF4-FFF2-40B4-BE49-F238E27FC236}">
                <a16:creationId xmlns:a16="http://schemas.microsoft.com/office/drawing/2014/main" id="{FBE3B62F-5853-4A3C-B050-6186351A71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581400" cy="6858000"/>
          </a:xfrm>
          <a:custGeom>
            <a:avLst/>
            <a:gdLst>
              <a:gd name="connsiteX0" fmla="*/ 0 w 3581400"/>
              <a:gd name="connsiteY0" fmla="*/ 0 h 6858000"/>
              <a:gd name="connsiteX1" fmla="*/ 405246 w 3581400"/>
              <a:gd name="connsiteY1" fmla="*/ 0 h 6858000"/>
              <a:gd name="connsiteX2" fmla="*/ 3581400 w 3581400"/>
              <a:gd name="connsiteY2" fmla="*/ 6858000 h 6858000"/>
              <a:gd name="connsiteX3" fmla="*/ 0 w 35814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581400" h="6858000">
                <a:moveTo>
                  <a:pt x="0" y="0"/>
                </a:moveTo>
                <a:lnTo>
                  <a:pt x="405246" y="0"/>
                </a:lnTo>
                <a:lnTo>
                  <a:pt x="3581400" y="6858000"/>
                </a:lnTo>
                <a:lnTo>
                  <a:pt x="0" y="685800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11D0955-F803-4401-A4AA-B8C048AFBCEA}"/>
              </a:ext>
            </a:extLst>
          </p:cNvPr>
          <p:cNvSpPr>
            <a:spLocks noGrp="1"/>
          </p:cNvSpPr>
          <p:nvPr>
            <p:ph type="title"/>
          </p:nvPr>
        </p:nvSpPr>
        <p:spPr>
          <a:xfrm>
            <a:off x="308783" y="339381"/>
            <a:ext cx="4853060" cy="662587"/>
          </a:xfrm>
        </p:spPr>
        <p:txBody>
          <a:bodyPr>
            <a:noAutofit/>
          </a:bodyPr>
          <a:lstStyle/>
          <a:p>
            <a:r>
              <a:rPr lang="en-US" sz="3200" dirty="0">
                <a:latin typeface="Rockwell" panose="02060603020205020403" pitchFamily="18" charset="0"/>
                <a:cs typeface="Helvetica" panose="020B0604020202020204" pitchFamily="34" charset="0"/>
              </a:rPr>
              <a:t>Tips &amp; </a:t>
            </a:r>
            <a:r>
              <a:rPr lang="en-US" sz="3200" dirty="0">
                <a:solidFill>
                  <a:srgbClr val="89E0FF"/>
                </a:solidFill>
                <a:latin typeface="Rockwell" panose="02060603020205020403" pitchFamily="18" charset="0"/>
                <a:cs typeface="Helvetica" panose="020B0604020202020204" pitchFamily="34" charset="0"/>
              </a:rPr>
              <a:t>Tricks</a:t>
            </a:r>
            <a:endParaRPr lang="en-US" sz="2800" dirty="0">
              <a:solidFill>
                <a:srgbClr val="89E0FF"/>
              </a:solidFill>
              <a:latin typeface="Rockwell" panose="02060603020205020403" pitchFamily="18" charset="0"/>
              <a:cs typeface="Helvetica" panose="020B0604020202020204" pitchFamily="34" charset="0"/>
            </a:endParaRPr>
          </a:p>
        </p:txBody>
      </p:sp>
      <p:cxnSp>
        <p:nvCxnSpPr>
          <p:cNvPr id="10" name="Straight Connector 9">
            <a:extLst>
              <a:ext uri="{FF2B5EF4-FFF2-40B4-BE49-F238E27FC236}">
                <a16:creationId xmlns:a16="http://schemas.microsoft.com/office/drawing/2014/main" id="{118D085B-8025-4D53-AA94-4744C52A1F2E}"/>
              </a:ext>
            </a:extLst>
          </p:cNvPr>
          <p:cNvCxnSpPr/>
          <p:nvPr/>
        </p:nvCxnSpPr>
        <p:spPr>
          <a:xfrm>
            <a:off x="406281" y="1097280"/>
            <a:ext cx="2560320" cy="0"/>
          </a:xfrm>
          <a:prstGeom prst="line">
            <a:avLst/>
          </a:prstGeom>
          <a:ln w="6350">
            <a:solidFill>
              <a:srgbClr val="BF95DF"/>
            </a:solidFill>
          </a:ln>
        </p:spPr>
        <p:style>
          <a:lnRef idx="1">
            <a:schemeClr val="accent1"/>
          </a:lnRef>
          <a:fillRef idx="0">
            <a:schemeClr val="accent1"/>
          </a:fillRef>
          <a:effectRef idx="0">
            <a:schemeClr val="accent1"/>
          </a:effectRef>
          <a:fontRef idx="minor">
            <a:schemeClr val="tx1"/>
          </a:fontRef>
        </p:style>
      </p:cxnSp>
      <p:sp>
        <p:nvSpPr>
          <p:cNvPr id="14" name="Title 1">
            <a:extLst>
              <a:ext uri="{FF2B5EF4-FFF2-40B4-BE49-F238E27FC236}">
                <a16:creationId xmlns:a16="http://schemas.microsoft.com/office/drawing/2014/main" id="{755214FC-437A-4D1E-961B-C9130B71098D}"/>
              </a:ext>
            </a:extLst>
          </p:cNvPr>
          <p:cNvSpPr txBox="1">
            <a:spLocks/>
          </p:cNvSpPr>
          <p:nvPr/>
        </p:nvSpPr>
        <p:spPr>
          <a:xfrm>
            <a:off x="308781" y="943179"/>
            <a:ext cx="10714815" cy="153662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dirty="0" err="1">
                <a:ln>
                  <a:noFill/>
                </a:ln>
                <a:solidFill>
                  <a:srgbClr val="FFC000">
                    <a:lumMod val="40000"/>
                    <a:lumOff val="60000"/>
                  </a:srgbClr>
                </a:solidFill>
                <a:effectLst/>
                <a:uLnTx/>
                <a:uFillTx/>
                <a:latin typeface="Helvetica" panose="020B0604020202020204" pitchFamily="34" charset="0"/>
                <a:ea typeface="+mj-ea"/>
                <a:cs typeface="Helvetica" panose="020B0604020202020204" pitchFamily="34" charset="0"/>
              </a:rPr>
              <a:t>SuiteBuilder</a:t>
            </a:r>
            <a:r>
              <a:rPr kumimoji="0" lang="en-US" sz="2800" b="0" i="0" u="none" strike="noStrike" kern="1200" cap="none" spc="0" normalizeH="0" baseline="0" noProof="0" dirty="0">
                <a:ln>
                  <a:noFill/>
                </a:ln>
                <a:solidFill>
                  <a:srgbClr val="FFC000">
                    <a:lumMod val="40000"/>
                    <a:lumOff val="60000"/>
                  </a:srgbClr>
                </a:solidFill>
                <a:effectLst/>
                <a:uLnTx/>
                <a:uFillTx/>
                <a:latin typeface="Helvetica" panose="020B0604020202020204" pitchFamily="34" charset="0"/>
                <a:ea typeface="+mj-ea"/>
                <a:cs typeface="Helvetica" panose="020B0604020202020204" pitchFamily="34" charset="0"/>
              </a:rPr>
              <a:t> –Field Formatting</a:t>
            </a:r>
          </a:p>
        </p:txBody>
      </p:sp>
      <p:graphicFrame>
        <p:nvGraphicFramePr>
          <p:cNvPr id="6" name="Table 5">
            <a:extLst>
              <a:ext uri="{FF2B5EF4-FFF2-40B4-BE49-F238E27FC236}">
                <a16:creationId xmlns:a16="http://schemas.microsoft.com/office/drawing/2014/main" id="{AB3D2375-B3BC-4048-B41C-03C97D2865BF}"/>
              </a:ext>
            </a:extLst>
          </p:cNvPr>
          <p:cNvGraphicFramePr>
            <a:graphicFrameLocks noGrp="1"/>
          </p:cNvGraphicFramePr>
          <p:nvPr>
            <p:extLst/>
          </p:nvPr>
        </p:nvGraphicFramePr>
        <p:xfrm>
          <a:off x="404616" y="2480904"/>
          <a:ext cx="5690748" cy="4005071"/>
        </p:xfrm>
        <a:graphic>
          <a:graphicData uri="http://schemas.openxmlformats.org/drawingml/2006/table">
            <a:tbl>
              <a:tblPr firstRow="1" bandRow="1">
                <a:tableStyleId>{5C22544A-7EE6-4342-B048-85BDC9FD1C3A}</a:tableStyleId>
              </a:tblPr>
              <a:tblGrid>
                <a:gridCol w="5690748">
                  <a:extLst>
                    <a:ext uri="{9D8B030D-6E8A-4147-A177-3AD203B41FA5}">
                      <a16:colId xmlns:a16="http://schemas.microsoft.com/office/drawing/2014/main" val="2437923402"/>
                    </a:ext>
                  </a:extLst>
                </a:gridCol>
              </a:tblGrid>
              <a:tr h="1348231">
                <a:tc>
                  <a:txBody>
                    <a:bodyPr/>
                    <a:lstStyle/>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lang="en-US" sz="2000" b="0" dirty="0">
                          <a:latin typeface="Helvetica" panose="020B0604020202020204" pitchFamily="34" charset="0"/>
                          <a:ea typeface="Verdana" panose="020B0604030504040204" pitchFamily="34" charset="0"/>
                          <a:cs typeface="Helvetica" panose="020B0604020202020204" pitchFamily="34" charset="0"/>
                        </a:rPr>
                        <a:t>Introducing </a:t>
                      </a:r>
                      <a:r>
                        <a:rPr lang="en-US" sz="2000" b="0" dirty="0" err="1">
                          <a:latin typeface="Helvetica" panose="020B0604020202020204" pitchFamily="34" charset="0"/>
                          <a:ea typeface="Verdana" panose="020B0604030504040204" pitchFamily="34" charset="0"/>
                          <a:cs typeface="Helvetica" panose="020B0604020202020204" pitchFamily="34" charset="0"/>
                        </a:rPr>
                        <a:t>nsformat</a:t>
                      </a:r>
                      <a:r>
                        <a:rPr lang="en-US" sz="2000" b="0" dirty="0">
                          <a:latin typeface="Helvetica" panose="020B0604020202020204" pitchFamily="34" charset="0"/>
                          <a:ea typeface="Verdana" panose="020B0604030504040204" pitchFamily="34" charset="0"/>
                          <a:cs typeface="Helvetica" panose="020B0604020202020204" pitchFamily="34" charset="0"/>
                        </a:rPr>
                        <a:t>_*() methods in </a:t>
                      </a:r>
                      <a:r>
                        <a:rPr lang="en-US" sz="2000" b="0" dirty="0" err="1">
                          <a:latin typeface="Helvetica" panose="020B0604020202020204" pitchFamily="34" charset="0"/>
                          <a:ea typeface="Verdana" panose="020B0604030504040204" pitchFamily="34" charset="0"/>
                          <a:cs typeface="Helvetica" panose="020B0604020202020204" pitchFamily="34" charset="0"/>
                        </a:rPr>
                        <a:t>FreeMarker</a:t>
                      </a:r>
                      <a:endParaRPr lang="en-US" sz="2000" b="0" dirty="0">
                        <a:latin typeface="Helvetica" panose="020B0604020202020204" pitchFamily="34" charset="0"/>
                        <a:ea typeface="Verdana" panose="020B0604030504040204" pitchFamily="34" charset="0"/>
                        <a:cs typeface="Helvetica" panose="020B0604020202020204" pitchFamily="34" charset="0"/>
                      </a:endParaRPr>
                    </a:p>
                    <a:p>
                      <a:pPr marL="457200" indent="-457200">
                        <a:spcBef>
                          <a:spcPts val="3400"/>
                        </a:spcBef>
                        <a:buFont typeface="+mj-lt"/>
                        <a:buAutoNum type="arabicPeriod"/>
                      </a:pPr>
                      <a:r>
                        <a:rPr lang="en-US" sz="2000" b="0" dirty="0">
                          <a:latin typeface="Helvetica" panose="020B0604020202020204" pitchFamily="34" charset="0"/>
                          <a:ea typeface="Verdana" panose="020B0604030504040204" pitchFamily="34" charset="0"/>
                          <a:cs typeface="Helvetica" panose="020B0604020202020204" pitchFamily="34" charset="0"/>
                        </a:rPr>
                        <a:t>Number, date, time, currency formats aligned</a:t>
                      </a:r>
                    </a:p>
                    <a:p>
                      <a:pPr marL="342900" indent="-342900">
                        <a:buFont typeface="Arial" panose="020B0604020202020204" pitchFamily="34" charset="0"/>
                        <a:buChar char="•"/>
                      </a:pPr>
                      <a:endParaRPr lang="en-US" sz="2000" b="0" dirty="0"/>
                    </a:p>
                    <a:p>
                      <a:pPr marL="457200" marR="0" lvl="0" indent="-457200" algn="l" defTabSz="914400" rtl="0" eaLnBrk="1" fontAlgn="auto" latinLnBrk="0" hangingPunct="1">
                        <a:lnSpc>
                          <a:spcPct val="100000"/>
                        </a:lnSpc>
                        <a:spcBef>
                          <a:spcPts val="0"/>
                        </a:spcBef>
                        <a:spcAft>
                          <a:spcPts val="0"/>
                        </a:spcAft>
                        <a:buClrTx/>
                        <a:buSzTx/>
                        <a:buFont typeface="+mj-lt"/>
                        <a:buAutoNum type="arabicPeriod" startAt="3"/>
                        <a:tabLst/>
                        <a:defRPr/>
                      </a:pPr>
                      <a:r>
                        <a:rPr lang="en-US" sz="2000" b="0" dirty="0">
                          <a:latin typeface="Helvetica" panose="020B0604020202020204" pitchFamily="34" charset="0"/>
                          <a:ea typeface="Verdana" panose="020B0604030504040204" pitchFamily="34" charset="0"/>
                          <a:cs typeface="Helvetica" panose="020B0604020202020204" pitchFamily="34" charset="0"/>
                        </a:rPr>
                        <a:t>Less hardcoding</a:t>
                      </a:r>
                    </a:p>
                    <a:p>
                      <a:pPr marL="0" indent="0">
                        <a:buFont typeface="Arial" panose="020B0604020202020204" pitchFamily="34" charset="0"/>
                        <a:buNone/>
                      </a:pPr>
                      <a:endParaRPr lang="en-US" sz="2000" b="0"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689975918"/>
                  </a:ext>
                </a:extLst>
              </a:tr>
              <a:tr h="1348231">
                <a:tc>
                  <a:txBody>
                    <a:bodyPr/>
                    <a:lstStyle/>
                    <a:p>
                      <a:pPr marL="0" indent="0">
                        <a:buFont typeface="Arial" panose="020B0604020202020204" pitchFamily="34" charset="0"/>
                        <a:buNone/>
                      </a:pPr>
                      <a:endParaRPr lang="en-US" sz="2000" b="0"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746010179"/>
                  </a:ext>
                </a:extLst>
              </a:tr>
            </a:tbl>
          </a:graphicData>
        </a:graphic>
      </p:graphicFrame>
      <p:pic>
        <p:nvPicPr>
          <p:cNvPr id="11" name="Picture 10">
            <a:extLst>
              <a:ext uri="{FF2B5EF4-FFF2-40B4-BE49-F238E27FC236}">
                <a16:creationId xmlns:a16="http://schemas.microsoft.com/office/drawing/2014/main" id="{BA9B30E4-ED64-4624-9B86-C3D93FF62938}"/>
              </a:ext>
            </a:extLst>
          </p:cNvPr>
          <p:cNvPicPr>
            <a:picLocks noChangeAspect="1"/>
          </p:cNvPicPr>
          <p:nvPr/>
        </p:nvPicPr>
        <p:blipFill>
          <a:blip r:embed="rId3"/>
          <a:stretch>
            <a:fillRect/>
          </a:stretch>
        </p:blipFill>
        <p:spPr>
          <a:xfrm>
            <a:off x="6540675" y="2061488"/>
            <a:ext cx="5379775" cy="4433880"/>
          </a:xfrm>
          <a:prstGeom prst="rect">
            <a:avLst/>
          </a:prstGeom>
        </p:spPr>
      </p:pic>
    </p:spTree>
    <p:extLst>
      <p:ext uri="{BB962C8B-B14F-4D97-AF65-F5344CB8AC3E}">
        <p14:creationId xmlns:p14="http://schemas.microsoft.com/office/powerpoint/2010/main" val="1920890636"/>
      </p:ext>
    </p:extLst>
  </p:cSld>
  <p:clrMapOvr>
    <a:overrideClrMapping bg1="dk1" tx1="lt1" bg2="dk2" tx2="lt2" accent1="accent1" accent2="accent2" accent3="accent3" accent4="accent4" accent5="accent5" accent6="accent6" hlink="hlink" folHlink="folHlink"/>
  </p:clrMapOvr>
</p:sld>
</file>

<file path=ppt/slides/slide108.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70" name="Rectangle 69">
            <a:extLst>
              <a:ext uri="{FF2B5EF4-FFF2-40B4-BE49-F238E27FC236}">
                <a16:creationId xmlns:a16="http://schemas.microsoft.com/office/drawing/2014/main" id="{EE1FC7B4-E4A7-4452-B413-1A623E3A72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chemeClr val="bg1">
              <a:alpha val="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2" name="Freeform 13">
            <a:extLst>
              <a:ext uri="{FF2B5EF4-FFF2-40B4-BE49-F238E27FC236}">
                <a16:creationId xmlns:a16="http://schemas.microsoft.com/office/drawing/2014/main" id="{E0709AF0-24F0-4486-B189-BE6386BDB1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786754" cy="6858000"/>
          </a:xfrm>
          <a:custGeom>
            <a:avLst/>
            <a:gdLst>
              <a:gd name="connsiteX0" fmla="*/ 0 w 11786754"/>
              <a:gd name="connsiteY0" fmla="*/ 0 h 6858000"/>
              <a:gd name="connsiteX1" fmla="*/ 8610600 w 11786754"/>
              <a:gd name="connsiteY1" fmla="*/ 0 h 6858000"/>
              <a:gd name="connsiteX2" fmla="*/ 11786754 w 11786754"/>
              <a:gd name="connsiteY2" fmla="*/ 6858000 h 6858000"/>
              <a:gd name="connsiteX3" fmla="*/ 0 w 1178675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786754" h="6858000">
                <a:moveTo>
                  <a:pt x="0" y="0"/>
                </a:moveTo>
                <a:lnTo>
                  <a:pt x="8610600" y="0"/>
                </a:lnTo>
                <a:lnTo>
                  <a:pt x="11786754" y="6858000"/>
                </a:lnTo>
                <a:lnTo>
                  <a:pt x="0" y="685800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4" name="Freeform 11">
            <a:extLst>
              <a:ext uri="{FF2B5EF4-FFF2-40B4-BE49-F238E27FC236}">
                <a16:creationId xmlns:a16="http://schemas.microsoft.com/office/drawing/2014/main" id="{FBE3B62F-5853-4A3C-B050-6186351A71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581400" cy="6858000"/>
          </a:xfrm>
          <a:custGeom>
            <a:avLst/>
            <a:gdLst>
              <a:gd name="connsiteX0" fmla="*/ 0 w 3581400"/>
              <a:gd name="connsiteY0" fmla="*/ 0 h 6858000"/>
              <a:gd name="connsiteX1" fmla="*/ 405246 w 3581400"/>
              <a:gd name="connsiteY1" fmla="*/ 0 h 6858000"/>
              <a:gd name="connsiteX2" fmla="*/ 3581400 w 3581400"/>
              <a:gd name="connsiteY2" fmla="*/ 6858000 h 6858000"/>
              <a:gd name="connsiteX3" fmla="*/ 0 w 35814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581400" h="6858000">
                <a:moveTo>
                  <a:pt x="0" y="0"/>
                </a:moveTo>
                <a:lnTo>
                  <a:pt x="405246" y="0"/>
                </a:lnTo>
                <a:lnTo>
                  <a:pt x="3581400" y="6858000"/>
                </a:lnTo>
                <a:lnTo>
                  <a:pt x="0" y="685800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11D0955-F803-4401-A4AA-B8C048AFBCEA}"/>
              </a:ext>
            </a:extLst>
          </p:cNvPr>
          <p:cNvSpPr>
            <a:spLocks noGrp="1"/>
          </p:cNvSpPr>
          <p:nvPr>
            <p:ph type="title"/>
          </p:nvPr>
        </p:nvSpPr>
        <p:spPr>
          <a:xfrm>
            <a:off x="308783" y="339381"/>
            <a:ext cx="4853060" cy="662587"/>
          </a:xfrm>
        </p:spPr>
        <p:txBody>
          <a:bodyPr>
            <a:noAutofit/>
          </a:bodyPr>
          <a:lstStyle/>
          <a:p>
            <a:r>
              <a:rPr lang="en-US" sz="3200" dirty="0">
                <a:latin typeface="Rockwell" panose="02060603020205020403" pitchFamily="18" charset="0"/>
                <a:cs typeface="Helvetica" panose="020B0604020202020204" pitchFamily="34" charset="0"/>
              </a:rPr>
              <a:t>Tips &amp; </a:t>
            </a:r>
            <a:r>
              <a:rPr lang="en-US" sz="3200" dirty="0">
                <a:solidFill>
                  <a:srgbClr val="89E0FF"/>
                </a:solidFill>
                <a:latin typeface="Rockwell" panose="02060603020205020403" pitchFamily="18" charset="0"/>
                <a:cs typeface="Helvetica" panose="020B0604020202020204" pitchFamily="34" charset="0"/>
              </a:rPr>
              <a:t>Tricks</a:t>
            </a:r>
            <a:endParaRPr lang="en-US" sz="2800" dirty="0">
              <a:solidFill>
                <a:srgbClr val="89E0FF"/>
              </a:solidFill>
              <a:latin typeface="Rockwell" panose="02060603020205020403" pitchFamily="18" charset="0"/>
              <a:cs typeface="Helvetica" panose="020B0604020202020204" pitchFamily="34" charset="0"/>
            </a:endParaRPr>
          </a:p>
        </p:txBody>
      </p:sp>
      <p:cxnSp>
        <p:nvCxnSpPr>
          <p:cNvPr id="10" name="Straight Connector 9">
            <a:extLst>
              <a:ext uri="{FF2B5EF4-FFF2-40B4-BE49-F238E27FC236}">
                <a16:creationId xmlns:a16="http://schemas.microsoft.com/office/drawing/2014/main" id="{118D085B-8025-4D53-AA94-4744C52A1F2E}"/>
              </a:ext>
            </a:extLst>
          </p:cNvPr>
          <p:cNvCxnSpPr/>
          <p:nvPr/>
        </p:nvCxnSpPr>
        <p:spPr>
          <a:xfrm>
            <a:off x="406281" y="1097280"/>
            <a:ext cx="2560320" cy="0"/>
          </a:xfrm>
          <a:prstGeom prst="line">
            <a:avLst/>
          </a:prstGeom>
          <a:ln w="6350">
            <a:solidFill>
              <a:srgbClr val="BF95DF"/>
            </a:solidFill>
          </a:ln>
        </p:spPr>
        <p:style>
          <a:lnRef idx="1">
            <a:schemeClr val="accent1"/>
          </a:lnRef>
          <a:fillRef idx="0">
            <a:schemeClr val="accent1"/>
          </a:fillRef>
          <a:effectRef idx="0">
            <a:schemeClr val="accent1"/>
          </a:effectRef>
          <a:fontRef idx="minor">
            <a:schemeClr val="tx1"/>
          </a:fontRef>
        </p:style>
      </p:cxnSp>
      <p:sp>
        <p:nvSpPr>
          <p:cNvPr id="14" name="Title 1">
            <a:extLst>
              <a:ext uri="{FF2B5EF4-FFF2-40B4-BE49-F238E27FC236}">
                <a16:creationId xmlns:a16="http://schemas.microsoft.com/office/drawing/2014/main" id="{755214FC-437A-4D1E-961B-C9130B71098D}"/>
              </a:ext>
            </a:extLst>
          </p:cNvPr>
          <p:cNvSpPr txBox="1">
            <a:spLocks/>
          </p:cNvSpPr>
          <p:nvPr/>
        </p:nvSpPr>
        <p:spPr>
          <a:xfrm>
            <a:off x="308781" y="943179"/>
            <a:ext cx="10714815" cy="153662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dirty="0">
                <a:ln>
                  <a:noFill/>
                </a:ln>
                <a:solidFill>
                  <a:srgbClr val="FFC000">
                    <a:lumMod val="40000"/>
                    <a:lumOff val="60000"/>
                  </a:srgbClr>
                </a:solidFill>
                <a:effectLst/>
                <a:uLnTx/>
                <a:uFillTx/>
                <a:latin typeface="Helvetica" panose="020B0604020202020204" pitchFamily="34" charset="0"/>
                <a:ea typeface="+mj-ea"/>
                <a:cs typeface="Helvetica" panose="020B0604020202020204" pitchFamily="34" charset="0"/>
              </a:rPr>
              <a:t>Project Budgets/WBS – NEW WBS interface</a:t>
            </a:r>
          </a:p>
        </p:txBody>
      </p:sp>
      <p:pic>
        <p:nvPicPr>
          <p:cNvPr id="12" name="Picture 2" descr="Machine generated alternative text:&#10;Work Breakdown Structure &#10;Primary Information &#10;PROJECT &#10;Training Ad &#10;TIMELINE TYPE • &#10;Search &#10;Customize &#10;More &#10;Global &#10;Lines &#10;Communication &#10;UNMATCHED REVENUE ACTUALS &#10;ITEM &#10;DESCRIPTION &#10;UNMATCHED COST ACTUALS &#10;0.00 &#10;TASK &#10;0.00 &#10;1.1 &#10;1.2 &#10;13 &#10;ESTIMATE TO COMPLETE &#10;ESTIMATE AT COMPLEnON &#10;NAME + &#10;Ad Creation &#10;Concept &#10;Design &#10;Production &#10;Talent &#10;ACTIVITY CODE &#10;zooaoo &#10;a 00 &#10;200000 &#10;aoo &#10;5.ooopo &#10;6,ooaoo &#10;zooo.oo &#10;4.oocoo &#10;aoo &#10;5000.od &#10;0.00 &#10;0.00 &#10;0.00 &#10;x &#10;.00 &#10;zoocoo &#10;zoo-coo &#10;0.00 &#10;5.00000 &#10;REVENUE &#10;ooouoo &#10;2000.00 &#10;400uoo &#10;0.00 &#10;5,000.00 &#10;+ Add Row Remove ">
            <a:extLst>
              <a:ext uri="{FF2B5EF4-FFF2-40B4-BE49-F238E27FC236}">
                <a16:creationId xmlns:a16="http://schemas.microsoft.com/office/drawing/2014/main" id="{CC782ADC-CA8E-4A3C-B7C1-0F9F45BC5E68}"/>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745923" y="2167281"/>
            <a:ext cx="9841286" cy="4351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0249594"/>
      </p:ext>
    </p:extLst>
  </p:cSld>
  <p:clrMapOvr>
    <a:overrideClrMapping bg1="dk1" tx1="lt1" bg2="dk2" tx2="lt2" accent1="accent1" accent2="accent2" accent3="accent3" accent4="accent4" accent5="accent5" accent6="accent6" hlink="hlink" folHlink="folHlink"/>
  </p:clrMapOvr>
</p:sld>
</file>

<file path=ppt/slides/slide109.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70" name="Rectangle 69">
            <a:extLst>
              <a:ext uri="{FF2B5EF4-FFF2-40B4-BE49-F238E27FC236}">
                <a16:creationId xmlns:a16="http://schemas.microsoft.com/office/drawing/2014/main" id="{EE1FC7B4-E4A7-4452-B413-1A623E3A72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chemeClr val="bg1">
              <a:alpha val="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2" name="Freeform 13">
            <a:extLst>
              <a:ext uri="{FF2B5EF4-FFF2-40B4-BE49-F238E27FC236}">
                <a16:creationId xmlns:a16="http://schemas.microsoft.com/office/drawing/2014/main" id="{E0709AF0-24F0-4486-B189-BE6386BDB1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786754" cy="6858000"/>
          </a:xfrm>
          <a:custGeom>
            <a:avLst/>
            <a:gdLst>
              <a:gd name="connsiteX0" fmla="*/ 0 w 11786754"/>
              <a:gd name="connsiteY0" fmla="*/ 0 h 6858000"/>
              <a:gd name="connsiteX1" fmla="*/ 8610600 w 11786754"/>
              <a:gd name="connsiteY1" fmla="*/ 0 h 6858000"/>
              <a:gd name="connsiteX2" fmla="*/ 11786754 w 11786754"/>
              <a:gd name="connsiteY2" fmla="*/ 6858000 h 6858000"/>
              <a:gd name="connsiteX3" fmla="*/ 0 w 1178675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786754" h="6858000">
                <a:moveTo>
                  <a:pt x="0" y="0"/>
                </a:moveTo>
                <a:lnTo>
                  <a:pt x="8610600" y="0"/>
                </a:lnTo>
                <a:lnTo>
                  <a:pt x="11786754" y="6858000"/>
                </a:lnTo>
                <a:lnTo>
                  <a:pt x="0" y="685800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4" name="Freeform 11">
            <a:extLst>
              <a:ext uri="{FF2B5EF4-FFF2-40B4-BE49-F238E27FC236}">
                <a16:creationId xmlns:a16="http://schemas.microsoft.com/office/drawing/2014/main" id="{FBE3B62F-5853-4A3C-B050-6186351A71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581400" cy="6858000"/>
          </a:xfrm>
          <a:custGeom>
            <a:avLst/>
            <a:gdLst>
              <a:gd name="connsiteX0" fmla="*/ 0 w 3581400"/>
              <a:gd name="connsiteY0" fmla="*/ 0 h 6858000"/>
              <a:gd name="connsiteX1" fmla="*/ 405246 w 3581400"/>
              <a:gd name="connsiteY1" fmla="*/ 0 h 6858000"/>
              <a:gd name="connsiteX2" fmla="*/ 3581400 w 3581400"/>
              <a:gd name="connsiteY2" fmla="*/ 6858000 h 6858000"/>
              <a:gd name="connsiteX3" fmla="*/ 0 w 35814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581400" h="6858000">
                <a:moveTo>
                  <a:pt x="0" y="0"/>
                </a:moveTo>
                <a:lnTo>
                  <a:pt x="405246" y="0"/>
                </a:lnTo>
                <a:lnTo>
                  <a:pt x="3581400" y="6858000"/>
                </a:lnTo>
                <a:lnTo>
                  <a:pt x="0" y="685800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11D0955-F803-4401-A4AA-B8C048AFBCEA}"/>
              </a:ext>
            </a:extLst>
          </p:cNvPr>
          <p:cNvSpPr>
            <a:spLocks noGrp="1"/>
          </p:cNvSpPr>
          <p:nvPr>
            <p:ph type="title"/>
          </p:nvPr>
        </p:nvSpPr>
        <p:spPr>
          <a:xfrm>
            <a:off x="308783" y="339381"/>
            <a:ext cx="4853060" cy="662587"/>
          </a:xfrm>
        </p:spPr>
        <p:txBody>
          <a:bodyPr>
            <a:noAutofit/>
          </a:bodyPr>
          <a:lstStyle/>
          <a:p>
            <a:r>
              <a:rPr lang="en-US" sz="3200" dirty="0">
                <a:latin typeface="Rockwell" panose="02060603020205020403" pitchFamily="18" charset="0"/>
                <a:cs typeface="Helvetica" panose="020B0604020202020204" pitchFamily="34" charset="0"/>
              </a:rPr>
              <a:t>Tips &amp; </a:t>
            </a:r>
            <a:r>
              <a:rPr lang="en-US" sz="3200" dirty="0">
                <a:solidFill>
                  <a:srgbClr val="89E0FF"/>
                </a:solidFill>
                <a:latin typeface="Rockwell" panose="02060603020205020403" pitchFamily="18" charset="0"/>
                <a:cs typeface="Helvetica" panose="020B0604020202020204" pitchFamily="34" charset="0"/>
              </a:rPr>
              <a:t>Tricks</a:t>
            </a:r>
            <a:endParaRPr lang="en-US" sz="2800" dirty="0">
              <a:solidFill>
                <a:srgbClr val="89E0FF"/>
              </a:solidFill>
              <a:latin typeface="Rockwell" panose="02060603020205020403" pitchFamily="18" charset="0"/>
              <a:cs typeface="Helvetica" panose="020B0604020202020204" pitchFamily="34" charset="0"/>
            </a:endParaRPr>
          </a:p>
        </p:txBody>
      </p:sp>
      <p:cxnSp>
        <p:nvCxnSpPr>
          <p:cNvPr id="10" name="Straight Connector 9">
            <a:extLst>
              <a:ext uri="{FF2B5EF4-FFF2-40B4-BE49-F238E27FC236}">
                <a16:creationId xmlns:a16="http://schemas.microsoft.com/office/drawing/2014/main" id="{118D085B-8025-4D53-AA94-4744C52A1F2E}"/>
              </a:ext>
            </a:extLst>
          </p:cNvPr>
          <p:cNvCxnSpPr/>
          <p:nvPr/>
        </p:nvCxnSpPr>
        <p:spPr>
          <a:xfrm>
            <a:off x="406281" y="1097280"/>
            <a:ext cx="2560320" cy="0"/>
          </a:xfrm>
          <a:prstGeom prst="line">
            <a:avLst/>
          </a:prstGeom>
          <a:ln w="6350">
            <a:solidFill>
              <a:srgbClr val="BF95DF"/>
            </a:solidFill>
          </a:ln>
        </p:spPr>
        <p:style>
          <a:lnRef idx="1">
            <a:schemeClr val="accent1"/>
          </a:lnRef>
          <a:fillRef idx="0">
            <a:schemeClr val="accent1"/>
          </a:fillRef>
          <a:effectRef idx="0">
            <a:schemeClr val="accent1"/>
          </a:effectRef>
          <a:fontRef idx="minor">
            <a:schemeClr val="tx1"/>
          </a:fontRef>
        </p:style>
      </p:cxnSp>
      <p:sp>
        <p:nvSpPr>
          <p:cNvPr id="14" name="Title 1">
            <a:extLst>
              <a:ext uri="{FF2B5EF4-FFF2-40B4-BE49-F238E27FC236}">
                <a16:creationId xmlns:a16="http://schemas.microsoft.com/office/drawing/2014/main" id="{755214FC-437A-4D1E-961B-C9130B71098D}"/>
              </a:ext>
            </a:extLst>
          </p:cNvPr>
          <p:cNvSpPr txBox="1">
            <a:spLocks/>
          </p:cNvSpPr>
          <p:nvPr/>
        </p:nvSpPr>
        <p:spPr>
          <a:xfrm>
            <a:off x="308781" y="943179"/>
            <a:ext cx="10714815" cy="153662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dirty="0">
                <a:ln>
                  <a:noFill/>
                </a:ln>
                <a:solidFill>
                  <a:srgbClr val="FFC000">
                    <a:lumMod val="40000"/>
                    <a:lumOff val="60000"/>
                  </a:srgbClr>
                </a:solidFill>
                <a:effectLst/>
                <a:uLnTx/>
                <a:uFillTx/>
                <a:latin typeface="Helvetica" panose="020B0604020202020204" pitchFamily="34" charset="0"/>
                <a:ea typeface="+mj-ea"/>
                <a:cs typeface="Helvetica" panose="020B0604020202020204" pitchFamily="34" charset="0"/>
              </a:rPr>
              <a:t>SUITEBUILDER – Link to objects /images in file cabinet</a:t>
            </a:r>
          </a:p>
        </p:txBody>
      </p:sp>
      <p:pic>
        <p:nvPicPr>
          <p:cNvPr id="11" name="Content Placeholder 9">
            <a:extLst>
              <a:ext uri="{FF2B5EF4-FFF2-40B4-BE49-F238E27FC236}">
                <a16:creationId xmlns:a16="http://schemas.microsoft.com/office/drawing/2014/main" id="{DCA2A730-6AFE-4A20-8C19-D26B6562505F}"/>
              </a:ext>
            </a:extLst>
          </p:cNvPr>
          <p:cNvPicPr>
            <a:picLocks noChangeAspect="1"/>
          </p:cNvPicPr>
          <p:nvPr/>
        </p:nvPicPr>
        <p:blipFill>
          <a:blip r:embed="rId3"/>
          <a:stretch>
            <a:fillRect/>
          </a:stretch>
        </p:blipFill>
        <p:spPr>
          <a:xfrm>
            <a:off x="767080" y="2767457"/>
            <a:ext cx="10515600" cy="2993263"/>
          </a:xfrm>
          <a:prstGeom prst="rect">
            <a:avLst/>
          </a:prstGeom>
        </p:spPr>
      </p:pic>
    </p:spTree>
    <p:extLst>
      <p:ext uri="{BB962C8B-B14F-4D97-AF65-F5344CB8AC3E}">
        <p14:creationId xmlns:p14="http://schemas.microsoft.com/office/powerpoint/2010/main" val="4060880942"/>
      </p:ext>
    </p:extLst>
  </p:cSld>
  <p:clrMapOvr>
    <a:overrideClrMapping bg1="dk1" tx1="lt1" bg2="dk2" tx2="lt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
          <p:cNvSpPr>
            <a:spLocks noGrp="1"/>
          </p:cNvSpPr>
          <p:nvPr>
            <p:ph type="body" sz="quarter" idx="10"/>
          </p:nvPr>
        </p:nvSpPr>
        <p:spPr>
          <a:xfrm>
            <a:off x="304800" y="1143000"/>
            <a:ext cx="11277600" cy="1270443"/>
          </a:xfrm>
        </p:spPr>
        <p:txBody>
          <a:bodyPr/>
          <a:lstStyle/>
          <a:p>
            <a:r>
              <a:rPr lang="en-US" b="1" dirty="0"/>
              <a:t>Real Life </a:t>
            </a:r>
            <a:r>
              <a:rPr lang="en-US" b="1" dirty="0" err="1"/>
              <a:t>Scenerio</a:t>
            </a:r>
            <a:r>
              <a:rPr lang="en-US" b="1" dirty="0"/>
              <a:t>:</a:t>
            </a:r>
          </a:p>
          <a:p>
            <a:r>
              <a:rPr lang="en-US" b="1" dirty="0"/>
              <a:t>Saved Searches</a:t>
            </a:r>
          </a:p>
        </p:txBody>
      </p:sp>
      <p:sp>
        <p:nvSpPr>
          <p:cNvPr id="2" name="Text Placeholder 1"/>
          <p:cNvSpPr>
            <a:spLocks noGrp="1"/>
          </p:cNvSpPr>
          <p:nvPr>
            <p:ph type="body" sz="quarter" idx="11"/>
          </p:nvPr>
        </p:nvSpPr>
        <p:spPr/>
        <p:txBody>
          <a:bodyPr/>
          <a:lstStyle/>
          <a:p>
            <a:r>
              <a:rPr lang="en-US" dirty="0"/>
              <a:t>Presented by: Owen Karlsson</a:t>
            </a:r>
          </a:p>
        </p:txBody>
      </p:sp>
    </p:spTree>
    <p:extLst>
      <p:ext uri="{BB962C8B-B14F-4D97-AF65-F5344CB8AC3E}">
        <p14:creationId xmlns:p14="http://schemas.microsoft.com/office/powerpoint/2010/main" val="3546026371"/>
      </p:ext>
    </p:extLst>
  </p:cSld>
  <p:clrMapOvr>
    <a:masterClrMapping/>
  </p:clrMapOvr>
  <p:transition spd="slow">
    <p:fade/>
  </p:transition>
</p:sld>
</file>

<file path=ppt/slides/slide110.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70" name="Rectangle 69">
            <a:extLst>
              <a:ext uri="{FF2B5EF4-FFF2-40B4-BE49-F238E27FC236}">
                <a16:creationId xmlns:a16="http://schemas.microsoft.com/office/drawing/2014/main" id="{EE1FC7B4-E4A7-4452-B413-1A623E3A72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chemeClr val="bg1">
              <a:alpha val="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2" name="Freeform 13">
            <a:extLst>
              <a:ext uri="{FF2B5EF4-FFF2-40B4-BE49-F238E27FC236}">
                <a16:creationId xmlns:a16="http://schemas.microsoft.com/office/drawing/2014/main" id="{E0709AF0-24F0-4486-B189-BE6386BDB1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786754" cy="6858000"/>
          </a:xfrm>
          <a:custGeom>
            <a:avLst/>
            <a:gdLst>
              <a:gd name="connsiteX0" fmla="*/ 0 w 11786754"/>
              <a:gd name="connsiteY0" fmla="*/ 0 h 6858000"/>
              <a:gd name="connsiteX1" fmla="*/ 8610600 w 11786754"/>
              <a:gd name="connsiteY1" fmla="*/ 0 h 6858000"/>
              <a:gd name="connsiteX2" fmla="*/ 11786754 w 11786754"/>
              <a:gd name="connsiteY2" fmla="*/ 6858000 h 6858000"/>
              <a:gd name="connsiteX3" fmla="*/ 0 w 1178675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786754" h="6858000">
                <a:moveTo>
                  <a:pt x="0" y="0"/>
                </a:moveTo>
                <a:lnTo>
                  <a:pt x="8610600" y="0"/>
                </a:lnTo>
                <a:lnTo>
                  <a:pt x="11786754" y="6858000"/>
                </a:lnTo>
                <a:lnTo>
                  <a:pt x="0" y="685800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4" name="Freeform 11">
            <a:extLst>
              <a:ext uri="{FF2B5EF4-FFF2-40B4-BE49-F238E27FC236}">
                <a16:creationId xmlns:a16="http://schemas.microsoft.com/office/drawing/2014/main" id="{FBE3B62F-5853-4A3C-B050-6186351A71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581400" cy="6858000"/>
          </a:xfrm>
          <a:custGeom>
            <a:avLst/>
            <a:gdLst>
              <a:gd name="connsiteX0" fmla="*/ 0 w 3581400"/>
              <a:gd name="connsiteY0" fmla="*/ 0 h 6858000"/>
              <a:gd name="connsiteX1" fmla="*/ 405246 w 3581400"/>
              <a:gd name="connsiteY1" fmla="*/ 0 h 6858000"/>
              <a:gd name="connsiteX2" fmla="*/ 3581400 w 3581400"/>
              <a:gd name="connsiteY2" fmla="*/ 6858000 h 6858000"/>
              <a:gd name="connsiteX3" fmla="*/ 0 w 35814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581400" h="6858000">
                <a:moveTo>
                  <a:pt x="0" y="0"/>
                </a:moveTo>
                <a:lnTo>
                  <a:pt x="405246" y="0"/>
                </a:lnTo>
                <a:lnTo>
                  <a:pt x="3581400" y="6858000"/>
                </a:lnTo>
                <a:lnTo>
                  <a:pt x="0" y="685800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11D0955-F803-4401-A4AA-B8C048AFBCEA}"/>
              </a:ext>
            </a:extLst>
          </p:cNvPr>
          <p:cNvSpPr>
            <a:spLocks noGrp="1"/>
          </p:cNvSpPr>
          <p:nvPr>
            <p:ph type="title"/>
          </p:nvPr>
        </p:nvSpPr>
        <p:spPr>
          <a:xfrm>
            <a:off x="308783" y="339381"/>
            <a:ext cx="4853060" cy="662587"/>
          </a:xfrm>
        </p:spPr>
        <p:txBody>
          <a:bodyPr>
            <a:noAutofit/>
          </a:bodyPr>
          <a:lstStyle/>
          <a:p>
            <a:r>
              <a:rPr lang="en-US" sz="3200" dirty="0">
                <a:latin typeface="Rockwell" panose="02060603020205020403" pitchFamily="18" charset="0"/>
                <a:cs typeface="Helvetica" panose="020B0604020202020204" pitchFamily="34" charset="0"/>
              </a:rPr>
              <a:t>Tips &amp; </a:t>
            </a:r>
            <a:r>
              <a:rPr lang="en-US" sz="3200" dirty="0">
                <a:solidFill>
                  <a:srgbClr val="89E0FF"/>
                </a:solidFill>
                <a:latin typeface="Rockwell" panose="02060603020205020403" pitchFamily="18" charset="0"/>
                <a:cs typeface="Helvetica" panose="020B0604020202020204" pitchFamily="34" charset="0"/>
              </a:rPr>
              <a:t>Tricks</a:t>
            </a:r>
            <a:endParaRPr lang="en-US" sz="2800" dirty="0">
              <a:solidFill>
                <a:srgbClr val="89E0FF"/>
              </a:solidFill>
              <a:latin typeface="Rockwell" panose="02060603020205020403" pitchFamily="18" charset="0"/>
              <a:cs typeface="Helvetica" panose="020B0604020202020204" pitchFamily="34" charset="0"/>
            </a:endParaRPr>
          </a:p>
        </p:txBody>
      </p:sp>
      <p:cxnSp>
        <p:nvCxnSpPr>
          <p:cNvPr id="10" name="Straight Connector 9">
            <a:extLst>
              <a:ext uri="{FF2B5EF4-FFF2-40B4-BE49-F238E27FC236}">
                <a16:creationId xmlns:a16="http://schemas.microsoft.com/office/drawing/2014/main" id="{118D085B-8025-4D53-AA94-4744C52A1F2E}"/>
              </a:ext>
            </a:extLst>
          </p:cNvPr>
          <p:cNvCxnSpPr/>
          <p:nvPr/>
        </p:nvCxnSpPr>
        <p:spPr>
          <a:xfrm>
            <a:off x="406281" y="1097280"/>
            <a:ext cx="2560320" cy="0"/>
          </a:xfrm>
          <a:prstGeom prst="line">
            <a:avLst/>
          </a:prstGeom>
          <a:ln w="6350">
            <a:solidFill>
              <a:srgbClr val="BF95DF"/>
            </a:solidFill>
          </a:ln>
        </p:spPr>
        <p:style>
          <a:lnRef idx="1">
            <a:schemeClr val="accent1"/>
          </a:lnRef>
          <a:fillRef idx="0">
            <a:schemeClr val="accent1"/>
          </a:fillRef>
          <a:effectRef idx="0">
            <a:schemeClr val="accent1"/>
          </a:effectRef>
          <a:fontRef idx="minor">
            <a:schemeClr val="tx1"/>
          </a:fontRef>
        </p:style>
      </p:cxnSp>
      <p:sp>
        <p:nvSpPr>
          <p:cNvPr id="14" name="Title 1">
            <a:extLst>
              <a:ext uri="{FF2B5EF4-FFF2-40B4-BE49-F238E27FC236}">
                <a16:creationId xmlns:a16="http://schemas.microsoft.com/office/drawing/2014/main" id="{755214FC-437A-4D1E-961B-C9130B71098D}"/>
              </a:ext>
            </a:extLst>
          </p:cNvPr>
          <p:cNvSpPr txBox="1">
            <a:spLocks/>
          </p:cNvSpPr>
          <p:nvPr/>
        </p:nvSpPr>
        <p:spPr>
          <a:xfrm>
            <a:off x="308781" y="943179"/>
            <a:ext cx="10714815" cy="153662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dirty="0">
                <a:ln>
                  <a:noFill/>
                </a:ln>
                <a:solidFill>
                  <a:srgbClr val="FFC000">
                    <a:lumMod val="40000"/>
                    <a:lumOff val="60000"/>
                  </a:srgbClr>
                </a:solidFill>
                <a:effectLst/>
                <a:uLnTx/>
                <a:uFillTx/>
                <a:latin typeface="Helvetica" panose="020B0604020202020204" pitchFamily="34" charset="0"/>
                <a:ea typeface="+mj-ea"/>
                <a:cs typeface="Helvetica" panose="020B0604020202020204" pitchFamily="34" charset="0"/>
              </a:rPr>
              <a:t>SUITEBUILDER – Direct template Access to address sub-records</a:t>
            </a:r>
          </a:p>
        </p:txBody>
      </p:sp>
      <p:graphicFrame>
        <p:nvGraphicFramePr>
          <p:cNvPr id="6" name="Table 5">
            <a:extLst>
              <a:ext uri="{FF2B5EF4-FFF2-40B4-BE49-F238E27FC236}">
                <a16:creationId xmlns:a16="http://schemas.microsoft.com/office/drawing/2014/main" id="{AB3D2375-B3BC-4048-B41C-03C97D2865BF}"/>
              </a:ext>
            </a:extLst>
          </p:cNvPr>
          <p:cNvGraphicFramePr>
            <a:graphicFrameLocks noGrp="1"/>
          </p:cNvGraphicFramePr>
          <p:nvPr>
            <p:extLst/>
          </p:nvPr>
        </p:nvGraphicFramePr>
        <p:xfrm>
          <a:off x="404616" y="2480904"/>
          <a:ext cx="5690748" cy="2963671"/>
        </p:xfrm>
        <a:graphic>
          <a:graphicData uri="http://schemas.openxmlformats.org/drawingml/2006/table">
            <a:tbl>
              <a:tblPr firstRow="1" bandRow="1">
                <a:tableStyleId>{5C22544A-7EE6-4342-B048-85BDC9FD1C3A}</a:tableStyleId>
              </a:tblPr>
              <a:tblGrid>
                <a:gridCol w="5690748">
                  <a:extLst>
                    <a:ext uri="{9D8B030D-6E8A-4147-A177-3AD203B41FA5}">
                      <a16:colId xmlns:a16="http://schemas.microsoft.com/office/drawing/2014/main" val="2437923402"/>
                    </a:ext>
                  </a:extLst>
                </a:gridCol>
              </a:tblGrid>
              <a:tr h="1348231">
                <a:tc>
                  <a:txBody>
                    <a:bodyPr/>
                    <a:lstStyle/>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lang="en-US" sz="2000" b="0" dirty="0">
                          <a:latin typeface="Helvetica" panose="020B0604020202020204" pitchFamily="34" charset="0"/>
                          <a:ea typeface="Verdana" panose="020B0604030504040204" pitchFamily="34" charset="0"/>
                          <a:cs typeface="Helvetica" panose="020B0604020202020204" pitchFamily="34" charset="0"/>
                        </a:rPr>
                        <a:t>Currently “</a:t>
                      </a:r>
                      <a:r>
                        <a:rPr lang="en-US" sz="2000" b="0" dirty="0" err="1">
                          <a:latin typeface="Helvetica" panose="020B0604020202020204" pitchFamily="34" charset="0"/>
                          <a:ea typeface="Verdana" panose="020B0604030504040204" pitchFamily="34" charset="0"/>
                          <a:cs typeface="Helvetica" panose="020B0604020202020204" pitchFamily="34" charset="0"/>
                        </a:rPr>
                        <a:t>subsidiary_addresstext</a:t>
                      </a:r>
                      <a:r>
                        <a:rPr lang="en-US" sz="2000" b="0" dirty="0">
                          <a:latin typeface="Helvetica" panose="020B0604020202020204" pitchFamily="34" charset="0"/>
                          <a:ea typeface="Verdana" panose="020B0604030504040204" pitchFamily="34" charset="0"/>
                          <a:cs typeface="Helvetica" panose="020B0604020202020204" pitchFamily="34" charset="0"/>
                        </a:rPr>
                        <a:t>” appears as a block</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lang="en-US" sz="2000" b="0" dirty="0">
                          <a:latin typeface="Helvetica" panose="020B0604020202020204" pitchFamily="34" charset="0"/>
                          <a:ea typeface="Verdana" panose="020B0604030504040204" pitchFamily="34" charset="0"/>
                          <a:cs typeface="Helvetica" panose="020B0604020202020204" pitchFamily="34" charset="0"/>
                        </a:rPr>
                        <a:t>Now each address field is available</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lang="en-US" sz="2000" b="0" dirty="0">
                          <a:latin typeface="Helvetica" panose="020B0604020202020204" pitchFamily="34" charset="0"/>
                          <a:ea typeface="Verdana" panose="020B0604030504040204" pitchFamily="34" charset="0"/>
                          <a:cs typeface="Helvetica" panose="020B0604020202020204" pitchFamily="34" charset="0"/>
                        </a:rPr>
                        <a:t>Add or remove certain fields</a:t>
                      </a:r>
                    </a:p>
                    <a:p>
                      <a:pPr marL="0" indent="0">
                        <a:buFont typeface="Arial" panose="020B0604020202020204" pitchFamily="34" charset="0"/>
                        <a:buNone/>
                      </a:pPr>
                      <a:endParaRPr lang="en-US" sz="2000" b="0"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689975918"/>
                  </a:ext>
                </a:extLst>
              </a:tr>
              <a:tr h="1348231">
                <a:tc>
                  <a:txBody>
                    <a:bodyPr/>
                    <a:lstStyle/>
                    <a:p>
                      <a:pPr marL="0" indent="0">
                        <a:buFont typeface="Arial" panose="020B0604020202020204" pitchFamily="34" charset="0"/>
                        <a:buNone/>
                      </a:pPr>
                      <a:endParaRPr lang="en-US" sz="2000" b="0"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746010179"/>
                  </a:ext>
                </a:extLst>
              </a:tr>
            </a:tbl>
          </a:graphicData>
        </a:graphic>
      </p:graphicFrame>
      <p:pic>
        <p:nvPicPr>
          <p:cNvPr id="12" name="Picture 11">
            <a:extLst>
              <a:ext uri="{FF2B5EF4-FFF2-40B4-BE49-F238E27FC236}">
                <a16:creationId xmlns:a16="http://schemas.microsoft.com/office/drawing/2014/main" id="{B55112DF-6240-4A07-B57D-209301BAFDA5}"/>
              </a:ext>
            </a:extLst>
          </p:cNvPr>
          <p:cNvPicPr>
            <a:picLocks noChangeAspect="1"/>
          </p:cNvPicPr>
          <p:nvPr/>
        </p:nvPicPr>
        <p:blipFill>
          <a:blip r:embed="rId3"/>
          <a:stretch>
            <a:fillRect/>
          </a:stretch>
        </p:blipFill>
        <p:spPr>
          <a:xfrm>
            <a:off x="2735313" y="4232421"/>
            <a:ext cx="8559526" cy="2286198"/>
          </a:xfrm>
          <a:prstGeom prst="rect">
            <a:avLst/>
          </a:prstGeom>
        </p:spPr>
      </p:pic>
    </p:spTree>
    <p:extLst>
      <p:ext uri="{BB962C8B-B14F-4D97-AF65-F5344CB8AC3E}">
        <p14:creationId xmlns:p14="http://schemas.microsoft.com/office/powerpoint/2010/main" val="3875159986"/>
      </p:ext>
    </p:extLst>
  </p:cSld>
  <p:clrMapOvr>
    <a:overrideClrMapping bg1="dk1" tx1="lt1" bg2="dk2" tx2="lt2" accent1="accent1" accent2="accent2" accent3="accent3" accent4="accent4" accent5="accent5" accent6="accent6" hlink="hlink" folHlink="folHlink"/>
  </p:clrMapOvr>
</p:sld>
</file>

<file path=ppt/slides/slide11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70" name="Rectangle 69">
            <a:extLst>
              <a:ext uri="{FF2B5EF4-FFF2-40B4-BE49-F238E27FC236}">
                <a16:creationId xmlns:a16="http://schemas.microsoft.com/office/drawing/2014/main" id="{EE1FC7B4-E4A7-4452-B413-1A623E3A72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chemeClr val="bg1">
              <a:alpha val="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2" name="Freeform 13">
            <a:extLst>
              <a:ext uri="{FF2B5EF4-FFF2-40B4-BE49-F238E27FC236}">
                <a16:creationId xmlns:a16="http://schemas.microsoft.com/office/drawing/2014/main" id="{E0709AF0-24F0-4486-B189-BE6386BDB1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786754" cy="6858000"/>
          </a:xfrm>
          <a:custGeom>
            <a:avLst/>
            <a:gdLst>
              <a:gd name="connsiteX0" fmla="*/ 0 w 11786754"/>
              <a:gd name="connsiteY0" fmla="*/ 0 h 6858000"/>
              <a:gd name="connsiteX1" fmla="*/ 8610600 w 11786754"/>
              <a:gd name="connsiteY1" fmla="*/ 0 h 6858000"/>
              <a:gd name="connsiteX2" fmla="*/ 11786754 w 11786754"/>
              <a:gd name="connsiteY2" fmla="*/ 6858000 h 6858000"/>
              <a:gd name="connsiteX3" fmla="*/ 0 w 1178675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786754" h="6858000">
                <a:moveTo>
                  <a:pt x="0" y="0"/>
                </a:moveTo>
                <a:lnTo>
                  <a:pt x="8610600" y="0"/>
                </a:lnTo>
                <a:lnTo>
                  <a:pt x="11786754" y="6858000"/>
                </a:lnTo>
                <a:lnTo>
                  <a:pt x="0" y="685800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4" name="Freeform 11">
            <a:extLst>
              <a:ext uri="{FF2B5EF4-FFF2-40B4-BE49-F238E27FC236}">
                <a16:creationId xmlns:a16="http://schemas.microsoft.com/office/drawing/2014/main" id="{FBE3B62F-5853-4A3C-B050-6186351A71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581400" cy="6858000"/>
          </a:xfrm>
          <a:custGeom>
            <a:avLst/>
            <a:gdLst>
              <a:gd name="connsiteX0" fmla="*/ 0 w 3581400"/>
              <a:gd name="connsiteY0" fmla="*/ 0 h 6858000"/>
              <a:gd name="connsiteX1" fmla="*/ 405246 w 3581400"/>
              <a:gd name="connsiteY1" fmla="*/ 0 h 6858000"/>
              <a:gd name="connsiteX2" fmla="*/ 3581400 w 3581400"/>
              <a:gd name="connsiteY2" fmla="*/ 6858000 h 6858000"/>
              <a:gd name="connsiteX3" fmla="*/ 0 w 35814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581400" h="6858000">
                <a:moveTo>
                  <a:pt x="0" y="0"/>
                </a:moveTo>
                <a:lnTo>
                  <a:pt x="405246" y="0"/>
                </a:lnTo>
                <a:lnTo>
                  <a:pt x="3581400" y="6858000"/>
                </a:lnTo>
                <a:lnTo>
                  <a:pt x="0" y="685800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11D0955-F803-4401-A4AA-B8C048AFBCEA}"/>
              </a:ext>
            </a:extLst>
          </p:cNvPr>
          <p:cNvSpPr>
            <a:spLocks noGrp="1"/>
          </p:cNvSpPr>
          <p:nvPr>
            <p:ph type="title"/>
          </p:nvPr>
        </p:nvSpPr>
        <p:spPr>
          <a:xfrm>
            <a:off x="308783" y="339381"/>
            <a:ext cx="4853060" cy="662587"/>
          </a:xfrm>
        </p:spPr>
        <p:txBody>
          <a:bodyPr>
            <a:noAutofit/>
          </a:bodyPr>
          <a:lstStyle/>
          <a:p>
            <a:r>
              <a:rPr lang="en-US" sz="3200" dirty="0">
                <a:latin typeface="Rockwell" panose="02060603020205020403" pitchFamily="18" charset="0"/>
                <a:cs typeface="Helvetica" panose="020B0604020202020204" pitchFamily="34" charset="0"/>
              </a:rPr>
              <a:t>Tips &amp; </a:t>
            </a:r>
            <a:r>
              <a:rPr lang="en-US" sz="3200" dirty="0">
                <a:solidFill>
                  <a:srgbClr val="89E0FF"/>
                </a:solidFill>
                <a:latin typeface="Rockwell" panose="02060603020205020403" pitchFamily="18" charset="0"/>
                <a:cs typeface="Helvetica" panose="020B0604020202020204" pitchFamily="34" charset="0"/>
              </a:rPr>
              <a:t>Tricks</a:t>
            </a:r>
            <a:endParaRPr lang="en-US" sz="2800" dirty="0">
              <a:solidFill>
                <a:srgbClr val="89E0FF"/>
              </a:solidFill>
              <a:latin typeface="Rockwell" panose="02060603020205020403" pitchFamily="18" charset="0"/>
              <a:cs typeface="Helvetica" panose="020B0604020202020204" pitchFamily="34" charset="0"/>
            </a:endParaRPr>
          </a:p>
        </p:txBody>
      </p:sp>
      <p:cxnSp>
        <p:nvCxnSpPr>
          <p:cNvPr id="10" name="Straight Connector 9">
            <a:extLst>
              <a:ext uri="{FF2B5EF4-FFF2-40B4-BE49-F238E27FC236}">
                <a16:creationId xmlns:a16="http://schemas.microsoft.com/office/drawing/2014/main" id="{118D085B-8025-4D53-AA94-4744C52A1F2E}"/>
              </a:ext>
            </a:extLst>
          </p:cNvPr>
          <p:cNvCxnSpPr/>
          <p:nvPr/>
        </p:nvCxnSpPr>
        <p:spPr>
          <a:xfrm>
            <a:off x="406281" y="1097280"/>
            <a:ext cx="2560320" cy="0"/>
          </a:xfrm>
          <a:prstGeom prst="line">
            <a:avLst/>
          </a:prstGeom>
          <a:ln w="6350">
            <a:solidFill>
              <a:srgbClr val="BF95DF"/>
            </a:solidFill>
          </a:ln>
        </p:spPr>
        <p:style>
          <a:lnRef idx="1">
            <a:schemeClr val="accent1"/>
          </a:lnRef>
          <a:fillRef idx="0">
            <a:schemeClr val="accent1"/>
          </a:fillRef>
          <a:effectRef idx="0">
            <a:schemeClr val="accent1"/>
          </a:effectRef>
          <a:fontRef idx="minor">
            <a:schemeClr val="tx1"/>
          </a:fontRef>
        </p:style>
      </p:cxnSp>
      <p:sp>
        <p:nvSpPr>
          <p:cNvPr id="14" name="Title 1">
            <a:extLst>
              <a:ext uri="{FF2B5EF4-FFF2-40B4-BE49-F238E27FC236}">
                <a16:creationId xmlns:a16="http://schemas.microsoft.com/office/drawing/2014/main" id="{755214FC-437A-4D1E-961B-C9130B71098D}"/>
              </a:ext>
            </a:extLst>
          </p:cNvPr>
          <p:cNvSpPr txBox="1">
            <a:spLocks/>
          </p:cNvSpPr>
          <p:nvPr/>
        </p:nvSpPr>
        <p:spPr>
          <a:xfrm>
            <a:off x="308781" y="943179"/>
            <a:ext cx="10714815" cy="153662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dirty="0">
                <a:ln>
                  <a:noFill/>
                </a:ln>
                <a:solidFill>
                  <a:srgbClr val="FFC000">
                    <a:lumMod val="40000"/>
                    <a:lumOff val="60000"/>
                  </a:srgbClr>
                </a:solidFill>
                <a:effectLst/>
                <a:uLnTx/>
                <a:uFillTx/>
                <a:latin typeface="Helvetica" panose="020B0604020202020204" pitchFamily="34" charset="0"/>
                <a:ea typeface="+mj-ea"/>
                <a:cs typeface="Helvetica" panose="020B0604020202020204" pitchFamily="34" charset="0"/>
              </a:rPr>
              <a:t>Vendor Prepayments</a:t>
            </a:r>
          </a:p>
        </p:txBody>
      </p:sp>
      <p:graphicFrame>
        <p:nvGraphicFramePr>
          <p:cNvPr id="6" name="Table 5">
            <a:extLst>
              <a:ext uri="{FF2B5EF4-FFF2-40B4-BE49-F238E27FC236}">
                <a16:creationId xmlns:a16="http://schemas.microsoft.com/office/drawing/2014/main" id="{AB3D2375-B3BC-4048-B41C-03C97D2865BF}"/>
              </a:ext>
            </a:extLst>
          </p:cNvPr>
          <p:cNvGraphicFramePr>
            <a:graphicFrameLocks noGrp="1"/>
          </p:cNvGraphicFramePr>
          <p:nvPr>
            <p:extLst/>
          </p:nvPr>
        </p:nvGraphicFramePr>
        <p:xfrm>
          <a:off x="405246" y="4117501"/>
          <a:ext cx="10963788" cy="3594639"/>
        </p:xfrm>
        <a:graphic>
          <a:graphicData uri="http://schemas.openxmlformats.org/drawingml/2006/table">
            <a:tbl>
              <a:tblPr firstRow="1" bandRow="1">
                <a:tableStyleId>{5C22544A-7EE6-4342-B048-85BDC9FD1C3A}</a:tableStyleId>
              </a:tblPr>
              <a:tblGrid>
                <a:gridCol w="10963788">
                  <a:extLst>
                    <a:ext uri="{9D8B030D-6E8A-4147-A177-3AD203B41FA5}">
                      <a16:colId xmlns:a16="http://schemas.microsoft.com/office/drawing/2014/main" val="2437923402"/>
                    </a:ext>
                  </a:extLst>
                </a:gridCol>
              </a:tblGrid>
              <a:tr h="1597888">
                <a:tc>
                  <a:txBody>
                    <a:bodyPr/>
                    <a:lstStyle/>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lang="en-US" sz="2000" b="0" dirty="0">
                          <a:latin typeface="Helvetica" panose="020B0604020202020204" pitchFamily="34" charset="0"/>
                          <a:ea typeface="Verdana" panose="020B0604030504040204" pitchFamily="34" charset="0"/>
                          <a:cs typeface="Helvetica" panose="020B0604020202020204" pitchFamily="34" charset="0"/>
                        </a:rPr>
                        <a:t>Easy, consistent way to record and pay vendor deposits</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lang="en-US" sz="2000" b="0" dirty="0">
                          <a:latin typeface="Helvetica" panose="020B0604020202020204" pitchFamily="34" charset="0"/>
                          <a:ea typeface="Verdana" panose="020B0604030504040204" pitchFamily="34" charset="0"/>
                          <a:cs typeface="Helvetica" panose="020B0604020202020204" pitchFamily="34" charset="0"/>
                        </a:rPr>
                        <a:t>Easy to determine how many outstanding vendor deposits there are and their aging</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lang="en-US" sz="2000" b="0" dirty="0">
                          <a:latin typeface="Helvetica" panose="020B0604020202020204" pitchFamily="34" charset="0"/>
                          <a:ea typeface="Verdana" panose="020B0604030504040204" pitchFamily="34" charset="0"/>
                          <a:cs typeface="Helvetica" panose="020B0604020202020204" pitchFamily="34" charset="0"/>
                        </a:rPr>
                        <a:t>Specialized items on POs are covered</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lang="en-US" sz="2000" b="0" dirty="0">
                          <a:latin typeface="Helvetica" panose="020B0604020202020204" pitchFamily="34" charset="0"/>
                          <a:ea typeface="Verdana" panose="020B0604030504040204" pitchFamily="34" charset="0"/>
                          <a:cs typeface="Helvetica" panose="020B0604020202020204" pitchFamily="34" charset="0"/>
                        </a:rPr>
                        <a:t>Setup&gt;Company&gt;Enable Features&gt;Accounting Subtab&gt;Advanced Features Section&gt; Vendor Prepayments</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lang="en-US" sz="2000" b="0" dirty="0">
                          <a:latin typeface="Helvetica" panose="020B0604020202020204" pitchFamily="34" charset="0"/>
                          <a:ea typeface="Verdana" panose="020B0604030504040204" pitchFamily="34" charset="0"/>
                          <a:cs typeface="Helvetica" panose="020B0604020202020204" pitchFamily="34" charset="0"/>
                        </a:rPr>
                        <a:t>Must also have a default vendor prepayment account assigned under Setup&gt;Accounting&gt;Accounting Preferences&gt;General Subtab&gt;Accounts Payable Section  </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lang="en-US" sz="2000" b="0" dirty="0">
                          <a:latin typeface="Helvetica" panose="020B0604020202020204" pitchFamily="34" charset="0"/>
                          <a:ea typeface="Verdana" panose="020B0604030504040204" pitchFamily="34" charset="0"/>
                          <a:cs typeface="Helvetica" panose="020B0604020202020204" pitchFamily="34" charset="0"/>
                        </a:rPr>
                        <a:t>Does not yet support workflow for approval routing or advance PDF printing</a:t>
                      </a:r>
                    </a:p>
                    <a:p>
                      <a:pPr marL="0" indent="0">
                        <a:buFont typeface="Arial" panose="020B0604020202020204" pitchFamily="34" charset="0"/>
                        <a:buNone/>
                      </a:pPr>
                      <a:endParaRPr lang="en-US" sz="2000" b="0"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689975918"/>
                  </a:ext>
                </a:extLst>
              </a:tr>
              <a:tr h="759999">
                <a:tc>
                  <a:txBody>
                    <a:bodyPr/>
                    <a:lstStyle/>
                    <a:p>
                      <a:pPr marL="0" indent="0">
                        <a:buFont typeface="Arial" panose="020B0604020202020204" pitchFamily="34" charset="0"/>
                        <a:buNone/>
                      </a:pPr>
                      <a:endParaRPr lang="en-US" sz="2000" b="0"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746010179"/>
                  </a:ext>
                </a:extLst>
              </a:tr>
            </a:tbl>
          </a:graphicData>
        </a:graphic>
      </p:graphicFrame>
      <p:pic>
        <p:nvPicPr>
          <p:cNvPr id="11" name="Picture 4" descr="A picture containing screenshot&#10;&#10;Description generated with high confidence">
            <a:extLst>
              <a:ext uri="{FF2B5EF4-FFF2-40B4-BE49-F238E27FC236}">
                <a16:creationId xmlns:a16="http://schemas.microsoft.com/office/drawing/2014/main" id="{A1B86D2F-BED8-4AC1-97C5-25D5E2F59B04}"/>
              </a:ext>
            </a:extLst>
          </p:cNvPr>
          <p:cNvPicPr>
            <a:picLocks noGrp="1" noChangeAspect="1"/>
          </p:cNvPicPr>
          <p:nvPr>
            <p:ph idx="1"/>
          </p:nvPr>
        </p:nvPicPr>
        <p:blipFill>
          <a:blip r:embed="rId3"/>
          <a:stretch>
            <a:fillRect/>
          </a:stretch>
        </p:blipFill>
        <p:spPr>
          <a:xfrm>
            <a:off x="635577" y="2128899"/>
            <a:ext cx="10515600" cy="1733534"/>
          </a:xfrm>
          <a:prstGeom prst="rect">
            <a:avLst/>
          </a:prstGeom>
        </p:spPr>
      </p:pic>
    </p:spTree>
    <p:extLst>
      <p:ext uri="{BB962C8B-B14F-4D97-AF65-F5344CB8AC3E}">
        <p14:creationId xmlns:p14="http://schemas.microsoft.com/office/powerpoint/2010/main" val="3717194922"/>
      </p:ext>
    </p:extLst>
  </p:cSld>
  <p:clrMapOvr>
    <a:overrideClrMapping bg1="dk1" tx1="lt1" bg2="dk2" tx2="lt2" accent1="accent1" accent2="accent2" accent3="accent3" accent4="accent4" accent5="accent5" accent6="accent6" hlink="hlink" folHlink="folHlink"/>
  </p:clrMapOvr>
</p:sld>
</file>

<file path=ppt/slides/slide11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70" name="Rectangle 69">
            <a:extLst>
              <a:ext uri="{FF2B5EF4-FFF2-40B4-BE49-F238E27FC236}">
                <a16:creationId xmlns:a16="http://schemas.microsoft.com/office/drawing/2014/main" id="{EE1FC7B4-E4A7-4452-B413-1A623E3A72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chemeClr val="bg1">
              <a:alpha val="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2" name="Freeform 13">
            <a:extLst>
              <a:ext uri="{FF2B5EF4-FFF2-40B4-BE49-F238E27FC236}">
                <a16:creationId xmlns:a16="http://schemas.microsoft.com/office/drawing/2014/main" id="{E0709AF0-24F0-4486-B189-BE6386BDB1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786754" cy="6858000"/>
          </a:xfrm>
          <a:custGeom>
            <a:avLst/>
            <a:gdLst>
              <a:gd name="connsiteX0" fmla="*/ 0 w 11786754"/>
              <a:gd name="connsiteY0" fmla="*/ 0 h 6858000"/>
              <a:gd name="connsiteX1" fmla="*/ 8610600 w 11786754"/>
              <a:gd name="connsiteY1" fmla="*/ 0 h 6858000"/>
              <a:gd name="connsiteX2" fmla="*/ 11786754 w 11786754"/>
              <a:gd name="connsiteY2" fmla="*/ 6858000 h 6858000"/>
              <a:gd name="connsiteX3" fmla="*/ 0 w 1178675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786754" h="6858000">
                <a:moveTo>
                  <a:pt x="0" y="0"/>
                </a:moveTo>
                <a:lnTo>
                  <a:pt x="8610600" y="0"/>
                </a:lnTo>
                <a:lnTo>
                  <a:pt x="11786754" y="6858000"/>
                </a:lnTo>
                <a:lnTo>
                  <a:pt x="0" y="685800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4" name="Freeform 11">
            <a:extLst>
              <a:ext uri="{FF2B5EF4-FFF2-40B4-BE49-F238E27FC236}">
                <a16:creationId xmlns:a16="http://schemas.microsoft.com/office/drawing/2014/main" id="{FBE3B62F-5853-4A3C-B050-6186351A71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581400" cy="6858000"/>
          </a:xfrm>
          <a:custGeom>
            <a:avLst/>
            <a:gdLst>
              <a:gd name="connsiteX0" fmla="*/ 0 w 3581400"/>
              <a:gd name="connsiteY0" fmla="*/ 0 h 6858000"/>
              <a:gd name="connsiteX1" fmla="*/ 405246 w 3581400"/>
              <a:gd name="connsiteY1" fmla="*/ 0 h 6858000"/>
              <a:gd name="connsiteX2" fmla="*/ 3581400 w 3581400"/>
              <a:gd name="connsiteY2" fmla="*/ 6858000 h 6858000"/>
              <a:gd name="connsiteX3" fmla="*/ 0 w 35814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581400" h="6858000">
                <a:moveTo>
                  <a:pt x="0" y="0"/>
                </a:moveTo>
                <a:lnTo>
                  <a:pt x="405246" y="0"/>
                </a:lnTo>
                <a:lnTo>
                  <a:pt x="3581400" y="6858000"/>
                </a:lnTo>
                <a:lnTo>
                  <a:pt x="0" y="685800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11D0955-F803-4401-A4AA-B8C048AFBCEA}"/>
              </a:ext>
            </a:extLst>
          </p:cNvPr>
          <p:cNvSpPr>
            <a:spLocks noGrp="1"/>
          </p:cNvSpPr>
          <p:nvPr>
            <p:ph type="title"/>
          </p:nvPr>
        </p:nvSpPr>
        <p:spPr>
          <a:xfrm>
            <a:off x="308783" y="339381"/>
            <a:ext cx="4853060" cy="662587"/>
          </a:xfrm>
        </p:spPr>
        <p:txBody>
          <a:bodyPr>
            <a:noAutofit/>
          </a:bodyPr>
          <a:lstStyle/>
          <a:p>
            <a:r>
              <a:rPr lang="en-US" sz="3200" dirty="0">
                <a:latin typeface="Rockwell" panose="02060603020205020403" pitchFamily="18" charset="0"/>
                <a:cs typeface="Helvetica" panose="020B0604020202020204" pitchFamily="34" charset="0"/>
              </a:rPr>
              <a:t>Tips &amp; </a:t>
            </a:r>
            <a:r>
              <a:rPr lang="en-US" sz="3200" dirty="0">
                <a:solidFill>
                  <a:srgbClr val="89E0FF"/>
                </a:solidFill>
                <a:latin typeface="Rockwell" panose="02060603020205020403" pitchFamily="18" charset="0"/>
                <a:cs typeface="Helvetica" panose="020B0604020202020204" pitchFamily="34" charset="0"/>
              </a:rPr>
              <a:t>Tricks</a:t>
            </a:r>
            <a:endParaRPr lang="en-US" sz="2800" dirty="0">
              <a:solidFill>
                <a:srgbClr val="89E0FF"/>
              </a:solidFill>
              <a:latin typeface="Rockwell" panose="02060603020205020403" pitchFamily="18" charset="0"/>
              <a:cs typeface="Helvetica" panose="020B0604020202020204" pitchFamily="34" charset="0"/>
            </a:endParaRPr>
          </a:p>
        </p:txBody>
      </p:sp>
      <p:cxnSp>
        <p:nvCxnSpPr>
          <p:cNvPr id="10" name="Straight Connector 9">
            <a:extLst>
              <a:ext uri="{FF2B5EF4-FFF2-40B4-BE49-F238E27FC236}">
                <a16:creationId xmlns:a16="http://schemas.microsoft.com/office/drawing/2014/main" id="{118D085B-8025-4D53-AA94-4744C52A1F2E}"/>
              </a:ext>
            </a:extLst>
          </p:cNvPr>
          <p:cNvCxnSpPr/>
          <p:nvPr/>
        </p:nvCxnSpPr>
        <p:spPr>
          <a:xfrm>
            <a:off x="406281" y="1097280"/>
            <a:ext cx="2560320" cy="0"/>
          </a:xfrm>
          <a:prstGeom prst="line">
            <a:avLst/>
          </a:prstGeom>
          <a:ln w="6350">
            <a:solidFill>
              <a:srgbClr val="BF95DF"/>
            </a:solidFill>
          </a:ln>
        </p:spPr>
        <p:style>
          <a:lnRef idx="1">
            <a:schemeClr val="accent1"/>
          </a:lnRef>
          <a:fillRef idx="0">
            <a:schemeClr val="accent1"/>
          </a:fillRef>
          <a:effectRef idx="0">
            <a:schemeClr val="accent1"/>
          </a:effectRef>
          <a:fontRef idx="minor">
            <a:schemeClr val="tx1"/>
          </a:fontRef>
        </p:style>
      </p:cxnSp>
      <p:sp>
        <p:nvSpPr>
          <p:cNvPr id="14" name="Title 1">
            <a:extLst>
              <a:ext uri="{FF2B5EF4-FFF2-40B4-BE49-F238E27FC236}">
                <a16:creationId xmlns:a16="http://schemas.microsoft.com/office/drawing/2014/main" id="{755214FC-437A-4D1E-961B-C9130B71098D}"/>
              </a:ext>
            </a:extLst>
          </p:cNvPr>
          <p:cNvSpPr txBox="1">
            <a:spLocks/>
          </p:cNvSpPr>
          <p:nvPr/>
        </p:nvSpPr>
        <p:spPr>
          <a:xfrm>
            <a:off x="308781" y="943179"/>
            <a:ext cx="10714815" cy="153662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dirty="0">
                <a:ln>
                  <a:noFill/>
                </a:ln>
                <a:solidFill>
                  <a:srgbClr val="FFC000">
                    <a:lumMod val="40000"/>
                    <a:lumOff val="60000"/>
                  </a:srgbClr>
                </a:solidFill>
                <a:effectLst/>
                <a:uLnTx/>
                <a:uFillTx/>
                <a:latin typeface="Helvetica" panose="020B0604020202020204" pitchFamily="34" charset="0"/>
                <a:ea typeface="+mj-ea"/>
                <a:cs typeface="Helvetica" panose="020B0604020202020204" pitchFamily="34" charset="0"/>
              </a:rPr>
              <a:t>Time Modification – Bulk Modification</a:t>
            </a:r>
          </a:p>
        </p:txBody>
      </p:sp>
      <p:pic>
        <p:nvPicPr>
          <p:cNvPr id="12" name="Picture 4" descr="A screenshot of a cell phone&#10;&#10;Description generated with very high confidence">
            <a:extLst>
              <a:ext uri="{FF2B5EF4-FFF2-40B4-BE49-F238E27FC236}">
                <a16:creationId xmlns:a16="http://schemas.microsoft.com/office/drawing/2014/main" id="{35D72740-456E-4AAB-ADE5-219FC5328B02}"/>
              </a:ext>
            </a:extLst>
          </p:cNvPr>
          <p:cNvPicPr>
            <a:picLocks noChangeAspect="1"/>
          </p:cNvPicPr>
          <p:nvPr/>
        </p:nvPicPr>
        <p:blipFill>
          <a:blip r:embed="rId3"/>
          <a:stretch>
            <a:fillRect/>
          </a:stretch>
        </p:blipFill>
        <p:spPr>
          <a:xfrm>
            <a:off x="1137794" y="2112005"/>
            <a:ext cx="9398126" cy="4318139"/>
          </a:xfrm>
          <a:prstGeom prst="rect">
            <a:avLst/>
          </a:prstGeom>
        </p:spPr>
      </p:pic>
    </p:spTree>
    <p:extLst>
      <p:ext uri="{BB962C8B-B14F-4D97-AF65-F5344CB8AC3E}">
        <p14:creationId xmlns:p14="http://schemas.microsoft.com/office/powerpoint/2010/main" val="3278091911"/>
      </p:ext>
    </p:extLst>
  </p:cSld>
  <p:clrMapOvr>
    <a:overrideClrMapping bg1="dk1" tx1="lt1" bg2="dk2" tx2="lt2" accent1="accent1" accent2="accent2" accent3="accent3" accent4="accent4" accent5="accent5" accent6="accent6" hlink="hlink" folHlink="folHlink"/>
  </p:clrMapOvr>
</p:sld>
</file>

<file path=ppt/slides/slide11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70" name="Rectangle 69">
            <a:extLst>
              <a:ext uri="{FF2B5EF4-FFF2-40B4-BE49-F238E27FC236}">
                <a16:creationId xmlns:a16="http://schemas.microsoft.com/office/drawing/2014/main" id="{EE1FC7B4-E4A7-4452-B413-1A623E3A72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chemeClr val="bg1">
              <a:alpha val="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2" name="Freeform 13">
            <a:extLst>
              <a:ext uri="{FF2B5EF4-FFF2-40B4-BE49-F238E27FC236}">
                <a16:creationId xmlns:a16="http://schemas.microsoft.com/office/drawing/2014/main" id="{E0709AF0-24F0-4486-B189-BE6386BDB1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786754" cy="6858000"/>
          </a:xfrm>
          <a:custGeom>
            <a:avLst/>
            <a:gdLst>
              <a:gd name="connsiteX0" fmla="*/ 0 w 11786754"/>
              <a:gd name="connsiteY0" fmla="*/ 0 h 6858000"/>
              <a:gd name="connsiteX1" fmla="*/ 8610600 w 11786754"/>
              <a:gd name="connsiteY1" fmla="*/ 0 h 6858000"/>
              <a:gd name="connsiteX2" fmla="*/ 11786754 w 11786754"/>
              <a:gd name="connsiteY2" fmla="*/ 6858000 h 6858000"/>
              <a:gd name="connsiteX3" fmla="*/ 0 w 1178675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786754" h="6858000">
                <a:moveTo>
                  <a:pt x="0" y="0"/>
                </a:moveTo>
                <a:lnTo>
                  <a:pt x="8610600" y="0"/>
                </a:lnTo>
                <a:lnTo>
                  <a:pt x="11786754" y="6858000"/>
                </a:lnTo>
                <a:lnTo>
                  <a:pt x="0" y="685800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4" name="Freeform 11">
            <a:extLst>
              <a:ext uri="{FF2B5EF4-FFF2-40B4-BE49-F238E27FC236}">
                <a16:creationId xmlns:a16="http://schemas.microsoft.com/office/drawing/2014/main" id="{FBE3B62F-5853-4A3C-B050-6186351A71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581400" cy="6858000"/>
          </a:xfrm>
          <a:custGeom>
            <a:avLst/>
            <a:gdLst>
              <a:gd name="connsiteX0" fmla="*/ 0 w 3581400"/>
              <a:gd name="connsiteY0" fmla="*/ 0 h 6858000"/>
              <a:gd name="connsiteX1" fmla="*/ 405246 w 3581400"/>
              <a:gd name="connsiteY1" fmla="*/ 0 h 6858000"/>
              <a:gd name="connsiteX2" fmla="*/ 3581400 w 3581400"/>
              <a:gd name="connsiteY2" fmla="*/ 6858000 h 6858000"/>
              <a:gd name="connsiteX3" fmla="*/ 0 w 35814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581400" h="6858000">
                <a:moveTo>
                  <a:pt x="0" y="0"/>
                </a:moveTo>
                <a:lnTo>
                  <a:pt x="405246" y="0"/>
                </a:lnTo>
                <a:lnTo>
                  <a:pt x="3581400" y="6858000"/>
                </a:lnTo>
                <a:lnTo>
                  <a:pt x="0" y="685800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11D0955-F803-4401-A4AA-B8C048AFBCEA}"/>
              </a:ext>
            </a:extLst>
          </p:cNvPr>
          <p:cNvSpPr>
            <a:spLocks noGrp="1"/>
          </p:cNvSpPr>
          <p:nvPr>
            <p:ph type="title"/>
          </p:nvPr>
        </p:nvSpPr>
        <p:spPr>
          <a:xfrm>
            <a:off x="308783" y="339381"/>
            <a:ext cx="4853060" cy="662587"/>
          </a:xfrm>
        </p:spPr>
        <p:txBody>
          <a:bodyPr>
            <a:noAutofit/>
          </a:bodyPr>
          <a:lstStyle/>
          <a:p>
            <a:r>
              <a:rPr lang="en-US" sz="3200" dirty="0">
                <a:latin typeface="Rockwell" panose="02060603020205020403" pitchFamily="18" charset="0"/>
                <a:cs typeface="Helvetica" panose="020B0604020202020204" pitchFamily="34" charset="0"/>
              </a:rPr>
              <a:t>Tips &amp; </a:t>
            </a:r>
            <a:r>
              <a:rPr lang="en-US" sz="3200" dirty="0">
                <a:solidFill>
                  <a:srgbClr val="89E0FF"/>
                </a:solidFill>
                <a:latin typeface="Rockwell" panose="02060603020205020403" pitchFamily="18" charset="0"/>
                <a:cs typeface="Helvetica" panose="020B0604020202020204" pitchFamily="34" charset="0"/>
              </a:rPr>
              <a:t>Tricks</a:t>
            </a:r>
            <a:endParaRPr lang="en-US" sz="2800" dirty="0">
              <a:solidFill>
                <a:srgbClr val="89E0FF"/>
              </a:solidFill>
              <a:latin typeface="Rockwell" panose="02060603020205020403" pitchFamily="18" charset="0"/>
              <a:cs typeface="Helvetica" panose="020B0604020202020204" pitchFamily="34" charset="0"/>
            </a:endParaRPr>
          </a:p>
        </p:txBody>
      </p:sp>
      <p:cxnSp>
        <p:nvCxnSpPr>
          <p:cNvPr id="10" name="Straight Connector 9">
            <a:extLst>
              <a:ext uri="{FF2B5EF4-FFF2-40B4-BE49-F238E27FC236}">
                <a16:creationId xmlns:a16="http://schemas.microsoft.com/office/drawing/2014/main" id="{118D085B-8025-4D53-AA94-4744C52A1F2E}"/>
              </a:ext>
            </a:extLst>
          </p:cNvPr>
          <p:cNvCxnSpPr/>
          <p:nvPr/>
        </p:nvCxnSpPr>
        <p:spPr>
          <a:xfrm>
            <a:off x="406281" y="1097280"/>
            <a:ext cx="2560320" cy="0"/>
          </a:xfrm>
          <a:prstGeom prst="line">
            <a:avLst/>
          </a:prstGeom>
          <a:ln w="6350">
            <a:solidFill>
              <a:srgbClr val="BF95DF"/>
            </a:solidFill>
          </a:ln>
        </p:spPr>
        <p:style>
          <a:lnRef idx="1">
            <a:schemeClr val="accent1"/>
          </a:lnRef>
          <a:fillRef idx="0">
            <a:schemeClr val="accent1"/>
          </a:fillRef>
          <a:effectRef idx="0">
            <a:schemeClr val="accent1"/>
          </a:effectRef>
          <a:fontRef idx="minor">
            <a:schemeClr val="tx1"/>
          </a:fontRef>
        </p:style>
      </p:cxnSp>
      <p:sp>
        <p:nvSpPr>
          <p:cNvPr id="14" name="Title 1">
            <a:extLst>
              <a:ext uri="{FF2B5EF4-FFF2-40B4-BE49-F238E27FC236}">
                <a16:creationId xmlns:a16="http://schemas.microsoft.com/office/drawing/2014/main" id="{755214FC-437A-4D1E-961B-C9130B71098D}"/>
              </a:ext>
            </a:extLst>
          </p:cNvPr>
          <p:cNvSpPr txBox="1">
            <a:spLocks/>
          </p:cNvSpPr>
          <p:nvPr/>
        </p:nvSpPr>
        <p:spPr>
          <a:xfrm>
            <a:off x="308781" y="943179"/>
            <a:ext cx="10714815" cy="153662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dirty="0">
                <a:ln>
                  <a:noFill/>
                </a:ln>
                <a:solidFill>
                  <a:srgbClr val="FFC000">
                    <a:lumMod val="40000"/>
                    <a:lumOff val="60000"/>
                  </a:srgbClr>
                </a:solidFill>
                <a:effectLst/>
                <a:uLnTx/>
                <a:uFillTx/>
                <a:latin typeface="Helvetica" panose="020B0604020202020204" pitchFamily="34" charset="0"/>
                <a:ea typeface="+mj-ea"/>
                <a:cs typeface="Helvetica" panose="020B0604020202020204" pitchFamily="34" charset="0"/>
              </a:rPr>
              <a:t>Entity Merge Across Subsidiaries</a:t>
            </a:r>
          </a:p>
        </p:txBody>
      </p:sp>
      <p:graphicFrame>
        <p:nvGraphicFramePr>
          <p:cNvPr id="9" name="Table 8">
            <a:extLst>
              <a:ext uri="{FF2B5EF4-FFF2-40B4-BE49-F238E27FC236}">
                <a16:creationId xmlns:a16="http://schemas.microsoft.com/office/drawing/2014/main" id="{9F2FC2F3-5499-4081-8F4D-E224FBC750D1}"/>
              </a:ext>
            </a:extLst>
          </p:cNvPr>
          <p:cNvGraphicFramePr>
            <a:graphicFrameLocks noGrp="1"/>
          </p:cNvGraphicFramePr>
          <p:nvPr>
            <p:extLst/>
          </p:nvPr>
        </p:nvGraphicFramePr>
        <p:xfrm>
          <a:off x="405246" y="4574701"/>
          <a:ext cx="10963788" cy="2680239"/>
        </p:xfrm>
        <a:graphic>
          <a:graphicData uri="http://schemas.openxmlformats.org/drawingml/2006/table">
            <a:tbl>
              <a:tblPr firstRow="1" bandRow="1">
                <a:tableStyleId>{5C22544A-7EE6-4342-B048-85BDC9FD1C3A}</a:tableStyleId>
              </a:tblPr>
              <a:tblGrid>
                <a:gridCol w="10963788">
                  <a:extLst>
                    <a:ext uri="{9D8B030D-6E8A-4147-A177-3AD203B41FA5}">
                      <a16:colId xmlns:a16="http://schemas.microsoft.com/office/drawing/2014/main" val="2437923402"/>
                    </a:ext>
                  </a:extLst>
                </a:gridCol>
              </a:tblGrid>
              <a:tr h="1597888">
                <a:tc>
                  <a:txBody>
                    <a:bodyPr/>
                    <a:lstStyle/>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lang="en-US" sz="2000" b="0" dirty="0">
                          <a:latin typeface="Helvetica" panose="020B0604020202020204" pitchFamily="34" charset="0"/>
                          <a:ea typeface="Verdana" panose="020B0604030504040204" pitchFamily="34" charset="0"/>
                          <a:cs typeface="Helvetica" panose="020B0604020202020204" pitchFamily="34" charset="0"/>
                        </a:rPr>
                        <a:t>Utilization of merge across Multi-Sub customers and vendors</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lang="en-US" sz="2000" b="0" dirty="0">
                          <a:latin typeface="Helvetica" panose="020B0604020202020204" pitchFamily="34" charset="0"/>
                          <a:ea typeface="Verdana" panose="020B0604030504040204" pitchFamily="34" charset="0"/>
                          <a:cs typeface="Helvetica" panose="020B0604020202020204" pitchFamily="34" charset="0"/>
                        </a:rPr>
                        <a:t>Look for Duplicates across Subsidiaries </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lang="en-US" sz="2000" b="0" dirty="0">
                          <a:latin typeface="Helvetica" panose="020B0604020202020204" pitchFamily="34" charset="0"/>
                          <a:ea typeface="Verdana" panose="020B0604030504040204" pitchFamily="34" charset="0"/>
                          <a:cs typeface="Helvetica" panose="020B0604020202020204" pitchFamily="34" charset="0"/>
                        </a:rPr>
                        <a:t>Support for Represents Subsidiary merge as well</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lang="en-US" sz="2000" b="0" dirty="0">
                          <a:latin typeface="Helvetica" panose="020B0604020202020204" pitchFamily="34" charset="0"/>
                          <a:ea typeface="Verdana" panose="020B0604030504040204" pitchFamily="34" charset="0"/>
                          <a:cs typeface="Helvetica" panose="020B0604020202020204" pitchFamily="34" charset="0"/>
                        </a:rPr>
                        <a:t>Merge multi-sub individual entities – merge customer and contact</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lang="en-US" sz="2000" b="0" dirty="0">
                          <a:latin typeface="Helvetica" panose="020B0604020202020204" pitchFamily="34" charset="0"/>
                          <a:ea typeface="Verdana" panose="020B0604030504040204" pitchFamily="34" charset="0"/>
                          <a:cs typeface="Helvetica" panose="020B0604020202020204" pitchFamily="34" charset="0"/>
                        </a:rPr>
                        <a:t>Master record assumed all transactions, messages, files ext. from original</a:t>
                      </a:r>
                    </a:p>
                    <a:p>
                      <a:pPr marL="0" indent="0">
                        <a:buFont typeface="Arial" panose="020B0604020202020204" pitchFamily="34" charset="0"/>
                        <a:buNone/>
                      </a:pPr>
                      <a:endParaRPr lang="en-US" sz="2000" b="0"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689975918"/>
                  </a:ext>
                </a:extLst>
              </a:tr>
              <a:tr h="759999">
                <a:tc>
                  <a:txBody>
                    <a:bodyPr/>
                    <a:lstStyle/>
                    <a:p>
                      <a:pPr marL="0" indent="0">
                        <a:buFont typeface="Arial" panose="020B0604020202020204" pitchFamily="34" charset="0"/>
                        <a:buNone/>
                      </a:pPr>
                      <a:endParaRPr lang="en-US" sz="2000" b="0"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746010179"/>
                  </a:ext>
                </a:extLst>
              </a:tr>
            </a:tbl>
          </a:graphicData>
        </a:graphic>
      </p:graphicFrame>
      <p:pic>
        <p:nvPicPr>
          <p:cNvPr id="11" name="Picture 10">
            <a:extLst>
              <a:ext uri="{FF2B5EF4-FFF2-40B4-BE49-F238E27FC236}">
                <a16:creationId xmlns:a16="http://schemas.microsoft.com/office/drawing/2014/main" id="{CC8762C6-4494-4F0D-A465-4ECBEB7F92FB}"/>
              </a:ext>
            </a:extLst>
          </p:cNvPr>
          <p:cNvPicPr>
            <a:picLocks noChangeAspect="1"/>
          </p:cNvPicPr>
          <p:nvPr/>
        </p:nvPicPr>
        <p:blipFill>
          <a:blip r:embed="rId3"/>
          <a:stretch>
            <a:fillRect/>
          </a:stretch>
        </p:blipFill>
        <p:spPr>
          <a:xfrm>
            <a:off x="1790700" y="1947629"/>
            <a:ext cx="6982667" cy="2489090"/>
          </a:xfrm>
          <a:prstGeom prst="rect">
            <a:avLst/>
          </a:prstGeom>
        </p:spPr>
      </p:pic>
    </p:spTree>
    <p:extLst>
      <p:ext uri="{BB962C8B-B14F-4D97-AF65-F5344CB8AC3E}">
        <p14:creationId xmlns:p14="http://schemas.microsoft.com/office/powerpoint/2010/main" val="3465069416"/>
      </p:ext>
    </p:extLst>
  </p:cSld>
  <p:clrMapOvr>
    <a:overrideClrMapping bg1="dk1" tx1="lt1" bg2="dk2" tx2="lt2" accent1="accent1" accent2="accent2" accent3="accent3" accent4="accent4" accent5="accent5" accent6="accent6" hlink="hlink" folHlink="folHlink"/>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6"/>
          </p:nvPr>
        </p:nvSpPr>
        <p:spPr/>
        <p:txBody>
          <a:bodyPr/>
          <a:lstStyle/>
          <a:p>
            <a:r>
              <a:rPr lang="en-US" dirty="0"/>
              <a:t>Thank You!</a:t>
            </a:r>
          </a:p>
        </p:txBody>
      </p:sp>
      <p:sp>
        <p:nvSpPr>
          <p:cNvPr id="3" name="Text Placeholder 2"/>
          <p:cNvSpPr>
            <a:spLocks noGrp="1"/>
          </p:cNvSpPr>
          <p:nvPr>
            <p:ph type="body" sz="quarter" idx="17"/>
          </p:nvPr>
        </p:nvSpPr>
        <p:spPr>
          <a:xfrm>
            <a:off x="558800" y="1449982"/>
            <a:ext cx="5537200" cy="4417417"/>
          </a:xfrm>
        </p:spPr>
        <p:txBody>
          <a:bodyPr/>
          <a:lstStyle/>
          <a:p>
            <a:r>
              <a:rPr lang="en-US" b="1" dirty="0">
                <a:solidFill>
                  <a:srgbClr val="336699"/>
                </a:solidFill>
              </a:rPr>
              <a:t>Meet the Board</a:t>
            </a:r>
          </a:p>
          <a:p>
            <a:pPr marL="342900" indent="-342900">
              <a:buFont typeface="Arial" panose="020B0604020202020204" pitchFamily="34" charset="0"/>
              <a:buChar char="•"/>
            </a:pPr>
            <a:r>
              <a:rPr lang="en-US" sz="1800" dirty="0"/>
              <a:t>Mike Kean – Sikich</a:t>
            </a:r>
          </a:p>
          <a:p>
            <a:pPr marL="342900" indent="-342900">
              <a:buFont typeface="Arial" panose="020B0604020202020204" pitchFamily="34" charset="0"/>
              <a:buChar char="•"/>
            </a:pPr>
            <a:r>
              <a:rPr lang="en-US" sz="1800" dirty="0"/>
              <a:t>Stephen Enfield – POS Supply</a:t>
            </a:r>
          </a:p>
          <a:p>
            <a:pPr marL="342900" indent="-342900">
              <a:buFont typeface="Arial" panose="020B0604020202020204" pitchFamily="34" charset="0"/>
              <a:buChar char="•"/>
            </a:pPr>
            <a:r>
              <a:rPr lang="en-US" sz="1800" dirty="0"/>
              <a:t>Ken </a:t>
            </a:r>
            <a:r>
              <a:rPr lang="en-US" sz="1800" dirty="0" err="1"/>
              <a:t>Phu</a:t>
            </a:r>
            <a:r>
              <a:rPr lang="en-US" sz="1800" dirty="0"/>
              <a:t> – Hub Pen Company</a:t>
            </a:r>
          </a:p>
          <a:p>
            <a:pPr marL="342900" indent="-342900">
              <a:buFont typeface="Arial" panose="020B0604020202020204" pitchFamily="34" charset="0"/>
              <a:buChar char="•"/>
            </a:pPr>
            <a:r>
              <a:rPr lang="en-US" sz="1800" dirty="0"/>
              <a:t>Joe </a:t>
            </a:r>
            <a:r>
              <a:rPr lang="en-US" sz="1800" dirty="0" err="1"/>
              <a:t>Cockriel</a:t>
            </a:r>
            <a:r>
              <a:rPr lang="en-US" sz="1800" dirty="0"/>
              <a:t> – LogMeIn</a:t>
            </a:r>
          </a:p>
          <a:p>
            <a:pPr marL="342900" indent="-342900">
              <a:buFont typeface="Arial" panose="020B0604020202020204" pitchFamily="34" charset="0"/>
              <a:buChar char="•"/>
            </a:pPr>
            <a:r>
              <a:rPr lang="en-US" sz="1800" dirty="0"/>
              <a:t>Sean Murphy – Walton Signage</a:t>
            </a:r>
          </a:p>
          <a:p>
            <a:pPr marL="342900" indent="-342900">
              <a:buFont typeface="Arial" panose="020B0604020202020204" pitchFamily="34" charset="0"/>
              <a:buChar char="•"/>
            </a:pPr>
            <a:endParaRPr lang="en-US" dirty="0"/>
          </a:p>
          <a:p>
            <a:r>
              <a:rPr lang="en-US" b="1" dirty="0">
                <a:solidFill>
                  <a:srgbClr val="336699"/>
                </a:solidFill>
              </a:rPr>
              <a:t>Non-Board Assistance</a:t>
            </a:r>
          </a:p>
          <a:p>
            <a:pPr marL="342900" indent="-342900">
              <a:buFont typeface="Arial" pitchFamily="34" charset="0"/>
              <a:buChar char="•"/>
            </a:pPr>
            <a:r>
              <a:rPr lang="en-US" sz="1800" dirty="0"/>
              <a:t>Lindsey White – Sikich</a:t>
            </a:r>
          </a:p>
          <a:p>
            <a:pPr marL="342900" indent="-342900">
              <a:buFont typeface="Arial" pitchFamily="34" charset="0"/>
              <a:buChar char="•"/>
            </a:pPr>
            <a:r>
              <a:rPr lang="en-US" sz="1800" dirty="0"/>
              <a:t>Elizabeth Keefe – Sikich</a:t>
            </a:r>
          </a:p>
          <a:p>
            <a:pPr marL="342900" indent="-342900">
              <a:buFont typeface="Arial" pitchFamily="34" charset="0"/>
              <a:buChar char="•"/>
            </a:pPr>
            <a:r>
              <a:rPr lang="en-US" sz="1800" dirty="0"/>
              <a:t>Bernard Enciso – Square Works Consulting </a:t>
            </a:r>
          </a:p>
          <a:p>
            <a:pPr marL="342900" indent="-342900">
              <a:buFont typeface="Arial" pitchFamily="34" charset="0"/>
              <a:buChar char="•"/>
            </a:pPr>
            <a:r>
              <a:rPr lang="en-US" sz="1800" dirty="0"/>
              <a:t>Chris Manchester – Sikich</a:t>
            </a:r>
          </a:p>
          <a:p>
            <a:pPr marL="342900" indent="-342900">
              <a:buFont typeface="Arial" pitchFamily="34" charset="0"/>
              <a:buChar char="•"/>
            </a:pPr>
            <a:r>
              <a:rPr lang="en-US" sz="1800" dirty="0"/>
              <a:t>Caroline Kirby-Madden – Zone &amp; Co.</a:t>
            </a:r>
            <a:endParaRPr lang="en-US" dirty="0"/>
          </a:p>
        </p:txBody>
      </p:sp>
      <p:sp>
        <p:nvSpPr>
          <p:cNvPr id="4" name="Rectangle 3"/>
          <p:cNvSpPr/>
          <p:nvPr/>
        </p:nvSpPr>
        <p:spPr>
          <a:xfrm>
            <a:off x="6096000" y="1449983"/>
            <a:ext cx="5638800" cy="4667945"/>
          </a:xfrm>
          <a:prstGeom prst="rect">
            <a:avLst/>
          </a:prstGeom>
        </p:spPr>
        <p:txBody>
          <a:bodyPr wrap="square">
            <a:spAutoFit/>
          </a:bodyPr>
          <a:lstStyle/>
          <a:p>
            <a:r>
              <a:rPr lang="en-US" sz="2000" b="1" dirty="0">
                <a:solidFill>
                  <a:srgbClr val="336699"/>
                </a:solidFill>
              </a:rPr>
              <a:t>Presenters</a:t>
            </a:r>
          </a:p>
          <a:p>
            <a:pPr marL="342900" indent="-342900">
              <a:spcBef>
                <a:spcPts val="432"/>
              </a:spcBef>
              <a:buFont typeface="Arial" pitchFamily="34" charset="0"/>
              <a:buChar char="•"/>
            </a:pPr>
            <a:endParaRPr lang="en-US" dirty="0">
              <a:solidFill>
                <a:schemeClr val="bg1"/>
              </a:solidFill>
            </a:endParaRPr>
          </a:p>
          <a:p>
            <a:pPr marL="342900" indent="-342900">
              <a:spcBef>
                <a:spcPts val="432"/>
              </a:spcBef>
              <a:buFont typeface="Arial" pitchFamily="34" charset="0"/>
              <a:buChar char="•"/>
            </a:pPr>
            <a:r>
              <a:rPr lang="en-US" dirty="0">
                <a:solidFill>
                  <a:schemeClr val="bg1"/>
                </a:solidFill>
              </a:rPr>
              <a:t>Paul Giese – </a:t>
            </a:r>
            <a:r>
              <a:rPr lang="en-US" dirty="0" err="1">
                <a:solidFill>
                  <a:schemeClr val="bg1"/>
                </a:solidFill>
              </a:rPr>
              <a:t>intheBlk</a:t>
            </a:r>
            <a:r>
              <a:rPr lang="en-US" dirty="0">
                <a:solidFill>
                  <a:schemeClr val="bg1"/>
                </a:solidFill>
              </a:rPr>
              <a:t> Consulting</a:t>
            </a:r>
          </a:p>
          <a:p>
            <a:pPr marL="342900" indent="-342900">
              <a:spcBef>
                <a:spcPts val="432"/>
              </a:spcBef>
              <a:buFont typeface="Arial" pitchFamily="34" charset="0"/>
              <a:buChar char="•"/>
            </a:pPr>
            <a:r>
              <a:rPr lang="en-US" dirty="0">
                <a:solidFill>
                  <a:schemeClr val="bg1"/>
                </a:solidFill>
              </a:rPr>
              <a:t>Gary </a:t>
            </a:r>
            <a:r>
              <a:rPr lang="en-US" dirty="0" err="1">
                <a:solidFill>
                  <a:schemeClr val="bg1"/>
                </a:solidFill>
              </a:rPr>
              <a:t>Cifatte</a:t>
            </a:r>
            <a:r>
              <a:rPr lang="en-US" dirty="0">
                <a:solidFill>
                  <a:schemeClr val="bg1"/>
                </a:solidFill>
              </a:rPr>
              <a:t> – Candy.com</a:t>
            </a:r>
          </a:p>
          <a:p>
            <a:pPr marL="342900" indent="-342900">
              <a:spcBef>
                <a:spcPts val="432"/>
              </a:spcBef>
              <a:buFont typeface="Arial" pitchFamily="34" charset="0"/>
              <a:buChar char="•"/>
            </a:pPr>
            <a:r>
              <a:rPr lang="en-US" dirty="0">
                <a:solidFill>
                  <a:schemeClr val="bg1"/>
                </a:solidFill>
              </a:rPr>
              <a:t>Joe Smith – Candy.com</a:t>
            </a:r>
          </a:p>
          <a:p>
            <a:pPr marL="342900" indent="-342900">
              <a:spcBef>
                <a:spcPts val="432"/>
              </a:spcBef>
              <a:buFont typeface="Arial" pitchFamily="34" charset="0"/>
              <a:buChar char="•"/>
            </a:pPr>
            <a:r>
              <a:rPr lang="en-US" dirty="0">
                <a:solidFill>
                  <a:schemeClr val="bg1"/>
                </a:solidFill>
              </a:rPr>
              <a:t>Kristen Balash – FSG</a:t>
            </a:r>
          </a:p>
          <a:p>
            <a:pPr marL="342900" indent="-342900">
              <a:spcBef>
                <a:spcPts val="432"/>
              </a:spcBef>
              <a:buFont typeface="Arial" pitchFamily="34" charset="0"/>
              <a:buChar char="•"/>
            </a:pPr>
            <a:r>
              <a:rPr lang="en-US" dirty="0">
                <a:solidFill>
                  <a:schemeClr val="bg1"/>
                </a:solidFill>
              </a:rPr>
              <a:t>Keith Cruickshank</a:t>
            </a:r>
          </a:p>
          <a:p>
            <a:pPr marL="342900" indent="-342900">
              <a:spcBef>
                <a:spcPts val="432"/>
              </a:spcBef>
              <a:buFont typeface="Arial" pitchFamily="34" charset="0"/>
              <a:buChar char="•"/>
            </a:pPr>
            <a:r>
              <a:rPr lang="en-US" dirty="0">
                <a:solidFill>
                  <a:schemeClr val="bg1"/>
                </a:solidFill>
              </a:rPr>
              <a:t>Jill </a:t>
            </a:r>
            <a:r>
              <a:rPr lang="en-US" dirty="0" err="1">
                <a:solidFill>
                  <a:schemeClr val="bg1"/>
                </a:solidFill>
              </a:rPr>
              <a:t>Quintiliani</a:t>
            </a:r>
            <a:r>
              <a:rPr lang="en-US" dirty="0">
                <a:solidFill>
                  <a:schemeClr val="bg1"/>
                </a:solidFill>
              </a:rPr>
              <a:t> - </a:t>
            </a:r>
            <a:r>
              <a:rPr lang="en-US" dirty="0" err="1">
                <a:solidFill>
                  <a:schemeClr val="bg1"/>
                </a:solidFill>
              </a:rPr>
              <a:t>AppsAssociates</a:t>
            </a:r>
            <a:endParaRPr lang="en-US" dirty="0">
              <a:solidFill>
                <a:schemeClr val="bg1"/>
              </a:solidFill>
            </a:endParaRPr>
          </a:p>
          <a:p>
            <a:pPr marL="342900" indent="-342900">
              <a:spcBef>
                <a:spcPts val="432"/>
              </a:spcBef>
              <a:buFont typeface="Arial" pitchFamily="34" charset="0"/>
              <a:buChar char="•"/>
            </a:pPr>
            <a:r>
              <a:rPr lang="en-US" dirty="0">
                <a:solidFill>
                  <a:schemeClr val="bg1"/>
                </a:solidFill>
              </a:rPr>
              <a:t>Owen Karlsson – Zone &amp; Co.</a:t>
            </a:r>
          </a:p>
          <a:p>
            <a:pPr marL="342900" indent="-342900">
              <a:spcBef>
                <a:spcPts val="432"/>
              </a:spcBef>
              <a:buFont typeface="Arial" pitchFamily="34" charset="0"/>
              <a:buChar char="•"/>
            </a:pPr>
            <a:r>
              <a:rPr lang="en-US" dirty="0">
                <a:solidFill>
                  <a:schemeClr val="bg1"/>
                </a:solidFill>
              </a:rPr>
              <a:t>Christina Mendonca – 128 Technology</a:t>
            </a:r>
          </a:p>
          <a:p>
            <a:pPr marL="342900" indent="-342900">
              <a:spcBef>
                <a:spcPts val="432"/>
              </a:spcBef>
              <a:buFont typeface="Arial" pitchFamily="34" charset="0"/>
              <a:buChar char="•"/>
            </a:pPr>
            <a:r>
              <a:rPr lang="en-US" dirty="0">
                <a:solidFill>
                  <a:schemeClr val="bg1"/>
                </a:solidFill>
              </a:rPr>
              <a:t>Joe </a:t>
            </a:r>
            <a:r>
              <a:rPr lang="en-US" dirty="0" err="1">
                <a:solidFill>
                  <a:schemeClr val="bg1"/>
                </a:solidFill>
              </a:rPr>
              <a:t>Cockriel</a:t>
            </a:r>
            <a:r>
              <a:rPr lang="en-US" dirty="0">
                <a:solidFill>
                  <a:schemeClr val="bg1"/>
                </a:solidFill>
              </a:rPr>
              <a:t> – LogMeIn</a:t>
            </a:r>
          </a:p>
          <a:p>
            <a:pPr marL="342900" indent="-342900">
              <a:spcBef>
                <a:spcPts val="432"/>
              </a:spcBef>
              <a:buFont typeface="Arial" pitchFamily="34" charset="0"/>
              <a:buChar char="•"/>
            </a:pPr>
            <a:r>
              <a:rPr lang="en-US" dirty="0">
                <a:solidFill>
                  <a:schemeClr val="bg1"/>
                </a:solidFill>
              </a:rPr>
              <a:t>Matt Sansone – RSM</a:t>
            </a:r>
          </a:p>
          <a:p>
            <a:pPr marL="342900" indent="-342900">
              <a:spcBef>
                <a:spcPts val="432"/>
              </a:spcBef>
              <a:buFont typeface="Arial" pitchFamily="34" charset="0"/>
              <a:buChar char="•"/>
            </a:pPr>
            <a:r>
              <a:rPr lang="en-US" dirty="0">
                <a:solidFill>
                  <a:schemeClr val="bg1"/>
                </a:solidFill>
              </a:rPr>
              <a:t>Christopher Manchester – Sikich</a:t>
            </a:r>
          </a:p>
          <a:p>
            <a:pPr marL="342900" indent="-342900">
              <a:spcBef>
                <a:spcPts val="432"/>
              </a:spcBef>
              <a:buFont typeface="Arial" pitchFamily="34" charset="0"/>
              <a:buChar char="•"/>
            </a:pPr>
            <a:endParaRPr lang="en-US" dirty="0">
              <a:solidFill>
                <a:schemeClr val="bg1"/>
              </a:solidFill>
            </a:endParaRPr>
          </a:p>
        </p:txBody>
      </p:sp>
    </p:spTree>
    <p:extLst>
      <p:ext uri="{BB962C8B-B14F-4D97-AF65-F5344CB8AC3E}">
        <p14:creationId xmlns:p14="http://schemas.microsoft.com/office/powerpoint/2010/main" val="2580068511"/>
      </p:ext>
    </p:extLst>
  </p:cSld>
  <p:clrMapOvr>
    <a:masterClrMapping/>
  </p:clrMapOvr>
  <p:transition spd="slow">
    <p:fade/>
  </p:transition>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6"/>
          </p:nvPr>
        </p:nvSpPr>
        <p:spPr/>
        <p:txBody>
          <a:bodyPr/>
          <a:lstStyle/>
          <a:p>
            <a:r>
              <a:rPr lang="en-US" dirty="0"/>
              <a:t>Closing Remarks</a:t>
            </a:r>
          </a:p>
        </p:txBody>
      </p:sp>
      <p:sp>
        <p:nvSpPr>
          <p:cNvPr id="3" name="Text Placeholder 2"/>
          <p:cNvSpPr>
            <a:spLocks noGrp="1"/>
          </p:cNvSpPr>
          <p:nvPr>
            <p:ph type="body" sz="quarter" idx="17"/>
          </p:nvPr>
        </p:nvSpPr>
        <p:spPr>
          <a:xfrm>
            <a:off x="558800" y="1600200"/>
            <a:ext cx="9194800" cy="4267200"/>
          </a:xfrm>
        </p:spPr>
        <p:txBody>
          <a:bodyPr/>
          <a:lstStyle/>
          <a:p>
            <a:pPr marL="342900" indent="-342900">
              <a:buFont typeface="Arial" panose="020B0604020202020204" pitchFamily="34" charset="0"/>
              <a:buChar char="•"/>
            </a:pPr>
            <a:r>
              <a:rPr lang="en-US" dirty="0"/>
              <a:t>Recap of Event</a:t>
            </a:r>
          </a:p>
          <a:p>
            <a:pPr marL="342900" indent="-342900">
              <a:buFont typeface="Arial" panose="020B0604020202020204" pitchFamily="34" charset="0"/>
              <a:buChar char="•"/>
            </a:pPr>
            <a:r>
              <a:rPr lang="en-US" dirty="0"/>
              <a:t>Next Meetings (tentative)</a:t>
            </a:r>
          </a:p>
          <a:p>
            <a:pPr marL="1085850" lvl="1" indent="-342900">
              <a:buFont typeface="Arial" panose="020B0604020202020204" pitchFamily="34" charset="0"/>
              <a:buChar char="•"/>
            </a:pPr>
            <a:r>
              <a:rPr lang="en-US" sz="2000" dirty="0">
                <a:solidFill>
                  <a:schemeClr val="bg1"/>
                </a:solidFill>
              </a:rPr>
              <a:t>Thursday, March 12, 2020</a:t>
            </a:r>
          </a:p>
          <a:p>
            <a:pPr marL="1085850" lvl="1" indent="-342900">
              <a:buFont typeface="Arial" panose="020B0604020202020204" pitchFamily="34" charset="0"/>
              <a:buChar char="•"/>
            </a:pPr>
            <a:r>
              <a:rPr lang="en-US" sz="2000" dirty="0">
                <a:solidFill>
                  <a:schemeClr val="bg1"/>
                </a:solidFill>
              </a:rPr>
              <a:t>SuiteWorld20: April 20-23</a:t>
            </a:r>
            <a:r>
              <a:rPr lang="en-US" sz="2000" baseline="30000" dirty="0">
                <a:solidFill>
                  <a:schemeClr val="bg1"/>
                </a:solidFill>
              </a:rPr>
              <a:t>rd</a:t>
            </a:r>
            <a:r>
              <a:rPr lang="en-US" sz="2000" dirty="0">
                <a:solidFill>
                  <a:schemeClr val="bg1"/>
                </a:solidFill>
              </a:rPr>
              <a:t> </a:t>
            </a:r>
          </a:p>
          <a:p>
            <a:pPr marL="342900" indent="-342900">
              <a:buFont typeface="Arial" panose="020B0604020202020204" pitchFamily="34" charset="0"/>
              <a:buChar char="•"/>
            </a:pPr>
            <a:r>
              <a:rPr lang="en-US" dirty="0"/>
              <a:t>Please complete your evaluation form and leave at your seat</a:t>
            </a:r>
          </a:p>
          <a:p>
            <a:pPr marL="342900" indent="-342900">
              <a:buFont typeface="Arial" panose="020B0604020202020204" pitchFamily="34" charset="0"/>
              <a:buChar char="•"/>
            </a:pPr>
            <a:r>
              <a:rPr lang="en-US" dirty="0"/>
              <a:t>Questions, Initial Feedback and Suggestions for Next Meeting Topics and Presenters</a:t>
            </a:r>
            <a:endParaRPr lang="en-US" sz="2000" dirty="0"/>
          </a:p>
          <a:p>
            <a:pPr marL="342900" indent="-342900">
              <a:buFont typeface="Arial" panose="020B0604020202020204" pitchFamily="34" charset="0"/>
              <a:buChar char="•"/>
            </a:pPr>
            <a:endParaRPr lang="en-US" dirty="0"/>
          </a:p>
        </p:txBody>
      </p:sp>
    </p:spTree>
    <p:extLst>
      <p:ext uri="{BB962C8B-B14F-4D97-AF65-F5344CB8AC3E}">
        <p14:creationId xmlns:p14="http://schemas.microsoft.com/office/powerpoint/2010/main" val="647326814"/>
      </p:ext>
    </p:extLst>
  </p:cSld>
  <p:clrMapOvr>
    <a:masterClrMapping/>
  </p:clrMapOvr>
  <p:transition spd="slow">
    <p:fade/>
  </p:transition>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6"/>
          </p:nvPr>
        </p:nvSpPr>
        <p:spPr>
          <a:xfrm>
            <a:off x="2230449" y="693361"/>
            <a:ext cx="7772400" cy="419100"/>
          </a:xfrm>
        </p:spPr>
        <p:txBody>
          <a:bodyPr/>
          <a:lstStyle/>
          <a:p>
            <a:pPr algn="ctr"/>
            <a:r>
              <a:rPr lang="en-US" sz="2800" dirty="0"/>
              <a:t>Thank you to our Sponsors!</a:t>
            </a:r>
          </a:p>
        </p:txBody>
      </p:sp>
      <p:grpSp>
        <p:nvGrpSpPr>
          <p:cNvPr id="26" name="Group 25">
            <a:extLst>
              <a:ext uri="{FF2B5EF4-FFF2-40B4-BE49-F238E27FC236}">
                <a16:creationId xmlns:a16="http://schemas.microsoft.com/office/drawing/2014/main" id="{1AEF03A9-1265-4A43-8634-06F44A980F99}"/>
              </a:ext>
            </a:extLst>
          </p:cNvPr>
          <p:cNvGrpSpPr/>
          <p:nvPr/>
        </p:nvGrpSpPr>
        <p:grpSpPr>
          <a:xfrm>
            <a:off x="175622" y="1445093"/>
            <a:ext cx="11888600" cy="5226590"/>
            <a:chOff x="175622" y="1445093"/>
            <a:chExt cx="11888600" cy="5226590"/>
          </a:xfrm>
        </p:grpSpPr>
        <p:pic>
          <p:nvPicPr>
            <p:cNvPr id="27" name="Picture 26">
              <a:extLst>
                <a:ext uri="{FF2B5EF4-FFF2-40B4-BE49-F238E27FC236}">
                  <a16:creationId xmlns:a16="http://schemas.microsoft.com/office/drawing/2014/main" id="{E46F140B-0F0E-49C5-B240-E4171573784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5504" y="5873366"/>
              <a:ext cx="2099688" cy="416467"/>
            </a:xfrm>
            <a:prstGeom prst="rect">
              <a:avLst/>
            </a:prstGeom>
          </p:spPr>
        </p:pic>
        <p:pic>
          <p:nvPicPr>
            <p:cNvPr id="28" name="Picture 27" descr="A picture containing clipart&#10;&#10;Description generated with high confidence">
              <a:extLst>
                <a:ext uri="{FF2B5EF4-FFF2-40B4-BE49-F238E27FC236}">
                  <a16:creationId xmlns:a16="http://schemas.microsoft.com/office/drawing/2014/main" id="{EA7D7C62-F964-4AC8-B273-0B26932960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1887" y="2658416"/>
              <a:ext cx="3154674" cy="483148"/>
            </a:xfrm>
            <a:prstGeom prst="rect">
              <a:avLst/>
            </a:prstGeom>
          </p:spPr>
        </p:pic>
        <p:pic>
          <p:nvPicPr>
            <p:cNvPr id="30" name="Picture 29" descr="A close up of a sign&#10;&#10;Description generated with high confidence">
              <a:extLst>
                <a:ext uri="{FF2B5EF4-FFF2-40B4-BE49-F238E27FC236}">
                  <a16:creationId xmlns:a16="http://schemas.microsoft.com/office/drawing/2014/main" id="{64AE4899-18F5-450C-831D-419F3A214DD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4522" y="3309638"/>
              <a:ext cx="1790670" cy="616548"/>
            </a:xfrm>
            <a:prstGeom prst="rect">
              <a:avLst/>
            </a:prstGeom>
          </p:spPr>
        </p:pic>
        <p:pic>
          <p:nvPicPr>
            <p:cNvPr id="31" name="Picture 30" descr="A close up of a logo&#10;&#10;Description generated with very high confidence">
              <a:extLst>
                <a:ext uri="{FF2B5EF4-FFF2-40B4-BE49-F238E27FC236}">
                  <a16:creationId xmlns:a16="http://schemas.microsoft.com/office/drawing/2014/main" id="{ADB1CD60-AE7D-44FA-BF32-5C1B4D9C7D3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57417" y="1825160"/>
              <a:ext cx="1987300" cy="849813"/>
            </a:xfrm>
            <a:prstGeom prst="rect">
              <a:avLst/>
            </a:prstGeom>
          </p:spPr>
        </p:pic>
        <p:pic>
          <p:nvPicPr>
            <p:cNvPr id="34" name="Picture 33" descr="A picture containing clipart&#10;&#10;Description generated with very high confidence">
              <a:extLst>
                <a:ext uri="{FF2B5EF4-FFF2-40B4-BE49-F238E27FC236}">
                  <a16:creationId xmlns:a16="http://schemas.microsoft.com/office/drawing/2014/main" id="{3FA0729E-932B-487D-BC53-28A0753D9530}"/>
                </a:ext>
              </a:extLst>
            </p:cNvPr>
            <p:cNvPicPr>
              <a:picLocks noChangeAspect="1"/>
            </p:cNvPicPr>
            <p:nvPr/>
          </p:nvPicPr>
          <p:blipFill>
            <a:blip r:embed="rId6">
              <a:clrChange>
                <a:clrFrom>
                  <a:srgbClr val="FFFEFD"/>
                </a:clrFrom>
                <a:clrTo>
                  <a:srgbClr val="FFFEFD">
                    <a:alpha val="0"/>
                  </a:srgbClr>
                </a:clrTo>
              </a:clrChange>
              <a:extLst>
                <a:ext uri="{28A0092B-C50C-407E-A947-70E740481C1C}">
                  <a14:useLocalDpi xmlns:a14="http://schemas.microsoft.com/office/drawing/2010/main" val="0"/>
                </a:ext>
              </a:extLst>
            </a:blip>
            <a:stretch>
              <a:fillRect/>
            </a:stretch>
          </p:blipFill>
          <p:spPr>
            <a:xfrm>
              <a:off x="9593495" y="3378132"/>
              <a:ext cx="2254116" cy="648326"/>
            </a:xfrm>
            <a:prstGeom prst="rect">
              <a:avLst/>
            </a:prstGeom>
          </p:spPr>
        </p:pic>
        <p:pic>
          <p:nvPicPr>
            <p:cNvPr id="35" name="Picture 34" descr="A close up of a logo&#10;&#10;Description generated with high confidence">
              <a:extLst>
                <a:ext uri="{FF2B5EF4-FFF2-40B4-BE49-F238E27FC236}">
                  <a16:creationId xmlns:a16="http://schemas.microsoft.com/office/drawing/2014/main" id="{BB3FCC2E-5E10-4A6B-B6FD-8BDF96EE0C87}"/>
                </a:ext>
              </a:extLst>
            </p:cNvPr>
            <p:cNvPicPr>
              <a:picLocks noChangeAspect="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741603" y="3738119"/>
              <a:ext cx="2071339" cy="2071339"/>
            </a:xfrm>
            <a:prstGeom prst="rect">
              <a:avLst/>
            </a:prstGeom>
          </p:spPr>
        </p:pic>
        <p:pic>
          <p:nvPicPr>
            <p:cNvPr id="36" name="Picture 35">
              <a:extLst>
                <a:ext uri="{FF2B5EF4-FFF2-40B4-BE49-F238E27FC236}">
                  <a16:creationId xmlns:a16="http://schemas.microsoft.com/office/drawing/2014/main" id="{5748F9CC-2D43-483F-9298-6BA1D8A45C7E}"/>
                </a:ext>
              </a:extLst>
            </p:cNvPr>
            <p:cNvPicPr>
              <a:picLocks noChangeAspect="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052737" y="2690554"/>
              <a:ext cx="2355725" cy="1495430"/>
            </a:xfrm>
            <a:prstGeom prst="rect">
              <a:avLst/>
            </a:prstGeom>
          </p:spPr>
        </p:pic>
        <p:pic>
          <p:nvPicPr>
            <p:cNvPr id="39" name="Picture 38">
              <a:extLst>
                <a:ext uri="{FF2B5EF4-FFF2-40B4-BE49-F238E27FC236}">
                  <a16:creationId xmlns:a16="http://schemas.microsoft.com/office/drawing/2014/main" id="{ED21DD4D-95D5-46B5-8644-3F025C66F198}"/>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985731" y="5125104"/>
              <a:ext cx="2683763" cy="481632"/>
            </a:xfrm>
            <a:prstGeom prst="rect">
              <a:avLst/>
            </a:prstGeom>
          </p:spPr>
        </p:pic>
        <p:pic>
          <p:nvPicPr>
            <p:cNvPr id="40" name="Picture 39">
              <a:extLst>
                <a:ext uri="{FF2B5EF4-FFF2-40B4-BE49-F238E27FC236}">
                  <a16:creationId xmlns:a16="http://schemas.microsoft.com/office/drawing/2014/main" id="{7B22F3CD-A1E2-422F-8C94-35B62EFDB809}"/>
                </a:ext>
              </a:extLst>
            </p:cNvPr>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31787" y="5129805"/>
              <a:ext cx="2393342" cy="508995"/>
            </a:xfrm>
            <a:prstGeom prst="rect">
              <a:avLst/>
            </a:prstGeom>
            <a:noFill/>
            <a:ln>
              <a:noFill/>
            </a:ln>
          </p:spPr>
        </p:pic>
        <p:pic>
          <p:nvPicPr>
            <p:cNvPr id="41" name="Picture 40">
              <a:extLst>
                <a:ext uri="{FF2B5EF4-FFF2-40B4-BE49-F238E27FC236}">
                  <a16:creationId xmlns:a16="http://schemas.microsoft.com/office/drawing/2014/main" id="{9AADAAA0-A43B-403D-80D1-1329FBEFDD1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991719" y="2111365"/>
              <a:ext cx="2702182" cy="891720"/>
            </a:xfrm>
            <a:prstGeom prst="rect">
              <a:avLst/>
            </a:prstGeom>
          </p:spPr>
        </p:pic>
        <p:pic>
          <p:nvPicPr>
            <p:cNvPr id="42" name="Picture 41">
              <a:extLst>
                <a:ext uri="{FF2B5EF4-FFF2-40B4-BE49-F238E27FC236}">
                  <a16:creationId xmlns:a16="http://schemas.microsoft.com/office/drawing/2014/main" id="{3A40DED5-993E-40B2-A3D8-018CB3C0996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290438" y="4117497"/>
              <a:ext cx="2488803" cy="905924"/>
            </a:xfrm>
            <a:prstGeom prst="rect">
              <a:avLst/>
            </a:prstGeom>
          </p:spPr>
        </p:pic>
        <p:pic>
          <p:nvPicPr>
            <p:cNvPr id="43" name="Picture 42">
              <a:extLst>
                <a:ext uri="{FF2B5EF4-FFF2-40B4-BE49-F238E27FC236}">
                  <a16:creationId xmlns:a16="http://schemas.microsoft.com/office/drawing/2014/main" id="{1C14C426-837D-46A4-9575-B1507BDE712E}"/>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515426" y="4573564"/>
              <a:ext cx="2548796" cy="1423405"/>
            </a:xfrm>
            <a:prstGeom prst="rect">
              <a:avLst/>
            </a:prstGeom>
          </p:spPr>
        </p:pic>
        <p:pic>
          <p:nvPicPr>
            <p:cNvPr id="45" name="Picture 44">
              <a:extLst>
                <a:ext uri="{FF2B5EF4-FFF2-40B4-BE49-F238E27FC236}">
                  <a16:creationId xmlns:a16="http://schemas.microsoft.com/office/drawing/2014/main" id="{157D6827-D3D7-476F-8B02-E3605105F13F}"/>
                </a:ext>
              </a:extLst>
            </p:cNvPr>
            <p:cNvPicPr>
              <a:picLocks noChangeAspect="1"/>
            </p:cNvPicPr>
            <p:nvPr/>
          </p:nvPicPr>
          <p:blipFill>
            <a:blip r:embed="rId1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894995" y="2759042"/>
              <a:ext cx="2986282" cy="1101192"/>
            </a:xfrm>
            <a:prstGeom prst="rect">
              <a:avLst/>
            </a:prstGeom>
          </p:spPr>
        </p:pic>
        <p:pic>
          <p:nvPicPr>
            <p:cNvPr id="47" name="Picture 46">
              <a:extLst>
                <a:ext uri="{FF2B5EF4-FFF2-40B4-BE49-F238E27FC236}">
                  <a16:creationId xmlns:a16="http://schemas.microsoft.com/office/drawing/2014/main" id="{CFFE9514-B46F-4351-A489-237CF4839AB1}"/>
                </a:ext>
              </a:extLst>
            </p:cNvPr>
            <p:cNvPicPr>
              <a:picLocks noChangeAspect="1"/>
            </p:cNvPicPr>
            <p:nvPr/>
          </p:nvPicPr>
          <p:blipFill rotWithShape="1">
            <a:blip r:embed="rId15">
              <a:extLst>
                <a:ext uri="{28A0092B-C50C-407E-A947-70E740481C1C}">
                  <a14:useLocalDpi xmlns:a14="http://schemas.microsoft.com/office/drawing/2010/main" val="0"/>
                </a:ext>
              </a:extLst>
            </a:blip>
            <a:srcRect l="16593" t="27031" r="12956" b="28533"/>
            <a:stretch/>
          </p:blipFill>
          <p:spPr>
            <a:xfrm>
              <a:off x="175622" y="1591732"/>
              <a:ext cx="3291853" cy="1043936"/>
            </a:xfrm>
            <a:prstGeom prst="rect">
              <a:avLst/>
            </a:prstGeom>
          </p:spPr>
        </p:pic>
        <p:pic>
          <p:nvPicPr>
            <p:cNvPr id="48" name="Picture 47">
              <a:extLst>
                <a:ext uri="{FF2B5EF4-FFF2-40B4-BE49-F238E27FC236}">
                  <a16:creationId xmlns:a16="http://schemas.microsoft.com/office/drawing/2014/main" id="{F5D2A9BE-6746-4845-8761-B759DA01D0E6}"/>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5561387" y="4899052"/>
              <a:ext cx="2702182" cy="1772631"/>
            </a:xfrm>
            <a:prstGeom prst="rect">
              <a:avLst/>
            </a:prstGeom>
          </p:spPr>
        </p:pic>
        <p:pic>
          <p:nvPicPr>
            <p:cNvPr id="49" name="Picture 48">
              <a:extLst>
                <a:ext uri="{FF2B5EF4-FFF2-40B4-BE49-F238E27FC236}">
                  <a16:creationId xmlns:a16="http://schemas.microsoft.com/office/drawing/2014/main" id="{4D865F6F-0B80-44E7-B8A4-FCC0140AE8E2}"/>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2867704" y="3164312"/>
              <a:ext cx="2171700" cy="923925"/>
            </a:xfrm>
            <a:prstGeom prst="rect">
              <a:avLst/>
            </a:prstGeom>
          </p:spPr>
        </p:pic>
        <p:pic>
          <p:nvPicPr>
            <p:cNvPr id="50" name="Picture 49">
              <a:extLst>
                <a:ext uri="{FF2B5EF4-FFF2-40B4-BE49-F238E27FC236}">
                  <a16:creationId xmlns:a16="http://schemas.microsoft.com/office/drawing/2014/main" id="{690761AA-2295-447E-88E0-C223093EE546}"/>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556708" y="4250391"/>
              <a:ext cx="2584127" cy="628572"/>
            </a:xfrm>
            <a:prstGeom prst="rect">
              <a:avLst/>
            </a:prstGeom>
          </p:spPr>
        </p:pic>
        <p:pic>
          <p:nvPicPr>
            <p:cNvPr id="51" name="Picture 50">
              <a:extLst>
                <a:ext uri="{FF2B5EF4-FFF2-40B4-BE49-F238E27FC236}">
                  <a16:creationId xmlns:a16="http://schemas.microsoft.com/office/drawing/2014/main" id="{828D4CDA-BDE0-408F-BE6B-AD93860331AE}"/>
                </a:ext>
              </a:extLst>
            </p:cNvPr>
            <p:cNvPicPr>
              <a:picLocks noChangeAspect="1"/>
            </p:cNvPicPr>
            <p:nvPr/>
          </p:nvPicPr>
          <p:blipFill rotWithShape="1">
            <a:blip r:embed="rId19">
              <a:extLst>
                <a:ext uri="{28A0092B-C50C-407E-A947-70E740481C1C}">
                  <a14:useLocalDpi xmlns:a14="http://schemas.microsoft.com/office/drawing/2010/main" val="0"/>
                </a:ext>
              </a:extLst>
            </a:blip>
            <a:srcRect l="20681" t="32465" r="22334" b="28710"/>
            <a:stretch/>
          </p:blipFill>
          <p:spPr>
            <a:xfrm>
              <a:off x="8799352" y="5931537"/>
              <a:ext cx="2952297" cy="502862"/>
            </a:xfrm>
            <a:prstGeom prst="rect">
              <a:avLst/>
            </a:prstGeom>
          </p:spPr>
        </p:pic>
        <p:pic>
          <p:nvPicPr>
            <p:cNvPr id="52" name="Picture 51">
              <a:extLst>
                <a:ext uri="{FF2B5EF4-FFF2-40B4-BE49-F238E27FC236}">
                  <a16:creationId xmlns:a16="http://schemas.microsoft.com/office/drawing/2014/main" id="{A925D360-843F-45C7-A0BC-DA8A3E76C154}"/>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7999339" y="3984696"/>
              <a:ext cx="2488803" cy="899096"/>
            </a:xfrm>
            <a:prstGeom prst="rect">
              <a:avLst/>
            </a:prstGeom>
          </p:spPr>
        </p:pic>
        <p:pic>
          <p:nvPicPr>
            <p:cNvPr id="53" name="Picture 52">
              <a:extLst>
                <a:ext uri="{FF2B5EF4-FFF2-40B4-BE49-F238E27FC236}">
                  <a16:creationId xmlns:a16="http://schemas.microsoft.com/office/drawing/2014/main" id="{981D9B5C-081E-4D4C-804C-C24F30D12411}"/>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6035678" y="1445093"/>
              <a:ext cx="1890681" cy="1276823"/>
            </a:xfrm>
            <a:prstGeom prst="rect">
              <a:avLst/>
            </a:prstGeom>
          </p:spPr>
        </p:pic>
        <p:pic>
          <p:nvPicPr>
            <p:cNvPr id="54" name="Picture 53">
              <a:extLst>
                <a:ext uri="{FF2B5EF4-FFF2-40B4-BE49-F238E27FC236}">
                  <a16:creationId xmlns:a16="http://schemas.microsoft.com/office/drawing/2014/main" id="{125A3055-1234-4F30-8410-A3F73602BC1D}"/>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7547380" y="5148497"/>
              <a:ext cx="2067491" cy="648326"/>
            </a:xfrm>
            <a:prstGeom prst="rect">
              <a:avLst/>
            </a:prstGeom>
          </p:spPr>
        </p:pic>
        <p:pic>
          <p:nvPicPr>
            <p:cNvPr id="55" name="Picture 54">
              <a:extLst>
                <a:ext uri="{FF2B5EF4-FFF2-40B4-BE49-F238E27FC236}">
                  <a16:creationId xmlns:a16="http://schemas.microsoft.com/office/drawing/2014/main" id="{D38B2986-20A1-4657-B76C-433D290CBDF7}"/>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2542414" y="5535082"/>
              <a:ext cx="2488803" cy="821255"/>
            </a:xfrm>
            <a:prstGeom prst="rect">
              <a:avLst/>
            </a:prstGeom>
          </p:spPr>
        </p:pic>
      </p:grpSp>
    </p:spTree>
    <p:extLst>
      <p:ext uri="{BB962C8B-B14F-4D97-AF65-F5344CB8AC3E}">
        <p14:creationId xmlns:p14="http://schemas.microsoft.com/office/powerpoint/2010/main" val="2147118931"/>
      </p:ext>
    </p:extLst>
  </p:cSld>
  <p:clrMapOvr>
    <a:masterClrMapping/>
  </p:clrMapOvr>
  <p:transition spd="slow">
    <p:fade/>
  </p:transition>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1"/>
          </p:nvPr>
        </p:nvSpPr>
        <p:spPr>
          <a:xfrm>
            <a:off x="457200" y="2743200"/>
            <a:ext cx="11277600" cy="914400"/>
          </a:xfrm>
        </p:spPr>
        <p:txBody>
          <a:bodyPr/>
          <a:lstStyle/>
          <a:p>
            <a:r>
              <a:rPr lang="en-US" sz="2400" b="1" dirty="0">
                <a:solidFill>
                  <a:srgbClr val="7030A0"/>
                </a:solidFill>
                <a:latin typeface="Lucida Sans" panose="020B0602030504020204" pitchFamily="34" charset="0"/>
                <a:cs typeface="Lucida Sans" panose="020B0602030504020204" pitchFamily="34" charset="0"/>
              </a:rPr>
              <a:t>PLEASE LEAVE YOUR EVALUATIONS AT YOUR SEAT</a:t>
            </a:r>
          </a:p>
        </p:txBody>
      </p:sp>
      <p:sp>
        <p:nvSpPr>
          <p:cNvPr id="6" name="Text Placeholder 1"/>
          <p:cNvSpPr txBox="1">
            <a:spLocks/>
          </p:cNvSpPr>
          <p:nvPr/>
        </p:nvSpPr>
        <p:spPr>
          <a:xfrm>
            <a:off x="457200" y="1524000"/>
            <a:ext cx="11277600" cy="508443"/>
          </a:xfrm>
          <a:prstGeom prst="rect">
            <a:avLst/>
          </a:prstGeom>
        </p:spPr>
        <p:txBody>
          <a:bodyPr/>
          <a:lstStyle>
            <a:lvl1pPr marL="342900" indent="-342900" algn="ctr" defTabSz="914400" rtl="0" eaLnBrk="1" latinLnBrk="0" hangingPunct="1">
              <a:spcBef>
                <a:spcPct val="20000"/>
              </a:spcBef>
              <a:buFontTx/>
              <a:buNone/>
              <a:defRPr sz="2800" kern="1200" baseline="0">
                <a:solidFill>
                  <a:srgbClr val="336699"/>
                </a:solidFill>
                <a:latin typeface="+mj-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j-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j-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j-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j-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4800" b="1" dirty="0"/>
              <a:t>Thank You!</a:t>
            </a:r>
          </a:p>
        </p:txBody>
      </p:sp>
    </p:spTree>
    <p:extLst>
      <p:ext uri="{BB962C8B-B14F-4D97-AF65-F5344CB8AC3E}">
        <p14:creationId xmlns:p14="http://schemas.microsoft.com/office/powerpoint/2010/main" val="2505028390"/>
      </p:ext>
    </p:extLst>
  </p:cSld>
  <p:clrMapOvr>
    <a:masterClrMapping/>
  </p:clrMapOvr>
  <p:transition spd="slow">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6"/>
          </p:nvPr>
        </p:nvSpPr>
        <p:spPr/>
        <p:txBody>
          <a:bodyPr/>
          <a:lstStyle/>
          <a:p>
            <a:r>
              <a:rPr lang="en-US" dirty="0"/>
              <a:t>Searches</a:t>
            </a:r>
          </a:p>
        </p:txBody>
      </p:sp>
      <p:sp>
        <p:nvSpPr>
          <p:cNvPr id="3" name="Text Placeholder 2"/>
          <p:cNvSpPr>
            <a:spLocks noGrp="1"/>
          </p:cNvSpPr>
          <p:nvPr>
            <p:ph type="body" sz="quarter" idx="17"/>
          </p:nvPr>
        </p:nvSpPr>
        <p:spPr/>
        <p:txBody>
          <a:bodyPr/>
          <a:lstStyle/>
          <a:p>
            <a:pPr marL="342900" indent="-342900">
              <a:buFont typeface="Arial" panose="020B0604020202020204" pitchFamily="34" charset="0"/>
              <a:buChar char="•"/>
            </a:pPr>
            <a:r>
              <a:rPr lang="en-US" dirty="0"/>
              <a:t>Introduction to Searches</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dirty="0"/>
              <a:t>Summary Searches</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dirty="0"/>
              <a:t>Inline Editing</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dirty="0"/>
              <a:t>Formulas</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endParaRPr lang="en-US" dirty="0"/>
          </a:p>
          <a:p>
            <a:pPr marL="1085850" lvl="1" indent="-342900">
              <a:buFont typeface="Arial" panose="020B0604020202020204" pitchFamily="34" charset="0"/>
              <a:buChar char="•"/>
            </a:pPr>
            <a:endParaRPr lang="en-US" dirty="0"/>
          </a:p>
        </p:txBody>
      </p:sp>
    </p:spTree>
    <p:extLst>
      <p:ext uri="{BB962C8B-B14F-4D97-AF65-F5344CB8AC3E}">
        <p14:creationId xmlns:p14="http://schemas.microsoft.com/office/powerpoint/2010/main" val="32368957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6"/>
          </p:nvPr>
        </p:nvSpPr>
        <p:spPr/>
        <p:txBody>
          <a:bodyPr/>
          <a:lstStyle/>
          <a:p>
            <a:r>
              <a:rPr lang="en-US"/>
              <a:t>Intro to Searches</a:t>
            </a:r>
            <a:endParaRPr lang="en-US" dirty="0"/>
          </a:p>
        </p:txBody>
      </p:sp>
      <p:sp>
        <p:nvSpPr>
          <p:cNvPr id="3" name="Text Placeholder 2"/>
          <p:cNvSpPr>
            <a:spLocks noGrp="1"/>
          </p:cNvSpPr>
          <p:nvPr>
            <p:ph type="body" sz="quarter" idx="17"/>
          </p:nvPr>
        </p:nvSpPr>
        <p:spPr/>
        <p:txBody>
          <a:bodyPr/>
          <a:lstStyle/>
          <a:p>
            <a:pPr marL="342900" indent="-342900">
              <a:buFont typeface="Arial" panose="020B0604020202020204" pitchFamily="34" charset="0"/>
              <a:buChar char="•"/>
            </a:pPr>
            <a:r>
              <a:rPr lang="en-US"/>
              <a:t>Criteria &amp; Results</a:t>
            </a:r>
            <a:endParaRPr lang="en-US" dirty="0"/>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a:t>Saved Search vs. Search</a:t>
            </a:r>
            <a:endParaRPr lang="en-US" dirty="0"/>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a:t>Using Highlighting</a:t>
            </a:r>
            <a:endParaRPr lang="en-US" dirty="0"/>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dirty="0"/>
              <a:t>Filtering</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dirty="0"/>
              <a:t>Emailing</a:t>
            </a:r>
          </a:p>
        </p:txBody>
      </p:sp>
    </p:spTree>
    <p:extLst>
      <p:ext uri="{BB962C8B-B14F-4D97-AF65-F5344CB8AC3E}">
        <p14:creationId xmlns:p14="http://schemas.microsoft.com/office/powerpoint/2010/main" val="27743099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7D34DAF-7A6B-4E2F-B068-C8E085F837C3}"/>
              </a:ext>
            </a:extLst>
          </p:cNvPr>
          <p:cNvSpPr>
            <a:spLocks noGrp="1"/>
          </p:cNvSpPr>
          <p:nvPr>
            <p:ph type="body" sz="quarter" idx="16"/>
          </p:nvPr>
        </p:nvSpPr>
        <p:spPr/>
        <p:txBody>
          <a:bodyPr/>
          <a:lstStyle/>
          <a:p>
            <a:r>
              <a:rPr lang="en-US" dirty="0"/>
              <a:t>Criteria</a:t>
            </a:r>
          </a:p>
        </p:txBody>
      </p:sp>
      <p:pic>
        <p:nvPicPr>
          <p:cNvPr id="6" name="Picture 5">
            <a:extLst>
              <a:ext uri="{FF2B5EF4-FFF2-40B4-BE49-F238E27FC236}">
                <a16:creationId xmlns:a16="http://schemas.microsoft.com/office/drawing/2014/main" id="{E976579E-17CD-429B-85D5-58FE40B78F3F}"/>
              </a:ext>
            </a:extLst>
          </p:cNvPr>
          <p:cNvPicPr>
            <a:picLocks noChangeAspect="1"/>
          </p:cNvPicPr>
          <p:nvPr/>
        </p:nvPicPr>
        <p:blipFill>
          <a:blip r:embed="rId2"/>
          <a:stretch>
            <a:fillRect/>
          </a:stretch>
        </p:blipFill>
        <p:spPr>
          <a:xfrm>
            <a:off x="2286000" y="1915448"/>
            <a:ext cx="6889077" cy="4176122"/>
          </a:xfrm>
          <a:prstGeom prst="rect">
            <a:avLst/>
          </a:prstGeom>
        </p:spPr>
      </p:pic>
      <p:sp>
        <p:nvSpPr>
          <p:cNvPr id="9" name="Text Placeholder 2">
            <a:extLst>
              <a:ext uri="{FF2B5EF4-FFF2-40B4-BE49-F238E27FC236}">
                <a16:creationId xmlns:a16="http://schemas.microsoft.com/office/drawing/2014/main" id="{A6A72875-AB92-47AF-BE9D-138571571386}"/>
              </a:ext>
            </a:extLst>
          </p:cNvPr>
          <p:cNvSpPr>
            <a:spLocks noGrp="1"/>
          </p:cNvSpPr>
          <p:nvPr>
            <p:ph type="body" sz="quarter" idx="17"/>
          </p:nvPr>
        </p:nvSpPr>
        <p:spPr>
          <a:xfrm>
            <a:off x="558800" y="1600200"/>
            <a:ext cx="11023600" cy="4267200"/>
          </a:xfrm>
        </p:spPr>
        <p:txBody>
          <a:bodyPr/>
          <a:lstStyle/>
          <a:p>
            <a:pPr marL="342900" indent="-342900">
              <a:buFont typeface="Arial" panose="020B0604020202020204" pitchFamily="34" charset="0"/>
              <a:buChar char="•"/>
            </a:pPr>
            <a:r>
              <a:rPr lang="en-US"/>
              <a:t>The criteria tab controls what data will be returned when the search is run</a:t>
            </a:r>
            <a:endParaRPr lang="en-US" dirty="0"/>
          </a:p>
        </p:txBody>
      </p:sp>
    </p:spTree>
    <p:extLst>
      <p:ext uri="{BB962C8B-B14F-4D97-AF65-F5344CB8AC3E}">
        <p14:creationId xmlns:p14="http://schemas.microsoft.com/office/powerpoint/2010/main" val="18777493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7D34DAF-7A6B-4E2F-B068-C8E085F837C3}"/>
              </a:ext>
            </a:extLst>
          </p:cNvPr>
          <p:cNvSpPr>
            <a:spLocks noGrp="1"/>
          </p:cNvSpPr>
          <p:nvPr>
            <p:ph type="body" sz="quarter" idx="16"/>
          </p:nvPr>
        </p:nvSpPr>
        <p:spPr/>
        <p:txBody>
          <a:bodyPr/>
          <a:lstStyle/>
          <a:p>
            <a:r>
              <a:rPr lang="en-US" dirty="0"/>
              <a:t>Results</a:t>
            </a:r>
          </a:p>
        </p:txBody>
      </p:sp>
      <p:sp>
        <p:nvSpPr>
          <p:cNvPr id="9" name="Text Placeholder 2">
            <a:extLst>
              <a:ext uri="{FF2B5EF4-FFF2-40B4-BE49-F238E27FC236}">
                <a16:creationId xmlns:a16="http://schemas.microsoft.com/office/drawing/2014/main" id="{A6A72875-AB92-47AF-BE9D-138571571386}"/>
              </a:ext>
            </a:extLst>
          </p:cNvPr>
          <p:cNvSpPr>
            <a:spLocks noGrp="1"/>
          </p:cNvSpPr>
          <p:nvPr>
            <p:ph type="body" sz="quarter" idx="17"/>
          </p:nvPr>
        </p:nvSpPr>
        <p:spPr>
          <a:xfrm>
            <a:off x="558800" y="1600200"/>
            <a:ext cx="11023600" cy="4267200"/>
          </a:xfrm>
        </p:spPr>
        <p:txBody>
          <a:bodyPr/>
          <a:lstStyle/>
          <a:p>
            <a:pPr marL="342900" indent="-342900">
              <a:buFont typeface="Arial" panose="020B0604020202020204" pitchFamily="34" charset="0"/>
              <a:buChar char="•"/>
            </a:pPr>
            <a:r>
              <a:rPr lang="en-US"/>
              <a:t>The results tab controls what data columns will be returned when the search is run</a:t>
            </a:r>
            <a:endParaRPr lang="en-US" dirty="0"/>
          </a:p>
        </p:txBody>
      </p:sp>
      <p:pic>
        <p:nvPicPr>
          <p:cNvPr id="3" name="Picture 2">
            <a:extLst>
              <a:ext uri="{FF2B5EF4-FFF2-40B4-BE49-F238E27FC236}">
                <a16:creationId xmlns:a16="http://schemas.microsoft.com/office/drawing/2014/main" id="{993BA850-555D-461A-8D01-47B4C53DDC9A}"/>
              </a:ext>
            </a:extLst>
          </p:cNvPr>
          <p:cNvPicPr>
            <a:picLocks noChangeAspect="1"/>
          </p:cNvPicPr>
          <p:nvPr/>
        </p:nvPicPr>
        <p:blipFill>
          <a:blip r:embed="rId2"/>
          <a:stretch>
            <a:fillRect/>
          </a:stretch>
        </p:blipFill>
        <p:spPr>
          <a:xfrm>
            <a:off x="2551749" y="2014700"/>
            <a:ext cx="6897051" cy="4393188"/>
          </a:xfrm>
          <a:prstGeom prst="rect">
            <a:avLst/>
          </a:prstGeom>
        </p:spPr>
      </p:pic>
    </p:spTree>
    <p:extLst>
      <p:ext uri="{BB962C8B-B14F-4D97-AF65-F5344CB8AC3E}">
        <p14:creationId xmlns:p14="http://schemas.microsoft.com/office/powerpoint/2010/main" val="35676082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7D34DAF-7A6B-4E2F-B068-C8E085F837C3}"/>
              </a:ext>
            </a:extLst>
          </p:cNvPr>
          <p:cNvSpPr>
            <a:spLocks noGrp="1"/>
          </p:cNvSpPr>
          <p:nvPr>
            <p:ph type="body" sz="quarter" idx="16"/>
          </p:nvPr>
        </p:nvSpPr>
        <p:spPr>
          <a:xfrm>
            <a:off x="558800" y="800100"/>
            <a:ext cx="7772400" cy="419100"/>
          </a:xfrm>
        </p:spPr>
        <p:txBody>
          <a:bodyPr/>
          <a:lstStyle/>
          <a:p>
            <a:r>
              <a:rPr lang="en-US"/>
              <a:t>Regular Search vs. Saved Search</a:t>
            </a:r>
            <a:endParaRPr lang="en-US" dirty="0"/>
          </a:p>
        </p:txBody>
      </p:sp>
      <p:sp>
        <p:nvSpPr>
          <p:cNvPr id="9" name="Text Placeholder 2">
            <a:extLst>
              <a:ext uri="{FF2B5EF4-FFF2-40B4-BE49-F238E27FC236}">
                <a16:creationId xmlns:a16="http://schemas.microsoft.com/office/drawing/2014/main" id="{A6A72875-AB92-47AF-BE9D-138571571386}"/>
              </a:ext>
            </a:extLst>
          </p:cNvPr>
          <p:cNvSpPr>
            <a:spLocks noGrp="1"/>
          </p:cNvSpPr>
          <p:nvPr>
            <p:ph type="body" sz="quarter" idx="17"/>
          </p:nvPr>
        </p:nvSpPr>
        <p:spPr>
          <a:xfrm>
            <a:off x="558800" y="1600200"/>
            <a:ext cx="11023600" cy="4267200"/>
          </a:xfrm>
        </p:spPr>
        <p:txBody>
          <a:bodyPr/>
          <a:lstStyle/>
          <a:p>
            <a:pPr marL="342900" indent="-342900">
              <a:buFont typeface="Arial" panose="020B0604020202020204" pitchFamily="34" charset="0"/>
              <a:buChar char="•"/>
            </a:pPr>
            <a:r>
              <a:rPr lang="en-US"/>
              <a:t>Saved Searches allow you additional functionality around Highlighting, Filtering and Emailing functionality</a:t>
            </a:r>
            <a:endParaRPr lang="en-US" dirty="0"/>
          </a:p>
        </p:txBody>
      </p:sp>
      <p:pic>
        <p:nvPicPr>
          <p:cNvPr id="5" name="Picture 4">
            <a:extLst>
              <a:ext uri="{FF2B5EF4-FFF2-40B4-BE49-F238E27FC236}">
                <a16:creationId xmlns:a16="http://schemas.microsoft.com/office/drawing/2014/main" id="{6E46E98F-3411-4245-8906-68627F1C43DB}"/>
              </a:ext>
            </a:extLst>
          </p:cNvPr>
          <p:cNvPicPr>
            <a:picLocks noChangeAspect="1"/>
          </p:cNvPicPr>
          <p:nvPr/>
        </p:nvPicPr>
        <p:blipFill>
          <a:blip r:embed="rId2"/>
          <a:stretch>
            <a:fillRect/>
          </a:stretch>
        </p:blipFill>
        <p:spPr>
          <a:xfrm>
            <a:off x="2916635" y="2582981"/>
            <a:ext cx="6307930" cy="3665419"/>
          </a:xfrm>
          <a:prstGeom prst="rect">
            <a:avLst/>
          </a:prstGeom>
        </p:spPr>
      </p:pic>
    </p:spTree>
    <p:extLst>
      <p:ext uri="{BB962C8B-B14F-4D97-AF65-F5344CB8AC3E}">
        <p14:creationId xmlns:p14="http://schemas.microsoft.com/office/powerpoint/2010/main" val="16842728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7D34DAF-7A6B-4E2F-B068-C8E085F837C3}"/>
              </a:ext>
            </a:extLst>
          </p:cNvPr>
          <p:cNvSpPr>
            <a:spLocks noGrp="1"/>
          </p:cNvSpPr>
          <p:nvPr>
            <p:ph type="body" sz="quarter" idx="16"/>
          </p:nvPr>
        </p:nvSpPr>
        <p:spPr/>
        <p:txBody>
          <a:bodyPr/>
          <a:lstStyle/>
          <a:p>
            <a:r>
              <a:rPr lang="en-US" dirty="0"/>
              <a:t>Highlighting</a:t>
            </a:r>
          </a:p>
        </p:txBody>
      </p:sp>
      <p:sp>
        <p:nvSpPr>
          <p:cNvPr id="9" name="Text Placeholder 2">
            <a:extLst>
              <a:ext uri="{FF2B5EF4-FFF2-40B4-BE49-F238E27FC236}">
                <a16:creationId xmlns:a16="http://schemas.microsoft.com/office/drawing/2014/main" id="{A6A72875-AB92-47AF-BE9D-138571571386}"/>
              </a:ext>
            </a:extLst>
          </p:cNvPr>
          <p:cNvSpPr>
            <a:spLocks noGrp="1"/>
          </p:cNvSpPr>
          <p:nvPr>
            <p:ph type="body" sz="quarter" idx="17"/>
          </p:nvPr>
        </p:nvSpPr>
        <p:spPr>
          <a:xfrm>
            <a:off x="558800" y="1600200"/>
            <a:ext cx="11023600" cy="4267200"/>
          </a:xfrm>
        </p:spPr>
        <p:txBody>
          <a:bodyPr/>
          <a:lstStyle/>
          <a:p>
            <a:pPr marL="342900" indent="-342900">
              <a:buFont typeface="Arial" panose="020B0604020202020204" pitchFamily="34" charset="0"/>
              <a:buChar char="•"/>
            </a:pPr>
            <a:r>
              <a:rPr lang="en-US"/>
              <a:t>Highlighting allows you to call visual attention to results that fit a certain criteria</a:t>
            </a:r>
            <a:r>
              <a:rPr lang="en-US" dirty="0"/>
              <a:t>.</a:t>
            </a:r>
          </a:p>
        </p:txBody>
      </p:sp>
      <p:pic>
        <p:nvPicPr>
          <p:cNvPr id="3" name="Picture 2">
            <a:extLst>
              <a:ext uri="{FF2B5EF4-FFF2-40B4-BE49-F238E27FC236}">
                <a16:creationId xmlns:a16="http://schemas.microsoft.com/office/drawing/2014/main" id="{15C548AF-83E8-4A79-BC7C-1EEF7DA112FA}"/>
              </a:ext>
            </a:extLst>
          </p:cNvPr>
          <p:cNvPicPr>
            <a:picLocks noChangeAspect="1"/>
          </p:cNvPicPr>
          <p:nvPr/>
        </p:nvPicPr>
        <p:blipFill>
          <a:blip r:embed="rId2"/>
          <a:stretch>
            <a:fillRect/>
          </a:stretch>
        </p:blipFill>
        <p:spPr>
          <a:xfrm>
            <a:off x="343673" y="2514600"/>
            <a:ext cx="11453853" cy="4016088"/>
          </a:xfrm>
          <a:prstGeom prst="rect">
            <a:avLst/>
          </a:prstGeom>
        </p:spPr>
      </p:pic>
    </p:spTree>
    <p:extLst>
      <p:ext uri="{BB962C8B-B14F-4D97-AF65-F5344CB8AC3E}">
        <p14:creationId xmlns:p14="http://schemas.microsoft.com/office/powerpoint/2010/main" val="23776203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7D34DAF-7A6B-4E2F-B068-C8E085F837C3}"/>
              </a:ext>
            </a:extLst>
          </p:cNvPr>
          <p:cNvSpPr>
            <a:spLocks noGrp="1"/>
          </p:cNvSpPr>
          <p:nvPr>
            <p:ph type="body" sz="quarter" idx="16"/>
          </p:nvPr>
        </p:nvSpPr>
        <p:spPr/>
        <p:txBody>
          <a:bodyPr/>
          <a:lstStyle/>
          <a:p>
            <a:r>
              <a:rPr lang="en-US"/>
              <a:t>Highlighting Example</a:t>
            </a:r>
            <a:r>
              <a:rPr lang="en-US" dirty="0"/>
              <a:t>	</a:t>
            </a:r>
          </a:p>
        </p:txBody>
      </p:sp>
      <p:sp>
        <p:nvSpPr>
          <p:cNvPr id="9" name="Text Placeholder 2">
            <a:extLst>
              <a:ext uri="{FF2B5EF4-FFF2-40B4-BE49-F238E27FC236}">
                <a16:creationId xmlns:a16="http://schemas.microsoft.com/office/drawing/2014/main" id="{A6A72875-AB92-47AF-BE9D-138571571386}"/>
              </a:ext>
            </a:extLst>
          </p:cNvPr>
          <p:cNvSpPr>
            <a:spLocks noGrp="1"/>
          </p:cNvSpPr>
          <p:nvPr>
            <p:ph type="body" sz="quarter" idx="17"/>
          </p:nvPr>
        </p:nvSpPr>
        <p:spPr>
          <a:xfrm>
            <a:off x="558800" y="1600200"/>
            <a:ext cx="11023600" cy="4267200"/>
          </a:xfrm>
        </p:spPr>
        <p:txBody>
          <a:bodyPr/>
          <a:lstStyle/>
          <a:p>
            <a:pPr marL="342900" indent="-342900">
              <a:buFont typeface="Arial" panose="020B0604020202020204" pitchFamily="34" charset="0"/>
              <a:buChar char="•"/>
            </a:pPr>
            <a:r>
              <a:rPr lang="en-US"/>
              <a:t> Sample of Highlighting for transactions over 100k</a:t>
            </a:r>
            <a:r>
              <a:rPr lang="en-US" dirty="0"/>
              <a:t>.</a:t>
            </a:r>
          </a:p>
        </p:txBody>
      </p:sp>
      <p:pic>
        <p:nvPicPr>
          <p:cNvPr id="3" name="Picture 2">
            <a:extLst>
              <a:ext uri="{FF2B5EF4-FFF2-40B4-BE49-F238E27FC236}">
                <a16:creationId xmlns:a16="http://schemas.microsoft.com/office/drawing/2014/main" id="{3F989467-6EBC-4FF4-ADD0-8BA4DAF6819D}"/>
              </a:ext>
            </a:extLst>
          </p:cNvPr>
          <p:cNvPicPr>
            <a:picLocks noChangeAspect="1"/>
          </p:cNvPicPr>
          <p:nvPr/>
        </p:nvPicPr>
        <p:blipFill>
          <a:blip r:embed="rId2"/>
          <a:stretch>
            <a:fillRect/>
          </a:stretch>
        </p:blipFill>
        <p:spPr>
          <a:xfrm>
            <a:off x="1570647" y="2362200"/>
            <a:ext cx="8999906" cy="4014757"/>
          </a:xfrm>
          <a:prstGeom prst="rect">
            <a:avLst/>
          </a:prstGeom>
        </p:spPr>
      </p:pic>
    </p:spTree>
    <p:extLst>
      <p:ext uri="{BB962C8B-B14F-4D97-AF65-F5344CB8AC3E}">
        <p14:creationId xmlns:p14="http://schemas.microsoft.com/office/powerpoint/2010/main" val="27362330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7D34DAF-7A6B-4E2F-B068-C8E085F837C3}"/>
              </a:ext>
            </a:extLst>
          </p:cNvPr>
          <p:cNvSpPr>
            <a:spLocks noGrp="1"/>
          </p:cNvSpPr>
          <p:nvPr>
            <p:ph type="body" sz="quarter" idx="16"/>
          </p:nvPr>
        </p:nvSpPr>
        <p:spPr/>
        <p:txBody>
          <a:bodyPr/>
          <a:lstStyle/>
          <a:p>
            <a:r>
              <a:rPr lang="en-US" dirty="0"/>
              <a:t>Filters</a:t>
            </a:r>
          </a:p>
        </p:txBody>
      </p:sp>
      <p:sp>
        <p:nvSpPr>
          <p:cNvPr id="9" name="Text Placeholder 2">
            <a:extLst>
              <a:ext uri="{FF2B5EF4-FFF2-40B4-BE49-F238E27FC236}">
                <a16:creationId xmlns:a16="http://schemas.microsoft.com/office/drawing/2014/main" id="{A6A72875-AB92-47AF-BE9D-138571571386}"/>
              </a:ext>
            </a:extLst>
          </p:cNvPr>
          <p:cNvSpPr>
            <a:spLocks noGrp="1"/>
          </p:cNvSpPr>
          <p:nvPr>
            <p:ph type="body" sz="quarter" idx="17"/>
          </p:nvPr>
        </p:nvSpPr>
        <p:spPr>
          <a:xfrm>
            <a:off x="558800" y="1600200"/>
            <a:ext cx="11023600" cy="4267200"/>
          </a:xfrm>
        </p:spPr>
        <p:txBody>
          <a:bodyPr/>
          <a:lstStyle/>
          <a:p>
            <a:pPr marL="342900" indent="-342900">
              <a:buFont typeface="Arial" panose="020B0604020202020204" pitchFamily="34" charset="0"/>
              <a:buChar char="•"/>
            </a:pPr>
            <a:r>
              <a:rPr lang="en-US"/>
              <a:t>Filters allow you to apply additional criteria after the search has been executed to allow you to narrow your results beyond the original criteria</a:t>
            </a:r>
            <a:r>
              <a:rPr lang="en-US" dirty="0"/>
              <a:t>.</a:t>
            </a:r>
          </a:p>
        </p:txBody>
      </p:sp>
      <p:pic>
        <p:nvPicPr>
          <p:cNvPr id="4" name="Picture 3">
            <a:extLst>
              <a:ext uri="{FF2B5EF4-FFF2-40B4-BE49-F238E27FC236}">
                <a16:creationId xmlns:a16="http://schemas.microsoft.com/office/drawing/2014/main" id="{50764861-9D77-4DD6-99CB-D187B931F943}"/>
              </a:ext>
            </a:extLst>
          </p:cNvPr>
          <p:cNvPicPr>
            <a:picLocks noChangeAspect="1"/>
          </p:cNvPicPr>
          <p:nvPr/>
        </p:nvPicPr>
        <p:blipFill>
          <a:blip r:embed="rId2"/>
          <a:stretch>
            <a:fillRect/>
          </a:stretch>
        </p:blipFill>
        <p:spPr>
          <a:xfrm>
            <a:off x="1795742" y="2514600"/>
            <a:ext cx="8600516" cy="3806407"/>
          </a:xfrm>
          <a:prstGeom prst="rect">
            <a:avLst/>
          </a:prstGeom>
        </p:spPr>
      </p:pic>
    </p:spTree>
    <p:extLst>
      <p:ext uri="{BB962C8B-B14F-4D97-AF65-F5344CB8AC3E}">
        <p14:creationId xmlns:p14="http://schemas.microsoft.com/office/powerpoint/2010/main" val="24793974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6"/>
          </p:nvPr>
        </p:nvSpPr>
        <p:spPr/>
        <p:txBody>
          <a:bodyPr/>
          <a:lstStyle/>
          <a:p>
            <a:r>
              <a:rPr lang="en-US" dirty="0"/>
              <a:t>Thank You!</a:t>
            </a:r>
          </a:p>
        </p:txBody>
      </p:sp>
      <p:sp>
        <p:nvSpPr>
          <p:cNvPr id="3" name="Text Placeholder 2"/>
          <p:cNvSpPr>
            <a:spLocks noGrp="1"/>
          </p:cNvSpPr>
          <p:nvPr>
            <p:ph type="body" sz="quarter" idx="17"/>
          </p:nvPr>
        </p:nvSpPr>
        <p:spPr>
          <a:xfrm>
            <a:off x="558800" y="1449982"/>
            <a:ext cx="5537200" cy="4417417"/>
          </a:xfrm>
        </p:spPr>
        <p:txBody>
          <a:bodyPr/>
          <a:lstStyle/>
          <a:p>
            <a:r>
              <a:rPr lang="en-US" b="1" dirty="0">
                <a:solidFill>
                  <a:srgbClr val="336699"/>
                </a:solidFill>
              </a:rPr>
              <a:t>Meet the Board</a:t>
            </a:r>
          </a:p>
          <a:p>
            <a:pPr marL="342900" indent="-342900">
              <a:buFont typeface="Arial" panose="020B0604020202020204" pitchFamily="34" charset="0"/>
              <a:buChar char="•"/>
            </a:pPr>
            <a:r>
              <a:rPr lang="en-US" sz="1800" dirty="0"/>
              <a:t>Mike Kean – Sikich</a:t>
            </a:r>
          </a:p>
          <a:p>
            <a:pPr marL="342900" indent="-342900">
              <a:buFont typeface="Arial" panose="020B0604020202020204" pitchFamily="34" charset="0"/>
              <a:buChar char="•"/>
            </a:pPr>
            <a:r>
              <a:rPr lang="en-US" sz="1800" dirty="0"/>
              <a:t>Stephen Enfield – POS Supply</a:t>
            </a:r>
          </a:p>
          <a:p>
            <a:pPr marL="342900" indent="-342900">
              <a:buFont typeface="Arial" panose="020B0604020202020204" pitchFamily="34" charset="0"/>
              <a:buChar char="•"/>
            </a:pPr>
            <a:r>
              <a:rPr lang="en-US" sz="1800" dirty="0"/>
              <a:t>Ken </a:t>
            </a:r>
            <a:r>
              <a:rPr lang="en-US" sz="1800" dirty="0" err="1"/>
              <a:t>Phu</a:t>
            </a:r>
            <a:r>
              <a:rPr lang="en-US" sz="1800" dirty="0"/>
              <a:t> – Hub Pen Company</a:t>
            </a:r>
          </a:p>
          <a:p>
            <a:pPr marL="342900" indent="-342900">
              <a:buFont typeface="Arial" panose="020B0604020202020204" pitchFamily="34" charset="0"/>
              <a:buChar char="•"/>
            </a:pPr>
            <a:r>
              <a:rPr lang="en-US" sz="1800" dirty="0"/>
              <a:t>Joe </a:t>
            </a:r>
            <a:r>
              <a:rPr lang="en-US" sz="1800" dirty="0" err="1"/>
              <a:t>Cockriel</a:t>
            </a:r>
            <a:r>
              <a:rPr lang="en-US" sz="1800" dirty="0"/>
              <a:t> – LogMeIn</a:t>
            </a:r>
          </a:p>
          <a:p>
            <a:pPr marL="342900" indent="-342900">
              <a:buFont typeface="Arial" panose="020B0604020202020204" pitchFamily="34" charset="0"/>
              <a:buChar char="•"/>
            </a:pPr>
            <a:r>
              <a:rPr lang="en-US" sz="1800" dirty="0"/>
              <a:t>Sean Murphy – Walton Signage</a:t>
            </a:r>
          </a:p>
          <a:p>
            <a:pPr marL="342900" indent="-342900">
              <a:buFont typeface="Arial" panose="020B0604020202020204" pitchFamily="34" charset="0"/>
              <a:buChar char="•"/>
            </a:pPr>
            <a:endParaRPr lang="en-US" dirty="0"/>
          </a:p>
          <a:p>
            <a:r>
              <a:rPr lang="en-US" b="1" dirty="0">
                <a:solidFill>
                  <a:srgbClr val="336699"/>
                </a:solidFill>
              </a:rPr>
              <a:t>Non-Board Assistance</a:t>
            </a:r>
          </a:p>
          <a:p>
            <a:pPr marL="342900" indent="-342900">
              <a:buFont typeface="Arial" pitchFamily="34" charset="0"/>
              <a:buChar char="•"/>
            </a:pPr>
            <a:r>
              <a:rPr lang="en-US" sz="1800" dirty="0"/>
              <a:t>Lindsey White – Sikich</a:t>
            </a:r>
          </a:p>
          <a:p>
            <a:pPr marL="342900" indent="-342900">
              <a:buFont typeface="Arial" pitchFamily="34" charset="0"/>
              <a:buChar char="•"/>
            </a:pPr>
            <a:r>
              <a:rPr lang="en-US" sz="1800" dirty="0"/>
              <a:t>Elizabeth Keefe – Sikich</a:t>
            </a:r>
          </a:p>
          <a:p>
            <a:pPr marL="342900" indent="-342900">
              <a:buFont typeface="Arial" pitchFamily="34" charset="0"/>
              <a:buChar char="•"/>
            </a:pPr>
            <a:r>
              <a:rPr lang="en-US" sz="1800" dirty="0"/>
              <a:t>Bernard Enciso – Square Works Consulting </a:t>
            </a:r>
          </a:p>
          <a:p>
            <a:pPr marL="342900" indent="-342900">
              <a:buFont typeface="Arial" pitchFamily="34" charset="0"/>
              <a:buChar char="•"/>
            </a:pPr>
            <a:r>
              <a:rPr lang="en-US" sz="1800" dirty="0"/>
              <a:t>Chris Manchester – Sikich</a:t>
            </a:r>
          </a:p>
          <a:p>
            <a:pPr marL="342900" indent="-342900">
              <a:buFont typeface="Arial" pitchFamily="34" charset="0"/>
              <a:buChar char="•"/>
            </a:pPr>
            <a:r>
              <a:rPr lang="en-US" sz="1800" dirty="0"/>
              <a:t>Caroline Kirby-Madden – Zone &amp; Co.</a:t>
            </a:r>
            <a:endParaRPr lang="en-US" dirty="0"/>
          </a:p>
        </p:txBody>
      </p:sp>
      <p:sp>
        <p:nvSpPr>
          <p:cNvPr id="4" name="Rectangle 3"/>
          <p:cNvSpPr/>
          <p:nvPr/>
        </p:nvSpPr>
        <p:spPr>
          <a:xfrm>
            <a:off x="6096000" y="1449983"/>
            <a:ext cx="5638800" cy="4339650"/>
          </a:xfrm>
          <a:prstGeom prst="rect">
            <a:avLst/>
          </a:prstGeom>
        </p:spPr>
        <p:txBody>
          <a:bodyPr wrap="square">
            <a:spAutoFit/>
          </a:bodyPr>
          <a:lstStyle/>
          <a:p>
            <a:r>
              <a:rPr lang="en-US" sz="2000" b="1" dirty="0">
                <a:solidFill>
                  <a:srgbClr val="336699"/>
                </a:solidFill>
              </a:rPr>
              <a:t>Presenters</a:t>
            </a:r>
          </a:p>
          <a:p>
            <a:pPr marL="342900" indent="-342900">
              <a:spcBef>
                <a:spcPts val="432"/>
              </a:spcBef>
              <a:buFont typeface="Arial" pitchFamily="34" charset="0"/>
              <a:buChar char="•"/>
            </a:pPr>
            <a:endParaRPr lang="en-US" dirty="0">
              <a:solidFill>
                <a:schemeClr val="bg1"/>
              </a:solidFill>
            </a:endParaRPr>
          </a:p>
          <a:p>
            <a:pPr marL="342900" indent="-342900">
              <a:spcBef>
                <a:spcPts val="432"/>
              </a:spcBef>
              <a:buFont typeface="Arial" pitchFamily="34" charset="0"/>
              <a:buChar char="•"/>
            </a:pPr>
            <a:r>
              <a:rPr lang="en-US" dirty="0">
                <a:solidFill>
                  <a:schemeClr val="bg1"/>
                </a:solidFill>
              </a:rPr>
              <a:t>Gary </a:t>
            </a:r>
            <a:r>
              <a:rPr lang="en-US" dirty="0" err="1">
                <a:solidFill>
                  <a:schemeClr val="bg1"/>
                </a:solidFill>
              </a:rPr>
              <a:t>Cifatte</a:t>
            </a:r>
            <a:r>
              <a:rPr lang="en-US" dirty="0">
                <a:solidFill>
                  <a:schemeClr val="bg1"/>
                </a:solidFill>
              </a:rPr>
              <a:t> – Candy.com</a:t>
            </a:r>
          </a:p>
          <a:p>
            <a:pPr marL="342900" indent="-342900">
              <a:spcBef>
                <a:spcPts val="432"/>
              </a:spcBef>
              <a:buFont typeface="Arial" pitchFamily="34" charset="0"/>
              <a:buChar char="•"/>
            </a:pPr>
            <a:r>
              <a:rPr lang="en-US" dirty="0">
                <a:solidFill>
                  <a:schemeClr val="bg1"/>
                </a:solidFill>
              </a:rPr>
              <a:t>Joe Smith – Candy.com</a:t>
            </a:r>
          </a:p>
          <a:p>
            <a:pPr marL="342900" indent="-342900">
              <a:spcBef>
                <a:spcPts val="432"/>
              </a:spcBef>
              <a:buFont typeface="Arial" pitchFamily="34" charset="0"/>
              <a:buChar char="•"/>
            </a:pPr>
            <a:r>
              <a:rPr lang="en-US" dirty="0">
                <a:solidFill>
                  <a:schemeClr val="bg1"/>
                </a:solidFill>
              </a:rPr>
              <a:t>Kristen Balash – FSG</a:t>
            </a:r>
          </a:p>
          <a:p>
            <a:pPr marL="342900" indent="-342900">
              <a:spcBef>
                <a:spcPts val="432"/>
              </a:spcBef>
              <a:buFont typeface="Arial" pitchFamily="34" charset="0"/>
              <a:buChar char="•"/>
            </a:pPr>
            <a:r>
              <a:rPr lang="en-US" dirty="0">
                <a:solidFill>
                  <a:schemeClr val="bg1"/>
                </a:solidFill>
              </a:rPr>
              <a:t>Keith Cruickshank</a:t>
            </a:r>
          </a:p>
          <a:p>
            <a:pPr marL="342900" indent="-342900">
              <a:spcBef>
                <a:spcPts val="432"/>
              </a:spcBef>
              <a:buFont typeface="Arial" pitchFamily="34" charset="0"/>
              <a:buChar char="•"/>
            </a:pPr>
            <a:r>
              <a:rPr lang="en-US" dirty="0">
                <a:solidFill>
                  <a:schemeClr val="bg1"/>
                </a:solidFill>
              </a:rPr>
              <a:t>Jill </a:t>
            </a:r>
            <a:r>
              <a:rPr lang="en-US" dirty="0" err="1">
                <a:solidFill>
                  <a:schemeClr val="bg1"/>
                </a:solidFill>
              </a:rPr>
              <a:t>Quintiliani</a:t>
            </a:r>
            <a:r>
              <a:rPr lang="en-US" dirty="0">
                <a:solidFill>
                  <a:schemeClr val="bg1"/>
                </a:solidFill>
              </a:rPr>
              <a:t> - </a:t>
            </a:r>
            <a:r>
              <a:rPr lang="en-US" dirty="0" err="1">
                <a:solidFill>
                  <a:schemeClr val="bg1"/>
                </a:solidFill>
              </a:rPr>
              <a:t>AppsAssociates</a:t>
            </a:r>
            <a:endParaRPr lang="en-US" dirty="0">
              <a:solidFill>
                <a:schemeClr val="bg1"/>
              </a:solidFill>
            </a:endParaRPr>
          </a:p>
          <a:p>
            <a:pPr marL="342900" indent="-342900">
              <a:spcBef>
                <a:spcPts val="432"/>
              </a:spcBef>
              <a:buFont typeface="Arial" pitchFamily="34" charset="0"/>
              <a:buChar char="•"/>
            </a:pPr>
            <a:r>
              <a:rPr lang="en-US" dirty="0">
                <a:solidFill>
                  <a:schemeClr val="bg1"/>
                </a:solidFill>
              </a:rPr>
              <a:t>Owen Karlsson – Zone &amp; Co.</a:t>
            </a:r>
          </a:p>
          <a:p>
            <a:pPr marL="342900" indent="-342900">
              <a:spcBef>
                <a:spcPts val="432"/>
              </a:spcBef>
              <a:buFont typeface="Arial" pitchFamily="34" charset="0"/>
              <a:buChar char="•"/>
            </a:pPr>
            <a:r>
              <a:rPr lang="en-US" dirty="0">
                <a:solidFill>
                  <a:schemeClr val="bg1"/>
                </a:solidFill>
              </a:rPr>
              <a:t>Christina Mendonca – 128 Technology</a:t>
            </a:r>
          </a:p>
          <a:p>
            <a:pPr marL="342900" indent="-342900">
              <a:spcBef>
                <a:spcPts val="432"/>
              </a:spcBef>
              <a:buFont typeface="Arial" pitchFamily="34" charset="0"/>
              <a:buChar char="•"/>
            </a:pPr>
            <a:r>
              <a:rPr lang="en-US" dirty="0">
                <a:solidFill>
                  <a:schemeClr val="bg1"/>
                </a:solidFill>
              </a:rPr>
              <a:t>Joe </a:t>
            </a:r>
            <a:r>
              <a:rPr lang="en-US" dirty="0" err="1">
                <a:solidFill>
                  <a:schemeClr val="bg1"/>
                </a:solidFill>
              </a:rPr>
              <a:t>Cockriel</a:t>
            </a:r>
            <a:r>
              <a:rPr lang="en-US" dirty="0">
                <a:solidFill>
                  <a:schemeClr val="bg1"/>
                </a:solidFill>
              </a:rPr>
              <a:t> – LogMeIn</a:t>
            </a:r>
          </a:p>
          <a:p>
            <a:pPr marL="342900" indent="-342900">
              <a:spcBef>
                <a:spcPts val="432"/>
              </a:spcBef>
              <a:buFont typeface="Arial" pitchFamily="34" charset="0"/>
              <a:buChar char="•"/>
            </a:pPr>
            <a:r>
              <a:rPr lang="en-US" dirty="0">
                <a:solidFill>
                  <a:schemeClr val="bg1"/>
                </a:solidFill>
              </a:rPr>
              <a:t>Matt Sansone – RSM</a:t>
            </a:r>
          </a:p>
          <a:p>
            <a:pPr marL="342900" indent="-342900">
              <a:spcBef>
                <a:spcPts val="432"/>
              </a:spcBef>
              <a:buFont typeface="Arial" pitchFamily="34" charset="0"/>
              <a:buChar char="•"/>
            </a:pPr>
            <a:r>
              <a:rPr lang="en-US" dirty="0">
                <a:solidFill>
                  <a:schemeClr val="bg1"/>
                </a:solidFill>
              </a:rPr>
              <a:t>Christopher Manchester – Sikich</a:t>
            </a:r>
          </a:p>
          <a:p>
            <a:pPr marL="342900" indent="-342900">
              <a:spcBef>
                <a:spcPts val="432"/>
              </a:spcBef>
              <a:buFont typeface="Arial" pitchFamily="34" charset="0"/>
              <a:buChar char="•"/>
            </a:pPr>
            <a:endParaRPr lang="en-US" dirty="0">
              <a:solidFill>
                <a:schemeClr val="bg1"/>
              </a:solidFill>
            </a:endParaRPr>
          </a:p>
        </p:txBody>
      </p:sp>
    </p:spTree>
    <p:extLst>
      <p:ext uri="{BB962C8B-B14F-4D97-AF65-F5344CB8AC3E}">
        <p14:creationId xmlns:p14="http://schemas.microsoft.com/office/powerpoint/2010/main" val="2652727891"/>
      </p:ext>
    </p:extLst>
  </p:cSld>
  <p:clrMapOvr>
    <a:masterClrMapping/>
  </p:clrMapOvr>
  <p:transition spd="slow">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7D34DAF-7A6B-4E2F-B068-C8E085F837C3}"/>
              </a:ext>
            </a:extLst>
          </p:cNvPr>
          <p:cNvSpPr>
            <a:spLocks noGrp="1"/>
          </p:cNvSpPr>
          <p:nvPr>
            <p:ph type="body" sz="quarter" idx="16"/>
          </p:nvPr>
        </p:nvSpPr>
        <p:spPr/>
        <p:txBody>
          <a:bodyPr/>
          <a:lstStyle/>
          <a:p>
            <a:r>
              <a:rPr lang="en-US"/>
              <a:t>Sample Filtering w</a:t>
            </a:r>
            <a:r>
              <a:rPr lang="en-US" dirty="0"/>
              <a:t>/Highlighting</a:t>
            </a:r>
          </a:p>
        </p:txBody>
      </p:sp>
      <p:sp>
        <p:nvSpPr>
          <p:cNvPr id="9" name="Text Placeholder 2">
            <a:extLst>
              <a:ext uri="{FF2B5EF4-FFF2-40B4-BE49-F238E27FC236}">
                <a16:creationId xmlns:a16="http://schemas.microsoft.com/office/drawing/2014/main" id="{A6A72875-AB92-47AF-BE9D-138571571386}"/>
              </a:ext>
            </a:extLst>
          </p:cNvPr>
          <p:cNvSpPr>
            <a:spLocks noGrp="1"/>
          </p:cNvSpPr>
          <p:nvPr>
            <p:ph type="body" sz="quarter" idx="17"/>
          </p:nvPr>
        </p:nvSpPr>
        <p:spPr>
          <a:xfrm>
            <a:off x="558800" y="1600200"/>
            <a:ext cx="11023600" cy="4267200"/>
          </a:xfrm>
        </p:spPr>
        <p:txBody>
          <a:bodyPr/>
          <a:lstStyle/>
          <a:p>
            <a:pPr marL="342900" indent="-342900">
              <a:buFont typeface="Arial" panose="020B0604020202020204" pitchFamily="34" charset="0"/>
              <a:buChar char="•"/>
            </a:pPr>
            <a:r>
              <a:rPr lang="en-US"/>
              <a:t>In the filters section, we can further restrict the results, in this case, Open Invoices in May 2018</a:t>
            </a:r>
            <a:endParaRPr lang="en-US" dirty="0"/>
          </a:p>
        </p:txBody>
      </p:sp>
      <p:pic>
        <p:nvPicPr>
          <p:cNvPr id="3" name="Picture 2">
            <a:extLst>
              <a:ext uri="{FF2B5EF4-FFF2-40B4-BE49-F238E27FC236}">
                <a16:creationId xmlns:a16="http://schemas.microsoft.com/office/drawing/2014/main" id="{2C0F362B-B5C5-4F8A-91CF-143623903AAE}"/>
              </a:ext>
            </a:extLst>
          </p:cNvPr>
          <p:cNvPicPr>
            <a:picLocks noChangeAspect="1"/>
          </p:cNvPicPr>
          <p:nvPr/>
        </p:nvPicPr>
        <p:blipFill>
          <a:blip r:embed="rId2"/>
          <a:stretch>
            <a:fillRect/>
          </a:stretch>
        </p:blipFill>
        <p:spPr>
          <a:xfrm>
            <a:off x="1444699" y="2283206"/>
            <a:ext cx="9302602" cy="4002226"/>
          </a:xfrm>
          <a:prstGeom prst="rect">
            <a:avLst/>
          </a:prstGeom>
        </p:spPr>
      </p:pic>
    </p:spTree>
    <p:extLst>
      <p:ext uri="{BB962C8B-B14F-4D97-AF65-F5344CB8AC3E}">
        <p14:creationId xmlns:p14="http://schemas.microsoft.com/office/powerpoint/2010/main" val="401017746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7D34DAF-7A6B-4E2F-B068-C8E085F837C3}"/>
              </a:ext>
            </a:extLst>
          </p:cNvPr>
          <p:cNvSpPr>
            <a:spLocks noGrp="1"/>
          </p:cNvSpPr>
          <p:nvPr>
            <p:ph type="body" sz="quarter" idx="16"/>
          </p:nvPr>
        </p:nvSpPr>
        <p:spPr/>
        <p:txBody>
          <a:bodyPr/>
          <a:lstStyle/>
          <a:p>
            <a:r>
              <a:rPr lang="en-US"/>
              <a:t>Emailing Saved Searches</a:t>
            </a:r>
            <a:endParaRPr lang="en-US" dirty="0"/>
          </a:p>
        </p:txBody>
      </p:sp>
      <p:sp>
        <p:nvSpPr>
          <p:cNvPr id="9" name="Text Placeholder 2">
            <a:extLst>
              <a:ext uri="{FF2B5EF4-FFF2-40B4-BE49-F238E27FC236}">
                <a16:creationId xmlns:a16="http://schemas.microsoft.com/office/drawing/2014/main" id="{A6A72875-AB92-47AF-BE9D-138571571386}"/>
              </a:ext>
            </a:extLst>
          </p:cNvPr>
          <p:cNvSpPr>
            <a:spLocks noGrp="1"/>
          </p:cNvSpPr>
          <p:nvPr>
            <p:ph type="body" sz="quarter" idx="17"/>
          </p:nvPr>
        </p:nvSpPr>
        <p:spPr>
          <a:xfrm>
            <a:off x="558800" y="1600200"/>
            <a:ext cx="11023600" cy="4267200"/>
          </a:xfrm>
        </p:spPr>
        <p:txBody>
          <a:bodyPr/>
          <a:lstStyle/>
          <a:p>
            <a:pPr marL="342900" indent="-342900">
              <a:buFont typeface="Arial" panose="020B0604020202020204" pitchFamily="34" charset="0"/>
              <a:buChar char="•"/>
            </a:pPr>
            <a:r>
              <a:rPr lang="en-US"/>
              <a:t>You can set up a saved search for emailing capabilities</a:t>
            </a:r>
            <a:endParaRPr lang="en-US" dirty="0"/>
          </a:p>
          <a:p>
            <a:pPr marL="342900" indent="-342900">
              <a:buFont typeface="Arial" panose="020B0604020202020204" pitchFamily="34" charset="0"/>
              <a:buChar char="•"/>
            </a:pPr>
            <a:r>
              <a:rPr lang="en-US"/>
              <a:t>You can specify recipients as well as allow additional users to subscribe to the search </a:t>
            </a:r>
            <a:endParaRPr lang="en-US" dirty="0"/>
          </a:p>
        </p:txBody>
      </p:sp>
      <p:pic>
        <p:nvPicPr>
          <p:cNvPr id="3" name="Picture 2">
            <a:extLst>
              <a:ext uri="{FF2B5EF4-FFF2-40B4-BE49-F238E27FC236}">
                <a16:creationId xmlns:a16="http://schemas.microsoft.com/office/drawing/2014/main" id="{FAF58877-E564-41E9-B218-A8DAE2D504F6}"/>
              </a:ext>
            </a:extLst>
          </p:cNvPr>
          <p:cNvPicPr>
            <a:picLocks noChangeAspect="1"/>
          </p:cNvPicPr>
          <p:nvPr/>
        </p:nvPicPr>
        <p:blipFill>
          <a:blip r:embed="rId2"/>
          <a:stretch>
            <a:fillRect/>
          </a:stretch>
        </p:blipFill>
        <p:spPr>
          <a:xfrm>
            <a:off x="2161201" y="3500863"/>
            <a:ext cx="7818798" cy="2392887"/>
          </a:xfrm>
          <a:prstGeom prst="rect">
            <a:avLst/>
          </a:prstGeom>
        </p:spPr>
      </p:pic>
    </p:spTree>
    <p:extLst>
      <p:ext uri="{BB962C8B-B14F-4D97-AF65-F5344CB8AC3E}">
        <p14:creationId xmlns:p14="http://schemas.microsoft.com/office/powerpoint/2010/main" val="263350212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7D34DAF-7A6B-4E2F-B068-C8E085F837C3}"/>
              </a:ext>
            </a:extLst>
          </p:cNvPr>
          <p:cNvSpPr>
            <a:spLocks noGrp="1"/>
          </p:cNvSpPr>
          <p:nvPr>
            <p:ph type="body" sz="quarter" idx="16"/>
          </p:nvPr>
        </p:nvSpPr>
        <p:spPr/>
        <p:txBody>
          <a:bodyPr/>
          <a:lstStyle/>
          <a:p>
            <a:r>
              <a:rPr lang="en-US"/>
              <a:t>Recipients from Results</a:t>
            </a:r>
            <a:endParaRPr lang="en-US" dirty="0"/>
          </a:p>
          <a:p>
            <a:endParaRPr lang="en-US" dirty="0"/>
          </a:p>
        </p:txBody>
      </p:sp>
      <p:sp>
        <p:nvSpPr>
          <p:cNvPr id="9" name="Text Placeholder 2">
            <a:extLst>
              <a:ext uri="{FF2B5EF4-FFF2-40B4-BE49-F238E27FC236}">
                <a16:creationId xmlns:a16="http://schemas.microsoft.com/office/drawing/2014/main" id="{A6A72875-AB92-47AF-BE9D-138571571386}"/>
              </a:ext>
            </a:extLst>
          </p:cNvPr>
          <p:cNvSpPr>
            <a:spLocks noGrp="1"/>
          </p:cNvSpPr>
          <p:nvPr>
            <p:ph type="body" sz="quarter" idx="17"/>
          </p:nvPr>
        </p:nvSpPr>
        <p:spPr>
          <a:xfrm>
            <a:off x="558800" y="1600200"/>
            <a:ext cx="11023600" cy="4267200"/>
          </a:xfrm>
        </p:spPr>
        <p:txBody>
          <a:bodyPr/>
          <a:lstStyle/>
          <a:p>
            <a:pPr marL="342900" indent="-342900">
              <a:buFont typeface="Arial" panose="020B0604020202020204" pitchFamily="34" charset="0"/>
              <a:buChar char="•"/>
            </a:pPr>
            <a:r>
              <a:rPr lang="en-US"/>
              <a:t>You can also specify recipients from fields on the record</a:t>
            </a:r>
            <a:endParaRPr lang="en-US" dirty="0"/>
          </a:p>
        </p:txBody>
      </p:sp>
      <p:pic>
        <p:nvPicPr>
          <p:cNvPr id="3" name="Picture 2">
            <a:extLst>
              <a:ext uri="{FF2B5EF4-FFF2-40B4-BE49-F238E27FC236}">
                <a16:creationId xmlns:a16="http://schemas.microsoft.com/office/drawing/2014/main" id="{BA6597BC-B593-4A7F-9D51-F096D4F9F592}"/>
              </a:ext>
            </a:extLst>
          </p:cNvPr>
          <p:cNvPicPr>
            <a:picLocks noChangeAspect="1"/>
          </p:cNvPicPr>
          <p:nvPr/>
        </p:nvPicPr>
        <p:blipFill>
          <a:blip r:embed="rId2"/>
          <a:stretch>
            <a:fillRect/>
          </a:stretch>
        </p:blipFill>
        <p:spPr>
          <a:xfrm>
            <a:off x="1970684" y="3229996"/>
            <a:ext cx="8199831" cy="2804403"/>
          </a:xfrm>
          <a:prstGeom prst="rect">
            <a:avLst/>
          </a:prstGeom>
        </p:spPr>
      </p:pic>
    </p:spTree>
    <p:extLst>
      <p:ext uri="{BB962C8B-B14F-4D97-AF65-F5344CB8AC3E}">
        <p14:creationId xmlns:p14="http://schemas.microsoft.com/office/powerpoint/2010/main" val="424754280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7D34DAF-7A6B-4E2F-B068-C8E085F837C3}"/>
              </a:ext>
            </a:extLst>
          </p:cNvPr>
          <p:cNvSpPr>
            <a:spLocks noGrp="1"/>
          </p:cNvSpPr>
          <p:nvPr>
            <p:ph type="body" sz="quarter" idx="16"/>
          </p:nvPr>
        </p:nvSpPr>
        <p:spPr/>
        <p:txBody>
          <a:bodyPr/>
          <a:lstStyle/>
          <a:p>
            <a:r>
              <a:rPr lang="en-US"/>
              <a:t>Customizing the Email Message</a:t>
            </a:r>
            <a:endParaRPr lang="en-US" dirty="0"/>
          </a:p>
        </p:txBody>
      </p:sp>
      <p:sp>
        <p:nvSpPr>
          <p:cNvPr id="9" name="Text Placeholder 2">
            <a:extLst>
              <a:ext uri="{FF2B5EF4-FFF2-40B4-BE49-F238E27FC236}">
                <a16:creationId xmlns:a16="http://schemas.microsoft.com/office/drawing/2014/main" id="{A6A72875-AB92-47AF-BE9D-138571571386}"/>
              </a:ext>
            </a:extLst>
          </p:cNvPr>
          <p:cNvSpPr>
            <a:spLocks noGrp="1"/>
          </p:cNvSpPr>
          <p:nvPr>
            <p:ph type="body" sz="quarter" idx="17"/>
          </p:nvPr>
        </p:nvSpPr>
        <p:spPr>
          <a:xfrm>
            <a:off x="558800" y="1600200"/>
            <a:ext cx="11023600" cy="4267200"/>
          </a:xfrm>
        </p:spPr>
        <p:txBody>
          <a:bodyPr/>
          <a:lstStyle/>
          <a:p>
            <a:pPr marL="342900" indent="-342900">
              <a:buFont typeface="Arial" panose="020B0604020202020204" pitchFamily="34" charset="0"/>
              <a:buChar char="•"/>
            </a:pPr>
            <a:r>
              <a:rPr lang="en-US"/>
              <a:t>Sender, Subject and Introduction</a:t>
            </a:r>
            <a:endParaRPr lang="en-US" dirty="0"/>
          </a:p>
          <a:p>
            <a:pPr marL="342900" indent="-342900">
              <a:buFont typeface="Arial" panose="020B0604020202020204" pitchFamily="34" charset="0"/>
              <a:buChar char="•"/>
            </a:pPr>
            <a:r>
              <a:rPr lang="en-US"/>
              <a:t>Summarized or Single result</a:t>
            </a:r>
            <a:endParaRPr lang="en-US" dirty="0"/>
          </a:p>
          <a:p>
            <a:pPr marL="342900" indent="-342900">
              <a:buFont typeface="Arial" panose="020B0604020202020204" pitchFamily="34" charset="0"/>
              <a:buChar char="•"/>
            </a:pPr>
            <a:r>
              <a:rPr lang="en-US"/>
              <a:t>File Format (</a:t>
            </a:r>
            <a:r>
              <a:rPr lang="en-US" dirty="0"/>
              <a:t>optional)</a:t>
            </a:r>
          </a:p>
        </p:txBody>
      </p:sp>
      <p:pic>
        <p:nvPicPr>
          <p:cNvPr id="3" name="Picture 2">
            <a:extLst>
              <a:ext uri="{FF2B5EF4-FFF2-40B4-BE49-F238E27FC236}">
                <a16:creationId xmlns:a16="http://schemas.microsoft.com/office/drawing/2014/main" id="{EE9475A6-E983-4910-9FE9-D0CACD25CF02}"/>
              </a:ext>
            </a:extLst>
          </p:cNvPr>
          <p:cNvPicPr>
            <a:picLocks noChangeAspect="1"/>
          </p:cNvPicPr>
          <p:nvPr/>
        </p:nvPicPr>
        <p:blipFill>
          <a:blip r:embed="rId2"/>
          <a:stretch>
            <a:fillRect/>
          </a:stretch>
        </p:blipFill>
        <p:spPr>
          <a:xfrm>
            <a:off x="1562100" y="2743200"/>
            <a:ext cx="9067800" cy="3628094"/>
          </a:xfrm>
          <a:prstGeom prst="rect">
            <a:avLst/>
          </a:prstGeom>
        </p:spPr>
      </p:pic>
    </p:spTree>
    <p:extLst>
      <p:ext uri="{BB962C8B-B14F-4D97-AF65-F5344CB8AC3E}">
        <p14:creationId xmlns:p14="http://schemas.microsoft.com/office/powerpoint/2010/main" val="59243161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7D34DAF-7A6B-4E2F-B068-C8E085F837C3}"/>
              </a:ext>
            </a:extLst>
          </p:cNvPr>
          <p:cNvSpPr>
            <a:spLocks noGrp="1"/>
          </p:cNvSpPr>
          <p:nvPr>
            <p:ph type="body" sz="quarter" idx="16"/>
          </p:nvPr>
        </p:nvSpPr>
        <p:spPr/>
        <p:txBody>
          <a:bodyPr/>
          <a:lstStyle/>
          <a:p>
            <a:r>
              <a:rPr lang="en-US"/>
              <a:t>Scheduling the Email</a:t>
            </a:r>
            <a:endParaRPr lang="en-US" dirty="0"/>
          </a:p>
        </p:txBody>
      </p:sp>
      <p:sp>
        <p:nvSpPr>
          <p:cNvPr id="9" name="Text Placeholder 2">
            <a:extLst>
              <a:ext uri="{FF2B5EF4-FFF2-40B4-BE49-F238E27FC236}">
                <a16:creationId xmlns:a16="http://schemas.microsoft.com/office/drawing/2014/main" id="{A6A72875-AB92-47AF-BE9D-138571571386}"/>
              </a:ext>
            </a:extLst>
          </p:cNvPr>
          <p:cNvSpPr>
            <a:spLocks noGrp="1"/>
          </p:cNvSpPr>
          <p:nvPr>
            <p:ph type="body" sz="quarter" idx="17"/>
          </p:nvPr>
        </p:nvSpPr>
        <p:spPr>
          <a:xfrm>
            <a:off x="558800" y="1600200"/>
            <a:ext cx="11023600" cy="4267200"/>
          </a:xfrm>
        </p:spPr>
        <p:txBody>
          <a:bodyPr/>
          <a:lstStyle/>
          <a:p>
            <a:pPr marL="342900" indent="-342900">
              <a:buFont typeface="Arial" panose="020B0604020202020204" pitchFamily="34" charset="0"/>
              <a:buChar char="•"/>
            </a:pPr>
            <a:r>
              <a:rPr lang="en-US"/>
              <a:t>Define the cadence in which the saved search will execute</a:t>
            </a:r>
            <a:endParaRPr lang="en-US" dirty="0"/>
          </a:p>
          <a:p>
            <a:pPr marL="342900" indent="-342900">
              <a:buFont typeface="Arial" panose="020B0604020202020204" pitchFamily="34" charset="0"/>
              <a:buChar char="•"/>
            </a:pPr>
            <a:endParaRPr lang="en-US" dirty="0"/>
          </a:p>
        </p:txBody>
      </p:sp>
      <p:pic>
        <p:nvPicPr>
          <p:cNvPr id="4" name="Picture 3">
            <a:extLst>
              <a:ext uri="{FF2B5EF4-FFF2-40B4-BE49-F238E27FC236}">
                <a16:creationId xmlns:a16="http://schemas.microsoft.com/office/drawing/2014/main" id="{AA02CFCA-DD7E-48F1-90EF-E3B18A5D7148}"/>
              </a:ext>
            </a:extLst>
          </p:cNvPr>
          <p:cNvPicPr>
            <a:picLocks noChangeAspect="1"/>
          </p:cNvPicPr>
          <p:nvPr/>
        </p:nvPicPr>
        <p:blipFill>
          <a:blip r:embed="rId2"/>
          <a:stretch>
            <a:fillRect/>
          </a:stretch>
        </p:blipFill>
        <p:spPr>
          <a:xfrm>
            <a:off x="1612513" y="2819400"/>
            <a:ext cx="8916173" cy="3612193"/>
          </a:xfrm>
          <a:prstGeom prst="rect">
            <a:avLst/>
          </a:prstGeom>
        </p:spPr>
      </p:pic>
    </p:spTree>
    <p:extLst>
      <p:ext uri="{BB962C8B-B14F-4D97-AF65-F5344CB8AC3E}">
        <p14:creationId xmlns:p14="http://schemas.microsoft.com/office/powerpoint/2010/main" val="52988061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7D34DAF-7A6B-4E2F-B068-C8E085F837C3}"/>
              </a:ext>
            </a:extLst>
          </p:cNvPr>
          <p:cNvSpPr>
            <a:spLocks noGrp="1"/>
          </p:cNvSpPr>
          <p:nvPr>
            <p:ph type="body" sz="quarter" idx="16"/>
          </p:nvPr>
        </p:nvSpPr>
        <p:spPr/>
        <p:txBody>
          <a:bodyPr/>
          <a:lstStyle/>
          <a:p>
            <a:r>
              <a:rPr lang="en-US"/>
              <a:t>Summary Searches</a:t>
            </a:r>
            <a:endParaRPr lang="en-US" dirty="0"/>
          </a:p>
        </p:txBody>
      </p:sp>
      <p:sp>
        <p:nvSpPr>
          <p:cNvPr id="9" name="Text Placeholder 2">
            <a:extLst>
              <a:ext uri="{FF2B5EF4-FFF2-40B4-BE49-F238E27FC236}">
                <a16:creationId xmlns:a16="http://schemas.microsoft.com/office/drawing/2014/main" id="{A6A72875-AB92-47AF-BE9D-138571571386}"/>
              </a:ext>
            </a:extLst>
          </p:cNvPr>
          <p:cNvSpPr>
            <a:spLocks noGrp="1"/>
          </p:cNvSpPr>
          <p:nvPr>
            <p:ph type="body" sz="quarter" idx="17"/>
          </p:nvPr>
        </p:nvSpPr>
        <p:spPr>
          <a:xfrm>
            <a:off x="558800" y="1600200"/>
            <a:ext cx="11023600" cy="4267200"/>
          </a:xfrm>
        </p:spPr>
        <p:txBody>
          <a:bodyPr/>
          <a:lstStyle/>
          <a:p>
            <a:pPr marL="342900" indent="-342900">
              <a:buFont typeface="Arial" panose="020B0604020202020204" pitchFamily="34" charset="0"/>
              <a:buChar char="•"/>
            </a:pPr>
            <a:r>
              <a:rPr lang="en-US"/>
              <a:t>Intro to Summary Searches</a:t>
            </a:r>
            <a:endParaRPr lang="en-US" dirty="0"/>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a:t>Summary Types</a:t>
            </a:r>
            <a:endParaRPr lang="en-US" dirty="0"/>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a:t>Summary Criteria</a:t>
            </a:r>
            <a:endParaRPr lang="en-US" dirty="0"/>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a:t>Summary Highlighting</a:t>
            </a:r>
            <a:endParaRPr lang="en-US" dirty="0"/>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a:t>Using the Function column</a:t>
            </a:r>
            <a:endParaRPr lang="en-US" dirty="0"/>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a:t>When Ordered By</a:t>
            </a:r>
            <a:endParaRPr lang="en-US" dirty="0"/>
          </a:p>
          <a:p>
            <a:pPr marL="342900" indent="-342900">
              <a:buFont typeface="Arial" panose="020B0604020202020204" pitchFamily="34" charset="0"/>
              <a:buChar char="•"/>
            </a:pPr>
            <a:endParaRPr lang="en-US" dirty="0"/>
          </a:p>
          <a:p>
            <a:endParaRPr lang="en-US" dirty="0"/>
          </a:p>
        </p:txBody>
      </p:sp>
    </p:spTree>
    <p:extLst>
      <p:ext uri="{BB962C8B-B14F-4D97-AF65-F5344CB8AC3E}">
        <p14:creationId xmlns:p14="http://schemas.microsoft.com/office/powerpoint/2010/main" val="118678650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7D34DAF-7A6B-4E2F-B068-C8E085F837C3}"/>
              </a:ext>
            </a:extLst>
          </p:cNvPr>
          <p:cNvSpPr>
            <a:spLocks noGrp="1"/>
          </p:cNvSpPr>
          <p:nvPr>
            <p:ph type="body" sz="quarter" idx="16"/>
          </p:nvPr>
        </p:nvSpPr>
        <p:spPr/>
        <p:txBody>
          <a:bodyPr/>
          <a:lstStyle/>
          <a:p>
            <a:r>
              <a:rPr lang="en-US"/>
              <a:t>Intro Summary Searches</a:t>
            </a:r>
            <a:endParaRPr lang="en-US" dirty="0"/>
          </a:p>
        </p:txBody>
      </p:sp>
      <p:sp>
        <p:nvSpPr>
          <p:cNvPr id="9" name="Text Placeholder 2">
            <a:extLst>
              <a:ext uri="{FF2B5EF4-FFF2-40B4-BE49-F238E27FC236}">
                <a16:creationId xmlns:a16="http://schemas.microsoft.com/office/drawing/2014/main" id="{A6A72875-AB92-47AF-BE9D-138571571386}"/>
              </a:ext>
            </a:extLst>
          </p:cNvPr>
          <p:cNvSpPr>
            <a:spLocks noGrp="1"/>
          </p:cNvSpPr>
          <p:nvPr>
            <p:ph type="body" sz="quarter" idx="17"/>
          </p:nvPr>
        </p:nvSpPr>
        <p:spPr>
          <a:xfrm>
            <a:off x="558800" y="1600200"/>
            <a:ext cx="11023600" cy="4267200"/>
          </a:xfrm>
        </p:spPr>
        <p:txBody>
          <a:bodyPr/>
          <a:lstStyle/>
          <a:p>
            <a:pPr marL="342900" indent="-342900">
              <a:buFont typeface="Arial" panose="020B0604020202020204" pitchFamily="34" charset="0"/>
              <a:buChar char="•"/>
            </a:pPr>
            <a:r>
              <a:rPr lang="en-US"/>
              <a:t>You can use Summary Type to summarize the results into “</a:t>
            </a:r>
            <a:r>
              <a:rPr lang="en-US" dirty="0"/>
              <a:t>Groupings”</a:t>
            </a:r>
          </a:p>
          <a:p>
            <a:pPr marL="342900" indent="-342900">
              <a:buFont typeface="Arial" panose="020B0604020202020204" pitchFamily="34" charset="0"/>
              <a:buChar char="•"/>
            </a:pPr>
            <a:r>
              <a:rPr lang="en-US"/>
              <a:t>The more fields you group by, the more result rows will be returned</a:t>
            </a:r>
            <a:r>
              <a:rPr lang="en-US" dirty="0"/>
              <a:t>.</a:t>
            </a:r>
          </a:p>
        </p:txBody>
      </p:sp>
      <p:pic>
        <p:nvPicPr>
          <p:cNvPr id="4" name="Picture 3">
            <a:extLst>
              <a:ext uri="{FF2B5EF4-FFF2-40B4-BE49-F238E27FC236}">
                <a16:creationId xmlns:a16="http://schemas.microsoft.com/office/drawing/2014/main" id="{905BF672-C466-4DE2-9FC4-8F7808A3D427}"/>
              </a:ext>
            </a:extLst>
          </p:cNvPr>
          <p:cNvPicPr>
            <a:picLocks noChangeAspect="1"/>
          </p:cNvPicPr>
          <p:nvPr/>
        </p:nvPicPr>
        <p:blipFill>
          <a:blip r:embed="rId2"/>
          <a:stretch>
            <a:fillRect/>
          </a:stretch>
        </p:blipFill>
        <p:spPr>
          <a:xfrm>
            <a:off x="1612900" y="2819400"/>
            <a:ext cx="8915400" cy="2770159"/>
          </a:xfrm>
          <a:prstGeom prst="rect">
            <a:avLst/>
          </a:prstGeom>
        </p:spPr>
      </p:pic>
    </p:spTree>
    <p:extLst>
      <p:ext uri="{BB962C8B-B14F-4D97-AF65-F5344CB8AC3E}">
        <p14:creationId xmlns:p14="http://schemas.microsoft.com/office/powerpoint/2010/main" val="371411278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7D34DAF-7A6B-4E2F-B068-C8E085F837C3}"/>
              </a:ext>
            </a:extLst>
          </p:cNvPr>
          <p:cNvSpPr>
            <a:spLocks noGrp="1"/>
          </p:cNvSpPr>
          <p:nvPr>
            <p:ph type="body" sz="quarter" idx="16"/>
          </p:nvPr>
        </p:nvSpPr>
        <p:spPr/>
        <p:txBody>
          <a:bodyPr/>
          <a:lstStyle/>
          <a:p>
            <a:r>
              <a:rPr lang="en-US"/>
              <a:t>Summary Types</a:t>
            </a:r>
            <a:endParaRPr lang="en-US" dirty="0"/>
          </a:p>
        </p:txBody>
      </p:sp>
      <p:sp>
        <p:nvSpPr>
          <p:cNvPr id="9" name="Text Placeholder 2">
            <a:extLst>
              <a:ext uri="{FF2B5EF4-FFF2-40B4-BE49-F238E27FC236}">
                <a16:creationId xmlns:a16="http://schemas.microsoft.com/office/drawing/2014/main" id="{A6A72875-AB92-47AF-BE9D-138571571386}"/>
              </a:ext>
            </a:extLst>
          </p:cNvPr>
          <p:cNvSpPr>
            <a:spLocks noGrp="1"/>
          </p:cNvSpPr>
          <p:nvPr>
            <p:ph type="body" sz="quarter" idx="17"/>
          </p:nvPr>
        </p:nvSpPr>
        <p:spPr>
          <a:xfrm>
            <a:off x="558800" y="1600200"/>
            <a:ext cx="11023600" cy="4267200"/>
          </a:xfrm>
        </p:spPr>
        <p:txBody>
          <a:bodyPr/>
          <a:lstStyle/>
          <a:p>
            <a:pPr marL="342900" indent="-342900">
              <a:buFont typeface="Arial" panose="020B0604020202020204" pitchFamily="34" charset="0"/>
              <a:buChar char="•"/>
            </a:pPr>
            <a:r>
              <a:rPr lang="en-US"/>
              <a:t>Group – 1 Result row for each unique value in results</a:t>
            </a:r>
            <a:endParaRPr lang="en-US" dirty="0"/>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a:t>Count – Count the unique values found in a Grouping</a:t>
            </a:r>
            <a:endParaRPr lang="en-US" dirty="0"/>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a:t>Sum – Adds up the values in a Grouping (can only apply to Numeric fields</a:t>
            </a:r>
            <a:r>
              <a:rPr lang="en-US" dirty="0"/>
              <a:t>)</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a:t>Minimum – Returns the smallest value in the Grouping (First Alphabetically</a:t>
            </a:r>
            <a:r>
              <a:rPr lang="en-US" dirty="0"/>
              <a:t>)</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a:t>Maximum – Returns the largest value in the Grouping (Last Alphabetically</a:t>
            </a:r>
            <a:r>
              <a:rPr lang="en-US" dirty="0"/>
              <a:t>)</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a:t>Average – Returns the average of the values in the grouping (Numeric Only</a:t>
            </a:r>
            <a:r>
              <a:rPr lang="en-US" dirty="0"/>
              <a:t>)</a:t>
            </a:r>
          </a:p>
        </p:txBody>
      </p:sp>
    </p:spTree>
    <p:extLst>
      <p:ext uri="{BB962C8B-B14F-4D97-AF65-F5344CB8AC3E}">
        <p14:creationId xmlns:p14="http://schemas.microsoft.com/office/powerpoint/2010/main" val="246244928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7D34DAF-7A6B-4E2F-B068-C8E085F837C3}"/>
              </a:ext>
            </a:extLst>
          </p:cNvPr>
          <p:cNvSpPr>
            <a:spLocks noGrp="1"/>
          </p:cNvSpPr>
          <p:nvPr>
            <p:ph type="body" sz="quarter" idx="16"/>
          </p:nvPr>
        </p:nvSpPr>
        <p:spPr/>
        <p:txBody>
          <a:bodyPr/>
          <a:lstStyle/>
          <a:p>
            <a:r>
              <a:rPr lang="en-US"/>
              <a:t>Summary Type Examples</a:t>
            </a:r>
            <a:endParaRPr lang="en-US" dirty="0"/>
          </a:p>
        </p:txBody>
      </p:sp>
      <p:sp>
        <p:nvSpPr>
          <p:cNvPr id="9" name="Text Placeholder 2">
            <a:extLst>
              <a:ext uri="{FF2B5EF4-FFF2-40B4-BE49-F238E27FC236}">
                <a16:creationId xmlns:a16="http://schemas.microsoft.com/office/drawing/2014/main" id="{A6A72875-AB92-47AF-BE9D-138571571386}"/>
              </a:ext>
            </a:extLst>
          </p:cNvPr>
          <p:cNvSpPr>
            <a:spLocks noGrp="1"/>
          </p:cNvSpPr>
          <p:nvPr>
            <p:ph type="body" sz="quarter" idx="17"/>
          </p:nvPr>
        </p:nvSpPr>
        <p:spPr>
          <a:xfrm>
            <a:off x="558800" y="1600200"/>
            <a:ext cx="11023600" cy="4267200"/>
          </a:xfrm>
        </p:spPr>
        <p:txBody>
          <a:bodyPr/>
          <a:lstStyle/>
          <a:p>
            <a:pPr marL="342900" indent="-342900">
              <a:buFont typeface="Arial" panose="020B0604020202020204" pitchFamily="34" charset="0"/>
              <a:buChar char="•"/>
            </a:pPr>
            <a:r>
              <a:rPr lang="en-US"/>
              <a:t>Below is an example of the different applications of Summary Type in a saved search</a:t>
            </a:r>
            <a:endParaRPr lang="en-US" dirty="0"/>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a:t>With No Grouping selected, we will only return a single row of results</a:t>
            </a:r>
            <a:r>
              <a:rPr lang="en-US" dirty="0"/>
              <a:t>.</a:t>
            </a:r>
          </a:p>
        </p:txBody>
      </p:sp>
      <p:pic>
        <p:nvPicPr>
          <p:cNvPr id="3" name="Picture 2">
            <a:extLst>
              <a:ext uri="{FF2B5EF4-FFF2-40B4-BE49-F238E27FC236}">
                <a16:creationId xmlns:a16="http://schemas.microsoft.com/office/drawing/2014/main" id="{D80171B8-C200-4A5A-896D-94B6ECE58519}"/>
              </a:ext>
            </a:extLst>
          </p:cNvPr>
          <p:cNvPicPr>
            <a:picLocks noChangeAspect="1"/>
          </p:cNvPicPr>
          <p:nvPr/>
        </p:nvPicPr>
        <p:blipFill>
          <a:blip r:embed="rId2"/>
          <a:stretch>
            <a:fillRect/>
          </a:stretch>
        </p:blipFill>
        <p:spPr>
          <a:xfrm>
            <a:off x="626607" y="2895600"/>
            <a:ext cx="10938786" cy="2753903"/>
          </a:xfrm>
          <a:prstGeom prst="rect">
            <a:avLst/>
          </a:prstGeom>
        </p:spPr>
      </p:pic>
    </p:spTree>
    <p:extLst>
      <p:ext uri="{BB962C8B-B14F-4D97-AF65-F5344CB8AC3E}">
        <p14:creationId xmlns:p14="http://schemas.microsoft.com/office/powerpoint/2010/main" val="163999202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7D34DAF-7A6B-4E2F-B068-C8E085F837C3}"/>
              </a:ext>
            </a:extLst>
          </p:cNvPr>
          <p:cNvSpPr>
            <a:spLocks noGrp="1"/>
          </p:cNvSpPr>
          <p:nvPr>
            <p:ph type="body" sz="quarter" idx="16"/>
          </p:nvPr>
        </p:nvSpPr>
        <p:spPr/>
        <p:txBody>
          <a:bodyPr/>
          <a:lstStyle/>
          <a:p>
            <a:r>
              <a:rPr lang="en-US"/>
              <a:t>Sample Summary Search</a:t>
            </a:r>
            <a:endParaRPr lang="en-US" dirty="0"/>
          </a:p>
        </p:txBody>
      </p:sp>
      <p:sp>
        <p:nvSpPr>
          <p:cNvPr id="9" name="Text Placeholder 2">
            <a:extLst>
              <a:ext uri="{FF2B5EF4-FFF2-40B4-BE49-F238E27FC236}">
                <a16:creationId xmlns:a16="http://schemas.microsoft.com/office/drawing/2014/main" id="{A6A72875-AB92-47AF-BE9D-138571571386}"/>
              </a:ext>
            </a:extLst>
          </p:cNvPr>
          <p:cNvSpPr>
            <a:spLocks noGrp="1"/>
          </p:cNvSpPr>
          <p:nvPr>
            <p:ph type="body" sz="quarter" idx="17"/>
          </p:nvPr>
        </p:nvSpPr>
        <p:spPr>
          <a:xfrm>
            <a:off x="558800" y="1600200"/>
            <a:ext cx="11023600" cy="4267200"/>
          </a:xfrm>
        </p:spPr>
        <p:txBody>
          <a:bodyPr/>
          <a:lstStyle/>
          <a:p>
            <a:pPr marL="342900" indent="-342900">
              <a:buFont typeface="Arial" panose="020B0604020202020204" pitchFamily="34" charset="0"/>
              <a:buChar char="•"/>
            </a:pPr>
            <a:r>
              <a:rPr lang="en-US"/>
              <a:t>The below shows the application of various Summary Types to some native fields</a:t>
            </a:r>
            <a:endParaRPr lang="en-US" dirty="0"/>
          </a:p>
          <a:p>
            <a:pPr marL="342900" indent="-342900">
              <a:buFont typeface="Arial" panose="020B0604020202020204" pitchFamily="34" charset="0"/>
              <a:buChar char="•"/>
            </a:pPr>
            <a:r>
              <a:rPr lang="en-US"/>
              <a:t>NetSuite will append Summary Type to the Field Name (If not otherwise specified</a:t>
            </a:r>
            <a:r>
              <a:rPr lang="en-US" dirty="0"/>
              <a:t>)</a:t>
            </a:r>
          </a:p>
        </p:txBody>
      </p:sp>
      <p:pic>
        <p:nvPicPr>
          <p:cNvPr id="3" name="Picture 2">
            <a:extLst>
              <a:ext uri="{FF2B5EF4-FFF2-40B4-BE49-F238E27FC236}">
                <a16:creationId xmlns:a16="http://schemas.microsoft.com/office/drawing/2014/main" id="{FBD7A2B2-63D9-4869-AAFA-9250206C8BF8}"/>
              </a:ext>
            </a:extLst>
          </p:cNvPr>
          <p:cNvPicPr>
            <a:picLocks noChangeAspect="1"/>
          </p:cNvPicPr>
          <p:nvPr/>
        </p:nvPicPr>
        <p:blipFill>
          <a:blip r:embed="rId2"/>
          <a:stretch>
            <a:fillRect/>
          </a:stretch>
        </p:blipFill>
        <p:spPr>
          <a:xfrm>
            <a:off x="455664" y="2819400"/>
            <a:ext cx="11280672" cy="2209800"/>
          </a:xfrm>
          <a:prstGeom prst="rect">
            <a:avLst/>
          </a:prstGeom>
        </p:spPr>
      </p:pic>
    </p:spTree>
    <p:extLst>
      <p:ext uri="{BB962C8B-B14F-4D97-AF65-F5344CB8AC3E}">
        <p14:creationId xmlns:p14="http://schemas.microsoft.com/office/powerpoint/2010/main" val="35714542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6"/>
          </p:nvPr>
        </p:nvSpPr>
        <p:spPr>
          <a:xfrm>
            <a:off x="2230449" y="693361"/>
            <a:ext cx="7772400" cy="419100"/>
          </a:xfrm>
        </p:spPr>
        <p:txBody>
          <a:bodyPr/>
          <a:lstStyle/>
          <a:p>
            <a:pPr algn="ctr"/>
            <a:r>
              <a:rPr lang="en-US" sz="2800" dirty="0"/>
              <a:t>Thank you to our Sponsors!</a:t>
            </a:r>
          </a:p>
        </p:txBody>
      </p:sp>
      <p:grpSp>
        <p:nvGrpSpPr>
          <p:cNvPr id="9" name="Group 8">
            <a:extLst>
              <a:ext uri="{FF2B5EF4-FFF2-40B4-BE49-F238E27FC236}">
                <a16:creationId xmlns:a16="http://schemas.microsoft.com/office/drawing/2014/main" id="{DF3BB181-9CAD-488A-88C3-6987C213EC13}"/>
              </a:ext>
            </a:extLst>
          </p:cNvPr>
          <p:cNvGrpSpPr/>
          <p:nvPr/>
        </p:nvGrpSpPr>
        <p:grpSpPr>
          <a:xfrm>
            <a:off x="175622" y="1445093"/>
            <a:ext cx="11888600" cy="5226590"/>
            <a:chOff x="175622" y="1445093"/>
            <a:chExt cx="11888600" cy="5226590"/>
          </a:xfrm>
        </p:grpSpPr>
        <p:pic>
          <p:nvPicPr>
            <p:cNvPr id="44" name="Picture 4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5504" y="5873366"/>
              <a:ext cx="2099688" cy="416467"/>
            </a:xfrm>
            <a:prstGeom prst="rect">
              <a:avLst/>
            </a:prstGeom>
          </p:spPr>
        </p:pic>
        <p:pic>
          <p:nvPicPr>
            <p:cNvPr id="8" name="Picture 7" descr="A picture containing clipart&#10;&#10;Description generated with high confidence">
              <a:extLst>
                <a:ext uri="{FF2B5EF4-FFF2-40B4-BE49-F238E27FC236}">
                  <a16:creationId xmlns:a16="http://schemas.microsoft.com/office/drawing/2014/main" id="{01F53F12-FF26-4413-A34F-CEAB643C98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1887" y="2658416"/>
              <a:ext cx="3154674" cy="483148"/>
            </a:xfrm>
            <a:prstGeom prst="rect">
              <a:avLst/>
            </a:prstGeom>
          </p:spPr>
        </p:pic>
        <p:pic>
          <p:nvPicPr>
            <p:cNvPr id="20" name="Picture 19" descr="A close up of a sign&#10;&#10;Description generated with high confidence">
              <a:extLst>
                <a:ext uri="{FF2B5EF4-FFF2-40B4-BE49-F238E27FC236}">
                  <a16:creationId xmlns:a16="http://schemas.microsoft.com/office/drawing/2014/main" id="{D61349A5-8D5D-42E7-8D93-D85D7A46A53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4522" y="3309638"/>
              <a:ext cx="1790670" cy="616548"/>
            </a:xfrm>
            <a:prstGeom prst="rect">
              <a:avLst/>
            </a:prstGeom>
          </p:spPr>
        </p:pic>
        <p:pic>
          <p:nvPicPr>
            <p:cNvPr id="22" name="Picture 21" descr="A close up of a logo&#10;&#10;Description generated with very high confidence">
              <a:extLst>
                <a:ext uri="{FF2B5EF4-FFF2-40B4-BE49-F238E27FC236}">
                  <a16:creationId xmlns:a16="http://schemas.microsoft.com/office/drawing/2014/main" id="{7146EDDF-593B-44DC-80F8-72C30E3D2BF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57417" y="1825160"/>
              <a:ext cx="1987300" cy="849813"/>
            </a:xfrm>
            <a:prstGeom prst="rect">
              <a:avLst/>
            </a:prstGeom>
          </p:spPr>
        </p:pic>
        <p:pic>
          <p:nvPicPr>
            <p:cNvPr id="32" name="Picture 31" descr="A picture containing clipart&#10;&#10;Description generated with very high confidence">
              <a:extLst>
                <a:ext uri="{FF2B5EF4-FFF2-40B4-BE49-F238E27FC236}">
                  <a16:creationId xmlns:a16="http://schemas.microsoft.com/office/drawing/2014/main" id="{24B17740-31EF-49FC-928F-7BB3D0A62F25}"/>
                </a:ext>
              </a:extLst>
            </p:cNvPr>
            <p:cNvPicPr>
              <a:picLocks noChangeAspect="1"/>
            </p:cNvPicPr>
            <p:nvPr/>
          </p:nvPicPr>
          <p:blipFill>
            <a:blip r:embed="rId6">
              <a:clrChange>
                <a:clrFrom>
                  <a:srgbClr val="FFFEFD"/>
                </a:clrFrom>
                <a:clrTo>
                  <a:srgbClr val="FFFEFD">
                    <a:alpha val="0"/>
                  </a:srgbClr>
                </a:clrTo>
              </a:clrChange>
              <a:extLst>
                <a:ext uri="{28A0092B-C50C-407E-A947-70E740481C1C}">
                  <a14:useLocalDpi xmlns:a14="http://schemas.microsoft.com/office/drawing/2010/main" val="0"/>
                </a:ext>
              </a:extLst>
            </a:blip>
            <a:stretch>
              <a:fillRect/>
            </a:stretch>
          </p:blipFill>
          <p:spPr>
            <a:xfrm>
              <a:off x="9593495" y="3378132"/>
              <a:ext cx="2254116" cy="648326"/>
            </a:xfrm>
            <a:prstGeom prst="rect">
              <a:avLst/>
            </a:prstGeom>
          </p:spPr>
        </p:pic>
        <p:pic>
          <p:nvPicPr>
            <p:cNvPr id="38" name="Picture 37" descr="A close up of a logo&#10;&#10;Description generated with high confidence">
              <a:extLst>
                <a:ext uri="{FF2B5EF4-FFF2-40B4-BE49-F238E27FC236}">
                  <a16:creationId xmlns:a16="http://schemas.microsoft.com/office/drawing/2014/main" id="{9E91D77C-5D60-406E-887B-DE7DAF5A88A5}"/>
                </a:ext>
              </a:extLst>
            </p:cNvPr>
            <p:cNvPicPr>
              <a:picLocks noChangeAspect="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741603" y="3738119"/>
              <a:ext cx="2071339" cy="2071339"/>
            </a:xfrm>
            <a:prstGeom prst="rect">
              <a:avLst/>
            </a:prstGeom>
          </p:spPr>
        </p:pic>
        <p:pic>
          <p:nvPicPr>
            <p:cNvPr id="46" name="Picture 45">
              <a:extLst>
                <a:ext uri="{FF2B5EF4-FFF2-40B4-BE49-F238E27FC236}">
                  <a16:creationId xmlns:a16="http://schemas.microsoft.com/office/drawing/2014/main" id="{1A1045A1-CB5A-4A68-A217-3D52C2AFCAF7}"/>
                </a:ext>
              </a:extLst>
            </p:cNvPr>
            <p:cNvPicPr>
              <a:picLocks noChangeAspect="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052737" y="2690554"/>
              <a:ext cx="2355725" cy="1495430"/>
            </a:xfrm>
            <a:prstGeom prst="rect">
              <a:avLst/>
            </a:prstGeom>
          </p:spPr>
        </p:pic>
        <p:pic>
          <p:nvPicPr>
            <p:cNvPr id="11" name="Picture 10">
              <a:extLst>
                <a:ext uri="{FF2B5EF4-FFF2-40B4-BE49-F238E27FC236}">
                  <a16:creationId xmlns:a16="http://schemas.microsoft.com/office/drawing/2014/main" id="{55AC4968-D9C8-4C0F-93B4-148608C5FE8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985731" y="5125104"/>
              <a:ext cx="2683763" cy="481632"/>
            </a:xfrm>
            <a:prstGeom prst="rect">
              <a:avLst/>
            </a:prstGeom>
          </p:spPr>
        </p:pic>
        <p:pic>
          <p:nvPicPr>
            <p:cNvPr id="25" name="Picture 24">
              <a:extLst>
                <a:ext uri="{FF2B5EF4-FFF2-40B4-BE49-F238E27FC236}">
                  <a16:creationId xmlns:a16="http://schemas.microsoft.com/office/drawing/2014/main" id="{A55AD4DE-0C29-470E-B6BB-030B87559183}"/>
                </a:ext>
              </a:extLst>
            </p:cNvPr>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31787" y="5129805"/>
              <a:ext cx="2393342" cy="508995"/>
            </a:xfrm>
            <a:prstGeom prst="rect">
              <a:avLst/>
            </a:prstGeom>
            <a:noFill/>
            <a:ln>
              <a:noFill/>
            </a:ln>
          </p:spPr>
        </p:pic>
        <p:pic>
          <p:nvPicPr>
            <p:cNvPr id="5" name="Picture 4">
              <a:extLst>
                <a:ext uri="{FF2B5EF4-FFF2-40B4-BE49-F238E27FC236}">
                  <a16:creationId xmlns:a16="http://schemas.microsoft.com/office/drawing/2014/main" id="{42C70334-DC51-4038-BDD2-D2F008D1DF3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991719" y="2111365"/>
              <a:ext cx="2702182" cy="891720"/>
            </a:xfrm>
            <a:prstGeom prst="rect">
              <a:avLst/>
            </a:prstGeom>
          </p:spPr>
        </p:pic>
        <p:pic>
          <p:nvPicPr>
            <p:cNvPr id="10" name="Picture 9">
              <a:extLst>
                <a:ext uri="{FF2B5EF4-FFF2-40B4-BE49-F238E27FC236}">
                  <a16:creationId xmlns:a16="http://schemas.microsoft.com/office/drawing/2014/main" id="{326E0CAB-7AF8-4C99-9EA7-84F72A41BEDC}"/>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290438" y="4117497"/>
              <a:ext cx="2488803" cy="905924"/>
            </a:xfrm>
            <a:prstGeom prst="rect">
              <a:avLst/>
            </a:prstGeom>
          </p:spPr>
        </p:pic>
        <p:pic>
          <p:nvPicPr>
            <p:cNvPr id="14" name="Picture 13">
              <a:extLst>
                <a:ext uri="{FF2B5EF4-FFF2-40B4-BE49-F238E27FC236}">
                  <a16:creationId xmlns:a16="http://schemas.microsoft.com/office/drawing/2014/main" id="{87D93A18-865A-4499-821D-E6B24E7ED608}"/>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515426" y="4573564"/>
              <a:ext cx="2548796" cy="1423405"/>
            </a:xfrm>
            <a:prstGeom prst="rect">
              <a:avLst/>
            </a:prstGeom>
          </p:spPr>
        </p:pic>
        <p:pic>
          <p:nvPicPr>
            <p:cNvPr id="17" name="Picture 16">
              <a:extLst>
                <a:ext uri="{FF2B5EF4-FFF2-40B4-BE49-F238E27FC236}">
                  <a16:creationId xmlns:a16="http://schemas.microsoft.com/office/drawing/2014/main" id="{08A8C892-56F6-4971-AAC2-BD06622AF604}"/>
                </a:ext>
              </a:extLst>
            </p:cNvPr>
            <p:cNvPicPr>
              <a:picLocks noChangeAspect="1"/>
            </p:cNvPicPr>
            <p:nvPr/>
          </p:nvPicPr>
          <p:blipFill>
            <a:blip r:embed="rId1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894995" y="2759042"/>
              <a:ext cx="2986282" cy="1101192"/>
            </a:xfrm>
            <a:prstGeom prst="rect">
              <a:avLst/>
            </a:prstGeom>
          </p:spPr>
        </p:pic>
        <p:pic>
          <p:nvPicPr>
            <p:cNvPr id="21" name="Picture 20">
              <a:extLst>
                <a:ext uri="{FF2B5EF4-FFF2-40B4-BE49-F238E27FC236}">
                  <a16:creationId xmlns:a16="http://schemas.microsoft.com/office/drawing/2014/main" id="{65A0B50F-975E-46BA-AE18-4DD40E978246}"/>
                </a:ext>
              </a:extLst>
            </p:cNvPr>
            <p:cNvPicPr>
              <a:picLocks noChangeAspect="1"/>
            </p:cNvPicPr>
            <p:nvPr/>
          </p:nvPicPr>
          <p:blipFill rotWithShape="1">
            <a:blip r:embed="rId15">
              <a:extLst>
                <a:ext uri="{28A0092B-C50C-407E-A947-70E740481C1C}">
                  <a14:useLocalDpi xmlns:a14="http://schemas.microsoft.com/office/drawing/2010/main" val="0"/>
                </a:ext>
              </a:extLst>
            </a:blip>
            <a:srcRect l="16593" t="27031" r="12956" b="28533"/>
            <a:stretch/>
          </p:blipFill>
          <p:spPr>
            <a:xfrm>
              <a:off x="175622" y="1591732"/>
              <a:ext cx="3291853" cy="1043936"/>
            </a:xfrm>
            <a:prstGeom prst="rect">
              <a:avLst/>
            </a:prstGeom>
          </p:spPr>
        </p:pic>
        <p:pic>
          <p:nvPicPr>
            <p:cNvPr id="24" name="Picture 23">
              <a:extLst>
                <a:ext uri="{FF2B5EF4-FFF2-40B4-BE49-F238E27FC236}">
                  <a16:creationId xmlns:a16="http://schemas.microsoft.com/office/drawing/2014/main" id="{852B49C0-80E2-4A45-A7A8-A2CBED356757}"/>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5561387" y="4899052"/>
              <a:ext cx="2702182" cy="1772631"/>
            </a:xfrm>
            <a:prstGeom prst="rect">
              <a:avLst/>
            </a:prstGeom>
          </p:spPr>
        </p:pic>
        <p:pic>
          <p:nvPicPr>
            <p:cNvPr id="29" name="Picture 28">
              <a:extLst>
                <a:ext uri="{FF2B5EF4-FFF2-40B4-BE49-F238E27FC236}">
                  <a16:creationId xmlns:a16="http://schemas.microsoft.com/office/drawing/2014/main" id="{9F72E46B-150A-4740-854A-DD4DC44340AB}"/>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2867704" y="3164312"/>
              <a:ext cx="2171700" cy="923925"/>
            </a:xfrm>
            <a:prstGeom prst="rect">
              <a:avLst/>
            </a:prstGeom>
          </p:spPr>
        </p:pic>
        <p:pic>
          <p:nvPicPr>
            <p:cNvPr id="33" name="Picture 32">
              <a:extLst>
                <a:ext uri="{FF2B5EF4-FFF2-40B4-BE49-F238E27FC236}">
                  <a16:creationId xmlns:a16="http://schemas.microsoft.com/office/drawing/2014/main" id="{F979FE8F-85EE-44CE-8F48-F909CF00EB94}"/>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556708" y="4250391"/>
              <a:ext cx="2584127" cy="628572"/>
            </a:xfrm>
            <a:prstGeom prst="rect">
              <a:avLst/>
            </a:prstGeom>
          </p:spPr>
        </p:pic>
        <p:pic>
          <p:nvPicPr>
            <p:cNvPr id="37" name="Picture 36">
              <a:extLst>
                <a:ext uri="{FF2B5EF4-FFF2-40B4-BE49-F238E27FC236}">
                  <a16:creationId xmlns:a16="http://schemas.microsoft.com/office/drawing/2014/main" id="{006E62E8-169E-4278-9771-13EF5745386C}"/>
                </a:ext>
              </a:extLst>
            </p:cNvPr>
            <p:cNvPicPr>
              <a:picLocks noChangeAspect="1"/>
            </p:cNvPicPr>
            <p:nvPr/>
          </p:nvPicPr>
          <p:blipFill rotWithShape="1">
            <a:blip r:embed="rId19">
              <a:extLst>
                <a:ext uri="{28A0092B-C50C-407E-A947-70E740481C1C}">
                  <a14:useLocalDpi xmlns:a14="http://schemas.microsoft.com/office/drawing/2010/main" val="0"/>
                </a:ext>
              </a:extLst>
            </a:blip>
            <a:srcRect l="20681" t="32465" r="22334" b="28710"/>
            <a:stretch/>
          </p:blipFill>
          <p:spPr>
            <a:xfrm>
              <a:off x="8799352" y="5931537"/>
              <a:ext cx="2952297" cy="502862"/>
            </a:xfrm>
            <a:prstGeom prst="rect">
              <a:avLst/>
            </a:prstGeom>
          </p:spPr>
        </p:pic>
        <p:pic>
          <p:nvPicPr>
            <p:cNvPr id="4" name="Picture 3">
              <a:extLst>
                <a:ext uri="{FF2B5EF4-FFF2-40B4-BE49-F238E27FC236}">
                  <a16:creationId xmlns:a16="http://schemas.microsoft.com/office/drawing/2014/main" id="{EF63A1E2-9861-4147-83FA-F583C8A13C28}"/>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7999339" y="3984696"/>
              <a:ext cx="2488803" cy="899096"/>
            </a:xfrm>
            <a:prstGeom prst="rect">
              <a:avLst/>
            </a:prstGeom>
          </p:spPr>
        </p:pic>
        <p:pic>
          <p:nvPicPr>
            <p:cNvPr id="7" name="Picture 6">
              <a:extLst>
                <a:ext uri="{FF2B5EF4-FFF2-40B4-BE49-F238E27FC236}">
                  <a16:creationId xmlns:a16="http://schemas.microsoft.com/office/drawing/2014/main" id="{4F7112D9-188B-49AC-977D-0875EBA89098}"/>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6035678" y="1445093"/>
              <a:ext cx="1890681" cy="1276823"/>
            </a:xfrm>
            <a:prstGeom prst="rect">
              <a:avLst/>
            </a:prstGeom>
          </p:spPr>
        </p:pic>
        <p:pic>
          <p:nvPicPr>
            <p:cNvPr id="12" name="Picture 11">
              <a:extLst>
                <a:ext uri="{FF2B5EF4-FFF2-40B4-BE49-F238E27FC236}">
                  <a16:creationId xmlns:a16="http://schemas.microsoft.com/office/drawing/2014/main" id="{AF1AE602-A204-4E15-A413-6AAFF6C76F8D}"/>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7547380" y="5148497"/>
              <a:ext cx="2067491" cy="648326"/>
            </a:xfrm>
            <a:prstGeom prst="rect">
              <a:avLst/>
            </a:prstGeom>
          </p:spPr>
        </p:pic>
        <p:pic>
          <p:nvPicPr>
            <p:cNvPr id="6" name="Picture 5">
              <a:extLst>
                <a:ext uri="{FF2B5EF4-FFF2-40B4-BE49-F238E27FC236}">
                  <a16:creationId xmlns:a16="http://schemas.microsoft.com/office/drawing/2014/main" id="{7A0A3335-5216-4355-B022-77CC351D1D93}"/>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2542414" y="5535082"/>
              <a:ext cx="2488803" cy="821255"/>
            </a:xfrm>
            <a:prstGeom prst="rect">
              <a:avLst/>
            </a:prstGeom>
          </p:spPr>
        </p:pic>
      </p:grpSp>
    </p:spTree>
    <p:extLst>
      <p:ext uri="{BB962C8B-B14F-4D97-AF65-F5344CB8AC3E}">
        <p14:creationId xmlns:p14="http://schemas.microsoft.com/office/powerpoint/2010/main" val="723423820"/>
      </p:ext>
    </p:extLst>
  </p:cSld>
  <p:clrMapOvr>
    <a:masterClrMapping/>
  </p:clrMapOvr>
  <p:transition spd="slow">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7D34DAF-7A6B-4E2F-B068-C8E085F837C3}"/>
              </a:ext>
            </a:extLst>
          </p:cNvPr>
          <p:cNvSpPr>
            <a:spLocks noGrp="1"/>
          </p:cNvSpPr>
          <p:nvPr>
            <p:ph type="body" sz="quarter" idx="16"/>
          </p:nvPr>
        </p:nvSpPr>
        <p:spPr/>
        <p:txBody>
          <a:bodyPr/>
          <a:lstStyle/>
          <a:p>
            <a:r>
              <a:rPr lang="en-US"/>
              <a:t>Using Summary Criteria</a:t>
            </a:r>
            <a:endParaRPr lang="en-US" dirty="0"/>
          </a:p>
        </p:txBody>
      </p:sp>
      <p:sp>
        <p:nvSpPr>
          <p:cNvPr id="9" name="Text Placeholder 2">
            <a:extLst>
              <a:ext uri="{FF2B5EF4-FFF2-40B4-BE49-F238E27FC236}">
                <a16:creationId xmlns:a16="http://schemas.microsoft.com/office/drawing/2014/main" id="{A6A72875-AB92-47AF-BE9D-138571571386}"/>
              </a:ext>
            </a:extLst>
          </p:cNvPr>
          <p:cNvSpPr>
            <a:spLocks noGrp="1"/>
          </p:cNvSpPr>
          <p:nvPr>
            <p:ph type="body" sz="quarter" idx="17"/>
          </p:nvPr>
        </p:nvSpPr>
        <p:spPr>
          <a:xfrm>
            <a:off x="558800" y="1600200"/>
            <a:ext cx="11023600" cy="4267200"/>
          </a:xfrm>
        </p:spPr>
        <p:txBody>
          <a:bodyPr/>
          <a:lstStyle/>
          <a:p>
            <a:pPr marL="342900" indent="-342900">
              <a:buFont typeface="Arial" panose="020B0604020202020204" pitchFamily="34" charset="0"/>
              <a:buChar char="•"/>
            </a:pPr>
            <a:r>
              <a:rPr lang="en-US"/>
              <a:t>Summary Criteria is used to restrict the results you’re getting from a Summary Search</a:t>
            </a:r>
            <a:endParaRPr lang="en-US" dirty="0"/>
          </a:p>
          <a:p>
            <a:pPr marL="342900" indent="-342900">
              <a:buFont typeface="Arial" panose="020B0604020202020204" pitchFamily="34" charset="0"/>
              <a:buChar char="•"/>
            </a:pPr>
            <a:r>
              <a:rPr lang="en-US"/>
              <a:t>If you’re not leveraging Summary Results, Summary Criteria is irrelevant</a:t>
            </a:r>
            <a:endParaRPr lang="en-US" dirty="0"/>
          </a:p>
        </p:txBody>
      </p:sp>
      <p:pic>
        <p:nvPicPr>
          <p:cNvPr id="3" name="Picture 2">
            <a:extLst>
              <a:ext uri="{FF2B5EF4-FFF2-40B4-BE49-F238E27FC236}">
                <a16:creationId xmlns:a16="http://schemas.microsoft.com/office/drawing/2014/main" id="{4D494CCB-969F-4D82-A39A-DDE5A766375F}"/>
              </a:ext>
            </a:extLst>
          </p:cNvPr>
          <p:cNvPicPr>
            <a:picLocks noChangeAspect="1"/>
          </p:cNvPicPr>
          <p:nvPr/>
        </p:nvPicPr>
        <p:blipFill>
          <a:blip r:embed="rId2"/>
          <a:stretch>
            <a:fillRect/>
          </a:stretch>
        </p:blipFill>
        <p:spPr>
          <a:xfrm>
            <a:off x="1631293" y="2667000"/>
            <a:ext cx="8929414" cy="2641559"/>
          </a:xfrm>
          <a:prstGeom prst="rect">
            <a:avLst/>
          </a:prstGeom>
        </p:spPr>
      </p:pic>
      <p:pic>
        <p:nvPicPr>
          <p:cNvPr id="4" name="Picture 3">
            <a:extLst>
              <a:ext uri="{FF2B5EF4-FFF2-40B4-BE49-F238E27FC236}">
                <a16:creationId xmlns:a16="http://schemas.microsoft.com/office/drawing/2014/main" id="{3F47304D-4BEB-40DC-B7E8-3B396E994C4E}"/>
              </a:ext>
            </a:extLst>
          </p:cNvPr>
          <p:cNvPicPr>
            <a:picLocks noChangeAspect="1"/>
          </p:cNvPicPr>
          <p:nvPr/>
        </p:nvPicPr>
        <p:blipFill>
          <a:blip r:embed="rId3"/>
          <a:stretch>
            <a:fillRect/>
          </a:stretch>
        </p:blipFill>
        <p:spPr>
          <a:xfrm>
            <a:off x="1652629" y="5457985"/>
            <a:ext cx="8929414" cy="445991"/>
          </a:xfrm>
          <a:prstGeom prst="rect">
            <a:avLst/>
          </a:prstGeom>
        </p:spPr>
      </p:pic>
    </p:spTree>
    <p:extLst>
      <p:ext uri="{BB962C8B-B14F-4D97-AF65-F5344CB8AC3E}">
        <p14:creationId xmlns:p14="http://schemas.microsoft.com/office/powerpoint/2010/main" val="18200302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7D34DAF-7A6B-4E2F-B068-C8E085F837C3}"/>
              </a:ext>
            </a:extLst>
          </p:cNvPr>
          <p:cNvSpPr>
            <a:spLocks noGrp="1"/>
          </p:cNvSpPr>
          <p:nvPr>
            <p:ph type="body" sz="quarter" idx="16"/>
          </p:nvPr>
        </p:nvSpPr>
        <p:spPr/>
        <p:txBody>
          <a:bodyPr/>
          <a:lstStyle/>
          <a:p>
            <a:r>
              <a:rPr lang="en-US"/>
              <a:t>Using Summary Highlighting</a:t>
            </a:r>
            <a:endParaRPr lang="en-US" dirty="0"/>
          </a:p>
        </p:txBody>
      </p:sp>
      <p:sp>
        <p:nvSpPr>
          <p:cNvPr id="9" name="Text Placeholder 2">
            <a:extLst>
              <a:ext uri="{FF2B5EF4-FFF2-40B4-BE49-F238E27FC236}">
                <a16:creationId xmlns:a16="http://schemas.microsoft.com/office/drawing/2014/main" id="{A6A72875-AB92-47AF-BE9D-138571571386}"/>
              </a:ext>
            </a:extLst>
          </p:cNvPr>
          <p:cNvSpPr>
            <a:spLocks noGrp="1"/>
          </p:cNvSpPr>
          <p:nvPr>
            <p:ph type="body" sz="quarter" idx="17"/>
          </p:nvPr>
        </p:nvSpPr>
        <p:spPr>
          <a:xfrm>
            <a:off x="558800" y="1600200"/>
            <a:ext cx="11023600" cy="4267200"/>
          </a:xfrm>
        </p:spPr>
        <p:txBody>
          <a:bodyPr/>
          <a:lstStyle/>
          <a:p>
            <a:pPr marL="342900" indent="-342900">
              <a:buFont typeface="Arial" panose="020B0604020202020204" pitchFamily="34" charset="0"/>
              <a:buChar char="•"/>
            </a:pPr>
            <a:r>
              <a:rPr lang="en-US"/>
              <a:t>Highlight If (Summary) is highlighting for Summary Results</a:t>
            </a:r>
            <a:r>
              <a:rPr lang="en-US" dirty="0"/>
              <a:t>.</a:t>
            </a:r>
          </a:p>
          <a:p>
            <a:pPr marL="342900" indent="-342900">
              <a:buFont typeface="Arial" panose="020B0604020202020204" pitchFamily="34" charset="0"/>
              <a:buChar char="•"/>
            </a:pPr>
            <a:r>
              <a:rPr lang="en-US"/>
              <a:t>You can have different highlighting for Summary and Detail</a:t>
            </a:r>
            <a:r>
              <a:rPr lang="en-US" dirty="0"/>
              <a:t>.</a:t>
            </a:r>
          </a:p>
          <a:p>
            <a:pPr marL="342900" indent="-342900">
              <a:buFont typeface="Arial" panose="020B0604020202020204" pitchFamily="34" charset="0"/>
              <a:buChar char="•"/>
            </a:pPr>
            <a:r>
              <a:rPr lang="en-US"/>
              <a:t>This example highlights rows that have old (</a:t>
            </a:r>
            <a:r>
              <a:rPr lang="en-US" dirty="0"/>
              <a:t>2017&amp;</a:t>
            </a:r>
            <a:r>
              <a:rPr lang="en-US"/>
              <a:t>Earlier) open invoices</a:t>
            </a:r>
            <a:r>
              <a:rPr lang="en-US" dirty="0"/>
              <a:t>.</a:t>
            </a:r>
          </a:p>
          <a:p>
            <a:pPr marL="342900" indent="-342900">
              <a:buFont typeface="Arial" panose="020B0604020202020204" pitchFamily="34" charset="0"/>
              <a:buChar char="•"/>
            </a:pPr>
            <a:endParaRPr lang="en-US" dirty="0"/>
          </a:p>
        </p:txBody>
      </p:sp>
      <p:pic>
        <p:nvPicPr>
          <p:cNvPr id="3" name="Picture 2">
            <a:extLst>
              <a:ext uri="{FF2B5EF4-FFF2-40B4-BE49-F238E27FC236}">
                <a16:creationId xmlns:a16="http://schemas.microsoft.com/office/drawing/2014/main" id="{1E3FDB89-5C34-4FCB-8E0D-9D91006628DF}"/>
              </a:ext>
            </a:extLst>
          </p:cNvPr>
          <p:cNvPicPr>
            <a:picLocks noChangeAspect="1"/>
          </p:cNvPicPr>
          <p:nvPr/>
        </p:nvPicPr>
        <p:blipFill>
          <a:blip r:embed="rId2"/>
          <a:stretch>
            <a:fillRect/>
          </a:stretch>
        </p:blipFill>
        <p:spPr>
          <a:xfrm>
            <a:off x="1066800" y="2880642"/>
            <a:ext cx="9555177" cy="3367758"/>
          </a:xfrm>
          <a:prstGeom prst="rect">
            <a:avLst/>
          </a:prstGeom>
        </p:spPr>
      </p:pic>
    </p:spTree>
    <p:extLst>
      <p:ext uri="{BB962C8B-B14F-4D97-AF65-F5344CB8AC3E}">
        <p14:creationId xmlns:p14="http://schemas.microsoft.com/office/powerpoint/2010/main" val="113702750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7D34DAF-7A6B-4E2F-B068-C8E085F837C3}"/>
              </a:ext>
            </a:extLst>
          </p:cNvPr>
          <p:cNvSpPr>
            <a:spLocks noGrp="1"/>
          </p:cNvSpPr>
          <p:nvPr>
            <p:ph type="body" sz="quarter" idx="16"/>
          </p:nvPr>
        </p:nvSpPr>
        <p:spPr/>
        <p:txBody>
          <a:bodyPr/>
          <a:lstStyle/>
          <a:p>
            <a:r>
              <a:rPr lang="en-US"/>
              <a:t>Sample Summary Results</a:t>
            </a:r>
            <a:endParaRPr lang="en-US" dirty="0"/>
          </a:p>
        </p:txBody>
      </p:sp>
      <p:sp>
        <p:nvSpPr>
          <p:cNvPr id="9" name="Text Placeholder 2">
            <a:extLst>
              <a:ext uri="{FF2B5EF4-FFF2-40B4-BE49-F238E27FC236}">
                <a16:creationId xmlns:a16="http://schemas.microsoft.com/office/drawing/2014/main" id="{A6A72875-AB92-47AF-BE9D-138571571386}"/>
              </a:ext>
            </a:extLst>
          </p:cNvPr>
          <p:cNvSpPr>
            <a:spLocks noGrp="1"/>
          </p:cNvSpPr>
          <p:nvPr>
            <p:ph type="body" sz="quarter" idx="17"/>
          </p:nvPr>
        </p:nvSpPr>
        <p:spPr>
          <a:xfrm>
            <a:off x="558800" y="1600200"/>
            <a:ext cx="11023600" cy="4267200"/>
          </a:xfrm>
        </p:spPr>
        <p:txBody>
          <a:bodyPr/>
          <a:lstStyle/>
          <a:p>
            <a:pPr marL="342900" indent="-342900">
              <a:buFont typeface="Arial" panose="020B0604020202020204" pitchFamily="34" charset="0"/>
              <a:buChar char="•"/>
            </a:pPr>
            <a:r>
              <a:rPr lang="en-US"/>
              <a:t>Here is a sample of summary results, including </a:t>
            </a:r>
            <a:r>
              <a:rPr lang="en-US" b="1"/>
              <a:t>Summary Criteria </a:t>
            </a:r>
            <a:r>
              <a:rPr lang="en-US"/>
              <a:t>(Sum of Amount &gt; $250k AND </a:t>
            </a:r>
            <a:r>
              <a:rPr lang="en-US" b="1"/>
              <a:t>Summary Highlighting </a:t>
            </a:r>
            <a:r>
              <a:rPr lang="en-US"/>
              <a:t>for Minimum Date is on or before 12/31/2017</a:t>
            </a:r>
            <a:r>
              <a:rPr lang="en-US" dirty="0"/>
              <a:t>)</a:t>
            </a:r>
          </a:p>
        </p:txBody>
      </p:sp>
      <p:pic>
        <p:nvPicPr>
          <p:cNvPr id="3" name="Picture 2">
            <a:extLst>
              <a:ext uri="{FF2B5EF4-FFF2-40B4-BE49-F238E27FC236}">
                <a16:creationId xmlns:a16="http://schemas.microsoft.com/office/drawing/2014/main" id="{41D91566-F2C6-4959-9176-D853FD76434C}"/>
              </a:ext>
            </a:extLst>
          </p:cNvPr>
          <p:cNvPicPr>
            <a:picLocks noChangeAspect="1"/>
          </p:cNvPicPr>
          <p:nvPr/>
        </p:nvPicPr>
        <p:blipFill>
          <a:blip r:embed="rId2"/>
          <a:stretch>
            <a:fillRect/>
          </a:stretch>
        </p:blipFill>
        <p:spPr>
          <a:xfrm>
            <a:off x="1450256" y="2362200"/>
            <a:ext cx="9291487" cy="4114801"/>
          </a:xfrm>
          <a:prstGeom prst="rect">
            <a:avLst/>
          </a:prstGeom>
        </p:spPr>
      </p:pic>
    </p:spTree>
    <p:extLst>
      <p:ext uri="{BB962C8B-B14F-4D97-AF65-F5344CB8AC3E}">
        <p14:creationId xmlns:p14="http://schemas.microsoft.com/office/powerpoint/2010/main" val="237006741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7D34DAF-7A6B-4E2F-B068-C8E085F837C3}"/>
              </a:ext>
            </a:extLst>
          </p:cNvPr>
          <p:cNvSpPr>
            <a:spLocks noGrp="1"/>
          </p:cNvSpPr>
          <p:nvPr>
            <p:ph type="body" sz="quarter" idx="16"/>
          </p:nvPr>
        </p:nvSpPr>
        <p:spPr/>
        <p:txBody>
          <a:bodyPr/>
          <a:lstStyle/>
          <a:p>
            <a:r>
              <a:rPr lang="en-US"/>
              <a:t>Detailed Results (</a:t>
            </a:r>
            <a:r>
              <a:rPr lang="en-US" dirty="0"/>
              <a:t>Drill-down)</a:t>
            </a:r>
          </a:p>
        </p:txBody>
      </p:sp>
      <p:sp>
        <p:nvSpPr>
          <p:cNvPr id="9" name="Text Placeholder 2">
            <a:extLst>
              <a:ext uri="{FF2B5EF4-FFF2-40B4-BE49-F238E27FC236}">
                <a16:creationId xmlns:a16="http://schemas.microsoft.com/office/drawing/2014/main" id="{A6A72875-AB92-47AF-BE9D-138571571386}"/>
              </a:ext>
            </a:extLst>
          </p:cNvPr>
          <p:cNvSpPr>
            <a:spLocks noGrp="1"/>
          </p:cNvSpPr>
          <p:nvPr>
            <p:ph type="body" sz="quarter" idx="17"/>
          </p:nvPr>
        </p:nvSpPr>
        <p:spPr>
          <a:xfrm>
            <a:off x="558800" y="1600200"/>
            <a:ext cx="11023600" cy="4267200"/>
          </a:xfrm>
        </p:spPr>
        <p:txBody>
          <a:bodyPr/>
          <a:lstStyle/>
          <a:p>
            <a:pPr marL="342900" indent="-342900">
              <a:buFont typeface="Arial" panose="020B0604020202020204" pitchFamily="34" charset="0"/>
              <a:buChar char="•"/>
            </a:pPr>
            <a:r>
              <a:rPr lang="en-US"/>
              <a:t>When in a summary search, you can click on any field which is “Grouped” and see the detailed search results for that grouping</a:t>
            </a:r>
            <a:r>
              <a:rPr lang="en-US" dirty="0"/>
              <a:t>.</a:t>
            </a:r>
          </a:p>
          <a:p>
            <a:pPr marL="342900" indent="-342900">
              <a:buFont typeface="Arial" panose="020B0604020202020204" pitchFamily="34" charset="0"/>
              <a:buChar char="•"/>
            </a:pPr>
            <a:r>
              <a:rPr lang="en-US"/>
              <a:t>The detailed results will maintain the standard Highlighting</a:t>
            </a:r>
            <a:r>
              <a:rPr lang="en-US" dirty="0"/>
              <a:t>.</a:t>
            </a:r>
          </a:p>
        </p:txBody>
      </p:sp>
      <p:pic>
        <p:nvPicPr>
          <p:cNvPr id="3" name="Picture 2">
            <a:extLst>
              <a:ext uri="{FF2B5EF4-FFF2-40B4-BE49-F238E27FC236}">
                <a16:creationId xmlns:a16="http://schemas.microsoft.com/office/drawing/2014/main" id="{14E5F872-4F53-4F6B-B2FE-D6CB55DD0296}"/>
              </a:ext>
            </a:extLst>
          </p:cNvPr>
          <p:cNvPicPr>
            <a:picLocks noChangeAspect="1"/>
          </p:cNvPicPr>
          <p:nvPr/>
        </p:nvPicPr>
        <p:blipFill>
          <a:blip r:embed="rId2"/>
          <a:stretch>
            <a:fillRect/>
          </a:stretch>
        </p:blipFill>
        <p:spPr>
          <a:xfrm>
            <a:off x="838200" y="2895600"/>
            <a:ext cx="10515600" cy="2555914"/>
          </a:xfrm>
          <a:prstGeom prst="rect">
            <a:avLst/>
          </a:prstGeom>
        </p:spPr>
      </p:pic>
    </p:spTree>
    <p:extLst>
      <p:ext uri="{BB962C8B-B14F-4D97-AF65-F5344CB8AC3E}">
        <p14:creationId xmlns:p14="http://schemas.microsoft.com/office/powerpoint/2010/main" val="19269517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7D34DAF-7A6B-4E2F-B068-C8E085F837C3}"/>
              </a:ext>
            </a:extLst>
          </p:cNvPr>
          <p:cNvSpPr>
            <a:spLocks noGrp="1"/>
          </p:cNvSpPr>
          <p:nvPr>
            <p:ph type="body" sz="quarter" idx="16"/>
          </p:nvPr>
        </p:nvSpPr>
        <p:spPr/>
        <p:txBody>
          <a:bodyPr/>
          <a:lstStyle/>
          <a:p>
            <a:r>
              <a:rPr lang="en-US" dirty="0"/>
              <a:t>Functions</a:t>
            </a:r>
          </a:p>
        </p:txBody>
      </p:sp>
      <p:sp>
        <p:nvSpPr>
          <p:cNvPr id="9" name="Text Placeholder 2">
            <a:extLst>
              <a:ext uri="{FF2B5EF4-FFF2-40B4-BE49-F238E27FC236}">
                <a16:creationId xmlns:a16="http://schemas.microsoft.com/office/drawing/2014/main" id="{A6A72875-AB92-47AF-BE9D-138571571386}"/>
              </a:ext>
            </a:extLst>
          </p:cNvPr>
          <p:cNvSpPr>
            <a:spLocks noGrp="1"/>
          </p:cNvSpPr>
          <p:nvPr>
            <p:ph type="body" sz="quarter" idx="17"/>
          </p:nvPr>
        </p:nvSpPr>
        <p:spPr>
          <a:xfrm>
            <a:off x="558800" y="1600200"/>
            <a:ext cx="11023600" cy="4267200"/>
          </a:xfrm>
        </p:spPr>
        <p:txBody>
          <a:bodyPr/>
          <a:lstStyle/>
          <a:p>
            <a:pPr marL="342900" indent="-342900">
              <a:buFont typeface="Arial" panose="020B0604020202020204" pitchFamily="34" charset="0"/>
              <a:buChar char="•"/>
            </a:pPr>
            <a:r>
              <a:rPr lang="en-US"/>
              <a:t>Functions can be used at both a Detailed and Summary Level</a:t>
            </a:r>
            <a:endParaRPr lang="en-US" dirty="0"/>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a:t>Functions are designed to work in tandem with Numeric or Date values</a:t>
            </a:r>
            <a:endParaRPr lang="en-US" dirty="0"/>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b="1"/>
              <a:t>Numeric Functions</a:t>
            </a:r>
            <a:r>
              <a:rPr lang="en-US"/>
              <a:t>: % of Total, Absolute Value, Negate, Rank, Round (1, .1, .01) </a:t>
            </a:r>
            <a:endParaRPr lang="en-US" dirty="0"/>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b="1"/>
              <a:t>Date Functions:  </a:t>
            </a:r>
            <a:r>
              <a:rPr lang="en-US"/>
              <a:t>Age in [</a:t>
            </a:r>
            <a:r>
              <a:rPr lang="en-US" err="1"/>
              <a:t>Hours</a:t>
            </a:r>
            <a:r>
              <a:rPr lang="en-US"/>
              <a:t>, Days, Weeks, Months, Years], Day, Calendar Week, Week of Year, Month, Quarter, Year</a:t>
            </a:r>
            <a:endParaRPr lang="en-US" b="1" dirty="0"/>
          </a:p>
        </p:txBody>
      </p:sp>
    </p:spTree>
    <p:extLst>
      <p:ext uri="{BB962C8B-B14F-4D97-AF65-F5344CB8AC3E}">
        <p14:creationId xmlns:p14="http://schemas.microsoft.com/office/powerpoint/2010/main" val="89914049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7D34DAF-7A6B-4E2F-B068-C8E085F837C3}"/>
              </a:ext>
            </a:extLst>
          </p:cNvPr>
          <p:cNvSpPr>
            <a:spLocks noGrp="1"/>
          </p:cNvSpPr>
          <p:nvPr>
            <p:ph type="body" sz="quarter" idx="16"/>
          </p:nvPr>
        </p:nvSpPr>
        <p:spPr/>
        <p:txBody>
          <a:bodyPr/>
          <a:lstStyle/>
          <a:p>
            <a:r>
              <a:rPr lang="en-US"/>
              <a:t>Sample Results using Functions</a:t>
            </a:r>
            <a:endParaRPr lang="en-US" dirty="0"/>
          </a:p>
        </p:txBody>
      </p:sp>
      <p:sp>
        <p:nvSpPr>
          <p:cNvPr id="9" name="Text Placeholder 2">
            <a:extLst>
              <a:ext uri="{FF2B5EF4-FFF2-40B4-BE49-F238E27FC236}">
                <a16:creationId xmlns:a16="http://schemas.microsoft.com/office/drawing/2014/main" id="{A6A72875-AB92-47AF-BE9D-138571571386}"/>
              </a:ext>
            </a:extLst>
          </p:cNvPr>
          <p:cNvSpPr>
            <a:spLocks noGrp="1"/>
          </p:cNvSpPr>
          <p:nvPr>
            <p:ph type="body" sz="quarter" idx="17"/>
          </p:nvPr>
        </p:nvSpPr>
        <p:spPr>
          <a:xfrm>
            <a:off x="558800" y="1600200"/>
            <a:ext cx="11023600" cy="4267200"/>
          </a:xfrm>
        </p:spPr>
        <p:txBody>
          <a:bodyPr/>
          <a:lstStyle/>
          <a:p>
            <a:pPr marL="342900" indent="-342900">
              <a:buFont typeface="Arial" panose="020B0604020202020204" pitchFamily="34" charset="0"/>
              <a:buChar char="•"/>
            </a:pPr>
            <a:r>
              <a:rPr lang="en-US" b="1"/>
              <a:t>Numeric Functions</a:t>
            </a:r>
            <a:r>
              <a:rPr lang="en-US"/>
              <a:t>: % of Total, Absolute Value, Negate, Rank, Round (1, .1, .01) </a:t>
            </a:r>
            <a:endParaRPr lang="en-US" dirty="0"/>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b="1"/>
              <a:t>Date Functions:  </a:t>
            </a:r>
            <a:r>
              <a:rPr lang="en-US"/>
              <a:t>Age in [</a:t>
            </a:r>
            <a:r>
              <a:rPr lang="en-US" err="1"/>
              <a:t>Hours</a:t>
            </a:r>
            <a:r>
              <a:rPr lang="en-US"/>
              <a:t>, Days, Weeks, Months, Years], Day, Calendar Week, Week of Year, Month, Quarter, Year</a:t>
            </a:r>
            <a:endParaRPr lang="en-US" b="1" dirty="0"/>
          </a:p>
        </p:txBody>
      </p:sp>
      <p:pic>
        <p:nvPicPr>
          <p:cNvPr id="3" name="Picture 2">
            <a:extLst>
              <a:ext uri="{FF2B5EF4-FFF2-40B4-BE49-F238E27FC236}">
                <a16:creationId xmlns:a16="http://schemas.microsoft.com/office/drawing/2014/main" id="{56533F1E-E670-4910-AE0A-F8288C61217F}"/>
              </a:ext>
            </a:extLst>
          </p:cNvPr>
          <p:cNvPicPr>
            <a:picLocks noChangeAspect="1"/>
          </p:cNvPicPr>
          <p:nvPr/>
        </p:nvPicPr>
        <p:blipFill>
          <a:blip r:embed="rId2"/>
          <a:stretch>
            <a:fillRect/>
          </a:stretch>
        </p:blipFill>
        <p:spPr>
          <a:xfrm>
            <a:off x="762000" y="3238255"/>
            <a:ext cx="3985515" cy="2591289"/>
          </a:xfrm>
          <a:prstGeom prst="rect">
            <a:avLst/>
          </a:prstGeom>
        </p:spPr>
      </p:pic>
      <p:pic>
        <p:nvPicPr>
          <p:cNvPr id="4" name="Picture 3">
            <a:extLst>
              <a:ext uri="{FF2B5EF4-FFF2-40B4-BE49-F238E27FC236}">
                <a16:creationId xmlns:a16="http://schemas.microsoft.com/office/drawing/2014/main" id="{954CD58C-DFDC-4BD8-A3E0-4BBB390D1B3F}"/>
              </a:ext>
            </a:extLst>
          </p:cNvPr>
          <p:cNvPicPr>
            <a:picLocks noChangeAspect="1"/>
          </p:cNvPicPr>
          <p:nvPr/>
        </p:nvPicPr>
        <p:blipFill rotWithShape="1">
          <a:blip r:embed="rId3"/>
          <a:srcRect b="46667"/>
          <a:stretch/>
        </p:blipFill>
        <p:spPr>
          <a:xfrm>
            <a:off x="5298777" y="3238255"/>
            <a:ext cx="6334423" cy="2819400"/>
          </a:xfrm>
          <a:prstGeom prst="rect">
            <a:avLst/>
          </a:prstGeom>
        </p:spPr>
      </p:pic>
    </p:spTree>
    <p:extLst>
      <p:ext uri="{BB962C8B-B14F-4D97-AF65-F5344CB8AC3E}">
        <p14:creationId xmlns:p14="http://schemas.microsoft.com/office/powerpoint/2010/main" val="429392020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4CE8CA6-138B-4EC2-9D2D-49F797910B27}"/>
              </a:ext>
            </a:extLst>
          </p:cNvPr>
          <p:cNvPicPr>
            <a:picLocks noChangeAspect="1"/>
          </p:cNvPicPr>
          <p:nvPr/>
        </p:nvPicPr>
        <p:blipFill>
          <a:blip r:embed="rId2"/>
          <a:stretch>
            <a:fillRect/>
          </a:stretch>
        </p:blipFill>
        <p:spPr>
          <a:xfrm>
            <a:off x="609600" y="2494788"/>
            <a:ext cx="10604548" cy="3771900"/>
          </a:xfrm>
          <a:prstGeom prst="rect">
            <a:avLst/>
          </a:prstGeom>
        </p:spPr>
      </p:pic>
      <p:sp>
        <p:nvSpPr>
          <p:cNvPr id="2" name="Text Placeholder 1">
            <a:extLst>
              <a:ext uri="{FF2B5EF4-FFF2-40B4-BE49-F238E27FC236}">
                <a16:creationId xmlns:a16="http://schemas.microsoft.com/office/drawing/2014/main" id="{A7D34DAF-7A6B-4E2F-B068-C8E085F837C3}"/>
              </a:ext>
            </a:extLst>
          </p:cNvPr>
          <p:cNvSpPr>
            <a:spLocks noGrp="1"/>
          </p:cNvSpPr>
          <p:nvPr>
            <p:ph type="body" sz="quarter" idx="16"/>
          </p:nvPr>
        </p:nvSpPr>
        <p:spPr/>
        <p:txBody>
          <a:bodyPr/>
          <a:lstStyle/>
          <a:p>
            <a:r>
              <a:rPr lang="en-US"/>
              <a:t>When Ordered By</a:t>
            </a:r>
            <a:endParaRPr lang="en-US" dirty="0"/>
          </a:p>
        </p:txBody>
      </p:sp>
      <p:sp>
        <p:nvSpPr>
          <p:cNvPr id="9" name="Text Placeholder 2">
            <a:extLst>
              <a:ext uri="{FF2B5EF4-FFF2-40B4-BE49-F238E27FC236}">
                <a16:creationId xmlns:a16="http://schemas.microsoft.com/office/drawing/2014/main" id="{A6A72875-AB92-47AF-BE9D-138571571386}"/>
              </a:ext>
            </a:extLst>
          </p:cNvPr>
          <p:cNvSpPr>
            <a:spLocks noGrp="1"/>
          </p:cNvSpPr>
          <p:nvPr>
            <p:ph type="body" sz="quarter" idx="17"/>
          </p:nvPr>
        </p:nvSpPr>
        <p:spPr>
          <a:xfrm>
            <a:off x="558800" y="1600200"/>
            <a:ext cx="11023600" cy="4267200"/>
          </a:xfrm>
        </p:spPr>
        <p:txBody>
          <a:bodyPr/>
          <a:lstStyle/>
          <a:p>
            <a:pPr marL="342900" indent="-342900">
              <a:buFont typeface="Arial" panose="020B0604020202020204" pitchFamily="34" charset="0"/>
              <a:buChar char="•"/>
            </a:pPr>
            <a:r>
              <a:rPr lang="en-US"/>
              <a:t>The “When Ordered By” column is meant to work in tandem with summary types of “Minimum” and “</a:t>
            </a:r>
            <a:r>
              <a:rPr lang="en-US" dirty="0"/>
              <a:t>Maximum”.</a:t>
            </a:r>
          </a:p>
        </p:txBody>
      </p:sp>
      <p:sp>
        <p:nvSpPr>
          <p:cNvPr id="4" name="Rectangle 3">
            <a:extLst>
              <a:ext uri="{FF2B5EF4-FFF2-40B4-BE49-F238E27FC236}">
                <a16:creationId xmlns:a16="http://schemas.microsoft.com/office/drawing/2014/main" id="{E3755DAE-1261-494F-B920-E8BC057E29E3}"/>
              </a:ext>
            </a:extLst>
          </p:cNvPr>
          <p:cNvSpPr/>
          <p:nvPr/>
        </p:nvSpPr>
        <p:spPr>
          <a:xfrm>
            <a:off x="5334000" y="5257800"/>
            <a:ext cx="1295400" cy="100888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9FF7C695-959F-4466-9442-C9B97DBF2646}"/>
              </a:ext>
            </a:extLst>
          </p:cNvPr>
          <p:cNvSpPr/>
          <p:nvPr/>
        </p:nvSpPr>
        <p:spPr>
          <a:xfrm>
            <a:off x="9817148" y="5257800"/>
            <a:ext cx="1397000" cy="9906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8B7299E5-6935-4744-BA51-A42C19A393E2}"/>
              </a:ext>
            </a:extLst>
          </p:cNvPr>
          <p:cNvSpPr/>
          <p:nvPr/>
        </p:nvSpPr>
        <p:spPr>
          <a:xfrm>
            <a:off x="2667000" y="5257800"/>
            <a:ext cx="1295400" cy="100584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1605019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7D34DAF-7A6B-4E2F-B068-C8E085F837C3}"/>
              </a:ext>
            </a:extLst>
          </p:cNvPr>
          <p:cNvSpPr>
            <a:spLocks noGrp="1"/>
          </p:cNvSpPr>
          <p:nvPr>
            <p:ph type="body" sz="quarter" idx="16"/>
          </p:nvPr>
        </p:nvSpPr>
        <p:spPr/>
        <p:txBody>
          <a:bodyPr/>
          <a:lstStyle/>
          <a:p>
            <a:r>
              <a:rPr lang="en-US"/>
              <a:t>When Ordered By Sample Results</a:t>
            </a:r>
            <a:endParaRPr lang="en-US" dirty="0"/>
          </a:p>
        </p:txBody>
      </p:sp>
      <p:sp>
        <p:nvSpPr>
          <p:cNvPr id="9" name="Text Placeholder 2">
            <a:extLst>
              <a:ext uri="{FF2B5EF4-FFF2-40B4-BE49-F238E27FC236}">
                <a16:creationId xmlns:a16="http://schemas.microsoft.com/office/drawing/2014/main" id="{A6A72875-AB92-47AF-BE9D-138571571386}"/>
              </a:ext>
            </a:extLst>
          </p:cNvPr>
          <p:cNvSpPr>
            <a:spLocks noGrp="1"/>
          </p:cNvSpPr>
          <p:nvPr>
            <p:ph type="body" sz="quarter" idx="17"/>
          </p:nvPr>
        </p:nvSpPr>
        <p:spPr>
          <a:xfrm>
            <a:off x="558800" y="1600200"/>
            <a:ext cx="11023600" cy="4267200"/>
          </a:xfrm>
        </p:spPr>
        <p:txBody>
          <a:bodyPr/>
          <a:lstStyle/>
          <a:p>
            <a:pPr marL="342900" indent="-342900">
              <a:buFont typeface="Arial" panose="020B0604020202020204" pitchFamily="34" charset="0"/>
              <a:buChar char="•"/>
            </a:pPr>
            <a:r>
              <a:rPr lang="en-US"/>
              <a:t>The “When Ordered By” returns a different Document # in each case for the 1</a:t>
            </a:r>
            <a:r>
              <a:rPr lang="en-US" baseline="30000"/>
              <a:t>st</a:t>
            </a:r>
            <a:r>
              <a:rPr lang="en-US"/>
              <a:t> row. </a:t>
            </a:r>
            <a:endParaRPr lang="en-US" dirty="0"/>
          </a:p>
        </p:txBody>
      </p:sp>
      <p:pic>
        <p:nvPicPr>
          <p:cNvPr id="7" name="Picture 6">
            <a:extLst>
              <a:ext uri="{FF2B5EF4-FFF2-40B4-BE49-F238E27FC236}">
                <a16:creationId xmlns:a16="http://schemas.microsoft.com/office/drawing/2014/main" id="{594CE3CF-2114-4346-909D-B8B09462B1CA}"/>
              </a:ext>
            </a:extLst>
          </p:cNvPr>
          <p:cNvPicPr>
            <a:picLocks noChangeAspect="1"/>
          </p:cNvPicPr>
          <p:nvPr/>
        </p:nvPicPr>
        <p:blipFill rotWithShape="1">
          <a:blip r:embed="rId2"/>
          <a:srcRect t="33510"/>
          <a:stretch/>
        </p:blipFill>
        <p:spPr>
          <a:xfrm>
            <a:off x="304800" y="2590800"/>
            <a:ext cx="11582400" cy="1143000"/>
          </a:xfrm>
          <a:prstGeom prst="rect">
            <a:avLst/>
          </a:prstGeom>
        </p:spPr>
      </p:pic>
      <p:pic>
        <p:nvPicPr>
          <p:cNvPr id="10" name="Picture 9">
            <a:extLst>
              <a:ext uri="{FF2B5EF4-FFF2-40B4-BE49-F238E27FC236}">
                <a16:creationId xmlns:a16="http://schemas.microsoft.com/office/drawing/2014/main" id="{96AB0561-BCA5-4D54-B21F-0C86D303F877}"/>
              </a:ext>
            </a:extLst>
          </p:cNvPr>
          <p:cNvPicPr>
            <a:picLocks noChangeAspect="1"/>
          </p:cNvPicPr>
          <p:nvPr/>
        </p:nvPicPr>
        <p:blipFill>
          <a:blip r:embed="rId3"/>
          <a:stretch>
            <a:fillRect/>
          </a:stretch>
        </p:blipFill>
        <p:spPr>
          <a:xfrm>
            <a:off x="307848" y="4043850"/>
            <a:ext cx="11579352" cy="1752180"/>
          </a:xfrm>
          <a:prstGeom prst="rect">
            <a:avLst/>
          </a:prstGeom>
        </p:spPr>
      </p:pic>
      <p:sp>
        <p:nvSpPr>
          <p:cNvPr id="13" name="Rectangle 12">
            <a:extLst>
              <a:ext uri="{FF2B5EF4-FFF2-40B4-BE49-F238E27FC236}">
                <a16:creationId xmlns:a16="http://schemas.microsoft.com/office/drawing/2014/main" id="{7879F885-A5E8-4C19-9F3B-A1C591BBCB64}"/>
              </a:ext>
            </a:extLst>
          </p:cNvPr>
          <p:cNvSpPr/>
          <p:nvPr/>
        </p:nvSpPr>
        <p:spPr>
          <a:xfrm>
            <a:off x="6934200" y="4191000"/>
            <a:ext cx="304800" cy="2286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14" name="Rectangle 13">
            <a:extLst>
              <a:ext uri="{FF2B5EF4-FFF2-40B4-BE49-F238E27FC236}">
                <a16:creationId xmlns:a16="http://schemas.microsoft.com/office/drawing/2014/main" id="{D3394373-0982-454F-9451-9D6F3CE04D57}"/>
              </a:ext>
            </a:extLst>
          </p:cNvPr>
          <p:cNvSpPr/>
          <p:nvPr/>
        </p:nvSpPr>
        <p:spPr>
          <a:xfrm>
            <a:off x="6661150" y="3276600"/>
            <a:ext cx="304800" cy="2286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15" name="Rectangle 14">
            <a:extLst>
              <a:ext uri="{FF2B5EF4-FFF2-40B4-BE49-F238E27FC236}">
                <a16:creationId xmlns:a16="http://schemas.microsoft.com/office/drawing/2014/main" id="{0E784639-0A53-4D99-83EB-B9FBB3E83C00}"/>
              </a:ext>
            </a:extLst>
          </p:cNvPr>
          <p:cNvSpPr/>
          <p:nvPr/>
        </p:nvSpPr>
        <p:spPr>
          <a:xfrm>
            <a:off x="7467600" y="3276600"/>
            <a:ext cx="304800" cy="228600"/>
          </a:xfrm>
          <a:prstGeom prst="rect">
            <a:avLst/>
          </a:prstGeom>
          <a:no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16" name="Rectangle 15">
            <a:extLst>
              <a:ext uri="{FF2B5EF4-FFF2-40B4-BE49-F238E27FC236}">
                <a16:creationId xmlns:a16="http://schemas.microsoft.com/office/drawing/2014/main" id="{B4BCB544-0BE7-4B54-B7D8-0AF5F7119F4F}"/>
              </a:ext>
            </a:extLst>
          </p:cNvPr>
          <p:cNvSpPr/>
          <p:nvPr/>
        </p:nvSpPr>
        <p:spPr>
          <a:xfrm>
            <a:off x="8001000" y="5143500"/>
            <a:ext cx="304800" cy="228600"/>
          </a:xfrm>
          <a:prstGeom prst="rect">
            <a:avLst/>
          </a:prstGeom>
          <a:no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17" name="Rectangle 16">
            <a:extLst>
              <a:ext uri="{FF2B5EF4-FFF2-40B4-BE49-F238E27FC236}">
                <a16:creationId xmlns:a16="http://schemas.microsoft.com/office/drawing/2014/main" id="{D49798F5-A286-43DB-95E9-98EC5A3A39A1}"/>
              </a:ext>
            </a:extLst>
          </p:cNvPr>
          <p:cNvSpPr/>
          <p:nvPr/>
        </p:nvSpPr>
        <p:spPr>
          <a:xfrm>
            <a:off x="8458200" y="3276600"/>
            <a:ext cx="304800" cy="228600"/>
          </a:xfrm>
          <a:prstGeom prst="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18" name="Rectangle 17">
            <a:extLst>
              <a:ext uri="{FF2B5EF4-FFF2-40B4-BE49-F238E27FC236}">
                <a16:creationId xmlns:a16="http://schemas.microsoft.com/office/drawing/2014/main" id="{DD997FA4-F318-4872-85E4-530334178932}"/>
              </a:ext>
            </a:extLst>
          </p:cNvPr>
          <p:cNvSpPr/>
          <p:nvPr/>
        </p:nvSpPr>
        <p:spPr>
          <a:xfrm>
            <a:off x="9067800" y="5499100"/>
            <a:ext cx="304800" cy="228600"/>
          </a:xfrm>
          <a:prstGeom prst="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19" name="Rectangle 18">
            <a:extLst>
              <a:ext uri="{FF2B5EF4-FFF2-40B4-BE49-F238E27FC236}">
                <a16:creationId xmlns:a16="http://schemas.microsoft.com/office/drawing/2014/main" id="{C9374D50-A791-4569-8509-4A5E33F76B51}"/>
              </a:ext>
            </a:extLst>
          </p:cNvPr>
          <p:cNvSpPr/>
          <p:nvPr/>
        </p:nvSpPr>
        <p:spPr>
          <a:xfrm>
            <a:off x="9525000" y="3276600"/>
            <a:ext cx="304800" cy="22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20" name="Rectangle 19">
            <a:extLst>
              <a:ext uri="{FF2B5EF4-FFF2-40B4-BE49-F238E27FC236}">
                <a16:creationId xmlns:a16="http://schemas.microsoft.com/office/drawing/2014/main" id="{085A2248-0742-48EF-BD36-CF8F017B81DC}"/>
              </a:ext>
            </a:extLst>
          </p:cNvPr>
          <p:cNvSpPr/>
          <p:nvPr/>
        </p:nvSpPr>
        <p:spPr>
          <a:xfrm>
            <a:off x="10058400" y="4194935"/>
            <a:ext cx="304800" cy="22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21" name="Rectangle 20">
            <a:extLst>
              <a:ext uri="{FF2B5EF4-FFF2-40B4-BE49-F238E27FC236}">
                <a16:creationId xmlns:a16="http://schemas.microsoft.com/office/drawing/2014/main" id="{2771F678-689A-4FEE-827F-8CC18B34881E}"/>
              </a:ext>
            </a:extLst>
          </p:cNvPr>
          <p:cNvSpPr/>
          <p:nvPr/>
        </p:nvSpPr>
        <p:spPr>
          <a:xfrm>
            <a:off x="10553700" y="3276600"/>
            <a:ext cx="304800" cy="228600"/>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22" name="Rectangle 21">
            <a:extLst>
              <a:ext uri="{FF2B5EF4-FFF2-40B4-BE49-F238E27FC236}">
                <a16:creationId xmlns:a16="http://schemas.microsoft.com/office/drawing/2014/main" id="{3B2B2826-3B19-41F2-9D42-AFA0A1400C01}"/>
              </a:ext>
            </a:extLst>
          </p:cNvPr>
          <p:cNvSpPr/>
          <p:nvPr/>
        </p:nvSpPr>
        <p:spPr>
          <a:xfrm>
            <a:off x="11125200" y="4415058"/>
            <a:ext cx="304800" cy="228600"/>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Tree>
    <p:extLst>
      <p:ext uri="{BB962C8B-B14F-4D97-AF65-F5344CB8AC3E}">
        <p14:creationId xmlns:p14="http://schemas.microsoft.com/office/powerpoint/2010/main" val="245869054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6"/>
          </p:nvPr>
        </p:nvSpPr>
        <p:spPr/>
        <p:txBody>
          <a:bodyPr/>
          <a:lstStyle/>
          <a:p>
            <a:r>
              <a:rPr lang="en-US"/>
              <a:t>Inline Editing</a:t>
            </a:r>
            <a:endParaRPr lang="en-US" dirty="0"/>
          </a:p>
        </p:txBody>
      </p:sp>
      <p:sp>
        <p:nvSpPr>
          <p:cNvPr id="3" name="Text Placeholder 2"/>
          <p:cNvSpPr>
            <a:spLocks noGrp="1"/>
          </p:cNvSpPr>
          <p:nvPr>
            <p:ph type="body" sz="quarter" idx="17"/>
          </p:nvPr>
        </p:nvSpPr>
        <p:spPr/>
        <p:txBody>
          <a:bodyPr/>
          <a:lstStyle/>
          <a:p>
            <a:pPr marL="342900" indent="-342900">
              <a:buFont typeface="Arial" panose="020B0604020202020204" pitchFamily="34" charset="0"/>
              <a:buChar char="•"/>
            </a:pPr>
            <a:r>
              <a:rPr lang="en-US"/>
              <a:t>What is Inline Editing</a:t>
            </a:r>
            <a:r>
              <a:rPr lang="en-US" dirty="0"/>
              <a:t>?</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a:t>Enabling Inline Editing feature</a:t>
            </a:r>
            <a:endParaRPr lang="en-US" dirty="0"/>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a:t>General Restrictions</a:t>
            </a:r>
            <a:endParaRPr lang="en-US" dirty="0"/>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dirty="0"/>
              <a:t>Shortcuts</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a:t>Differences between Standard/Custom records, Items and Transactions</a:t>
            </a:r>
            <a:endParaRPr lang="en-US" dirty="0"/>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a:t>See an example of Inline Editing in action</a:t>
            </a:r>
            <a:endParaRPr lang="en-US" dirty="0"/>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endParaRPr lang="en-US" dirty="0"/>
          </a:p>
        </p:txBody>
      </p:sp>
    </p:spTree>
    <p:extLst>
      <p:ext uri="{BB962C8B-B14F-4D97-AF65-F5344CB8AC3E}">
        <p14:creationId xmlns:p14="http://schemas.microsoft.com/office/powerpoint/2010/main" val="164862477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7D34DAF-7A6B-4E2F-B068-C8E085F837C3}"/>
              </a:ext>
            </a:extLst>
          </p:cNvPr>
          <p:cNvSpPr>
            <a:spLocks noGrp="1"/>
          </p:cNvSpPr>
          <p:nvPr>
            <p:ph type="body" sz="quarter" idx="16"/>
          </p:nvPr>
        </p:nvSpPr>
        <p:spPr/>
        <p:txBody>
          <a:bodyPr/>
          <a:lstStyle/>
          <a:p>
            <a:r>
              <a:rPr lang="en-US"/>
              <a:t>Inline Editing</a:t>
            </a:r>
            <a:endParaRPr lang="en-US" dirty="0"/>
          </a:p>
        </p:txBody>
      </p:sp>
      <p:sp>
        <p:nvSpPr>
          <p:cNvPr id="9" name="Text Placeholder 2">
            <a:extLst>
              <a:ext uri="{FF2B5EF4-FFF2-40B4-BE49-F238E27FC236}">
                <a16:creationId xmlns:a16="http://schemas.microsoft.com/office/drawing/2014/main" id="{A6A72875-AB92-47AF-BE9D-138571571386}"/>
              </a:ext>
            </a:extLst>
          </p:cNvPr>
          <p:cNvSpPr>
            <a:spLocks noGrp="1"/>
          </p:cNvSpPr>
          <p:nvPr>
            <p:ph type="body" sz="quarter" idx="17"/>
          </p:nvPr>
        </p:nvSpPr>
        <p:spPr>
          <a:xfrm>
            <a:off x="558800" y="1600200"/>
            <a:ext cx="11023600" cy="4267200"/>
          </a:xfrm>
        </p:spPr>
        <p:txBody>
          <a:bodyPr/>
          <a:lstStyle/>
          <a:p>
            <a:pPr marL="342900" indent="-342900">
              <a:buFont typeface="Arial" panose="020B0604020202020204" pitchFamily="34" charset="0"/>
              <a:buChar char="•"/>
            </a:pPr>
            <a:r>
              <a:rPr lang="en-US"/>
              <a:t>Inline editing gives you the ability to edit certain fields on the records you’re searching directly in the search results – Allowing for much quicker data management</a:t>
            </a:r>
            <a:endParaRPr lang="en-US" dirty="0"/>
          </a:p>
        </p:txBody>
      </p:sp>
      <p:pic>
        <p:nvPicPr>
          <p:cNvPr id="3" name="Picture 2">
            <a:extLst>
              <a:ext uri="{FF2B5EF4-FFF2-40B4-BE49-F238E27FC236}">
                <a16:creationId xmlns:a16="http://schemas.microsoft.com/office/drawing/2014/main" id="{676D2114-B1DC-4ADB-AF51-ED0EAACE6CAE}"/>
              </a:ext>
            </a:extLst>
          </p:cNvPr>
          <p:cNvPicPr>
            <a:picLocks noChangeAspect="1"/>
          </p:cNvPicPr>
          <p:nvPr/>
        </p:nvPicPr>
        <p:blipFill rotWithShape="1">
          <a:blip r:embed="rId2"/>
          <a:srcRect r="57280" b="17222"/>
          <a:stretch/>
        </p:blipFill>
        <p:spPr>
          <a:xfrm>
            <a:off x="2743200" y="2561682"/>
            <a:ext cx="6273801" cy="3715293"/>
          </a:xfrm>
          <a:prstGeom prst="rect">
            <a:avLst/>
          </a:prstGeom>
        </p:spPr>
      </p:pic>
      <p:sp>
        <p:nvSpPr>
          <p:cNvPr id="4" name="Rectangle 3">
            <a:extLst>
              <a:ext uri="{FF2B5EF4-FFF2-40B4-BE49-F238E27FC236}">
                <a16:creationId xmlns:a16="http://schemas.microsoft.com/office/drawing/2014/main" id="{05B06F3F-6AE7-427C-A471-020CC5B4FD56}"/>
              </a:ext>
            </a:extLst>
          </p:cNvPr>
          <p:cNvSpPr/>
          <p:nvPr/>
        </p:nvSpPr>
        <p:spPr>
          <a:xfrm>
            <a:off x="4445000" y="5257800"/>
            <a:ext cx="812800" cy="304800"/>
          </a:xfrm>
          <a:prstGeom prst="rect">
            <a:avLst/>
          </a:prstGeom>
          <a:no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743083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
          <p:cNvSpPr>
            <a:spLocks noGrp="1"/>
          </p:cNvSpPr>
          <p:nvPr>
            <p:ph type="body" sz="quarter" idx="10"/>
          </p:nvPr>
        </p:nvSpPr>
        <p:spPr>
          <a:xfrm>
            <a:off x="304800" y="1143000"/>
            <a:ext cx="11277600" cy="1270443"/>
          </a:xfrm>
        </p:spPr>
        <p:txBody>
          <a:bodyPr/>
          <a:lstStyle/>
          <a:p>
            <a:endParaRPr lang="en-US" b="1" dirty="0"/>
          </a:p>
          <a:p>
            <a:r>
              <a:rPr lang="en-US" b="1" dirty="0"/>
              <a:t>Client Spotlights</a:t>
            </a:r>
          </a:p>
          <a:p>
            <a:endParaRPr lang="en-US" dirty="0"/>
          </a:p>
        </p:txBody>
      </p:sp>
      <p:sp>
        <p:nvSpPr>
          <p:cNvPr id="2" name="Text Placeholder 1"/>
          <p:cNvSpPr>
            <a:spLocks noGrp="1"/>
          </p:cNvSpPr>
          <p:nvPr>
            <p:ph type="body" sz="quarter" idx="11"/>
          </p:nvPr>
        </p:nvSpPr>
        <p:spPr>
          <a:xfrm>
            <a:off x="304800" y="2895600"/>
            <a:ext cx="11277600" cy="1066800"/>
          </a:xfrm>
        </p:spPr>
        <p:txBody>
          <a:bodyPr/>
          <a:lstStyle/>
          <a:p>
            <a:pPr marL="0" indent="0">
              <a:spcBef>
                <a:spcPts val="432"/>
              </a:spcBef>
            </a:pPr>
            <a:r>
              <a:rPr lang="en-US" dirty="0"/>
              <a:t>Presented by:</a:t>
            </a:r>
          </a:p>
          <a:p>
            <a:pPr marL="0" indent="0">
              <a:spcBef>
                <a:spcPts val="432"/>
              </a:spcBef>
            </a:pPr>
            <a:r>
              <a:rPr lang="en-US" dirty="0"/>
              <a:t>Gary </a:t>
            </a:r>
            <a:r>
              <a:rPr lang="en-US" dirty="0" err="1"/>
              <a:t>Cifatte</a:t>
            </a:r>
            <a:r>
              <a:rPr lang="en-US" dirty="0"/>
              <a:t> &amp; Joe Smith from Candy.com</a:t>
            </a:r>
          </a:p>
          <a:p>
            <a:pPr marL="0" indent="0">
              <a:spcBef>
                <a:spcPts val="432"/>
              </a:spcBef>
            </a:pPr>
            <a:r>
              <a:rPr lang="en-US" dirty="0"/>
              <a:t>Paul Giese from </a:t>
            </a:r>
            <a:r>
              <a:rPr lang="en-US" dirty="0" err="1"/>
              <a:t>intheBlk</a:t>
            </a:r>
            <a:r>
              <a:rPr lang="en-US" dirty="0"/>
              <a:t> Consulting</a:t>
            </a:r>
          </a:p>
        </p:txBody>
      </p:sp>
    </p:spTree>
    <p:extLst>
      <p:ext uri="{BB962C8B-B14F-4D97-AF65-F5344CB8AC3E}">
        <p14:creationId xmlns:p14="http://schemas.microsoft.com/office/powerpoint/2010/main" val="1552169847"/>
      </p:ext>
    </p:extLst>
  </p:cSld>
  <p:clrMapOvr>
    <a:masterClrMapping/>
  </p:clrMapOvr>
  <p:transition spd="slow">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7D34DAF-7A6B-4E2F-B068-C8E085F837C3}"/>
              </a:ext>
            </a:extLst>
          </p:cNvPr>
          <p:cNvSpPr>
            <a:spLocks noGrp="1"/>
          </p:cNvSpPr>
          <p:nvPr>
            <p:ph type="body" sz="quarter" idx="16"/>
          </p:nvPr>
        </p:nvSpPr>
        <p:spPr/>
        <p:txBody>
          <a:bodyPr/>
          <a:lstStyle/>
          <a:p>
            <a:r>
              <a:rPr lang="en-US"/>
              <a:t>Enabling Inline Editing</a:t>
            </a:r>
            <a:endParaRPr lang="en-US" dirty="0"/>
          </a:p>
        </p:txBody>
      </p:sp>
      <p:sp>
        <p:nvSpPr>
          <p:cNvPr id="9" name="Text Placeholder 2">
            <a:extLst>
              <a:ext uri="{FF2B5EF4-FFF2-40B4-BE49-F238E27FC236}">
                <a16:creationId xmlns:a16="http://schemas.microsoft.com/office/drawing/2014/main" id="{A6A72875-AB92-47AF-BE9D-138571571386}"/>
              </a:ext>
            </a:extLst>
          </p:cNvPr>
          <p:cNvSpPr>
            <a:spLocks noGrp="1"/>
          </p:cNvSpPr>
          <p:nvPr>
            <p:ph type="body" sz="quarter" idx="17"/>
          </p:nvPr>
        </p:nvSpPr>
        <p:spPr>
          <a:xfrm>
            <a:off x="558800" y="1600200"/>
            <a:ext cx="11023600" cy="4267200"/>
          </a:xfrm>
        </p:spPr>
        <p:txBody>
          <a:bodyPr/>
          <a:lstStyle/>
          <a:p>
            <a:pPr marL="342900" indent="-342900">
              <a:buFont typeface="Arial" panose="020B0604020202020204" pitchFamily="34" charset="0"/>
              <a:buChar char="•"/>
            </a:pPr>
            <a:r>
              <a:rPr lang="en-US"/>
              <a:t>Under Setup &gt; Company &gt; Enable Features &gt; Data Management lies the Inline Editing feature checkbox</a:t>
            </a:r>
            <a:r>
              <a:rPr lang="en-US" dirty="0"/>
              <a:t>.</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endParaRPr lang="en-US" dirty="0"/>
          </a:p>
        </p:txBody>
      </p:sp>
      <p:pic>
        <p:nvPicPr>
          <p:cNvPr id="3" name="Picture 2">
            <a:extLst>
              <a:ext uri="{FF2B5EF4-FFF2-40B4-BE49-F238E27FC236}">
                <a16:creationId xmlns:a16="http://schemas.microsoft.com/office/drawing/2014/main" id="{5382A0F2-007E-49D9-A40A-0B81B3AC2A87}"/>
              </a:ext>
            </a:extLst>
          </p:cNvPr>
          <p:cNvPicPr>
            <a:picLocks noChangeAspect="1"/>
          </p:cNvPicPr>
          <p:nvPr/>
        </p:nvPicPr>
        <p:blipFill>
          <a:blip r:embed="rId2"/>
          <a:stretch>
            <a:fillRect/>
          </a:stretch>
        </p:blipFill>
        <p:spPr>
          <a:xfrm>
            <a:off x="2040889" y="3009900"/>
            <a:ext cx="8059422" cy="1447800"/>
          </a:xfrm>
          <a:prstGeom prst="rect">
            <a:avLst/>
          </a:prstGeom>
        </p:spPr>
      </p:pic>
    </p:spTree>
    <p:extLst>
      <p:ext uri="{BB962C8B-B14F-4D97-AF65-F5344CB8AC3E}">
        <p14:creationId xmlns:p14="http://schemas.microsoft.com/office/powerpoint/2010/main" val="69530035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7D34DAF-7A6B-4E2F-B068-C8E085F837C3}"/>
              </a:ext>
            </a:extLst>
          </p:cNvPr>
          <p:cNvSpPr>
            <a:spLocks noGrp="1"/>
          </p:cNvSpPr>
          <p:nvPr>
            <p:ph type="body" sz="quarter" idx="16"/>
          </p:nvPr>
        </p:nvSpPr>
        <p:spPr/>
        <p:txBody>
          <a:bodyPr/>
          <a:lstStyle/>
          <a:p>
            <a:r>
              <a:rPr lang="en-US"/>
              <a:t>Inline Editing Restrictions</a:t>
            </a:r>
            <a:endParaRPr lang="en-US" dirty="0"/>
          </a:p>
        </p:txBody>
      </p:sp>
      <p:sp>
        <p:nvSpPr>
          <p:cNvPr id="9" name="Text Placeholder 2">
            <a:extLst>
              <a:ext uri="{FF2B5EF4-FFF2-40B4-BE49-F238E27FC236}">
                <a16:creationId xmlns:a16="http://schemas.microsoft.com/office/drawing/2014/main" id="{A6A72875-AB92-47AF-BE9D-138571571386}"/>
              </a:ext>
            </a:extLst>
          </p:cNvPr>
          <p:cNvSpPr>
            <a:spLocks noGrp="1"/>
          </p:cNvSpPr>
          <p:nvPr>
            <p:ph type="body" sz="quarter" idx="17"/>
          </p:nvPr>
        </p:nvSpPr>
        <p:spPr>
          <a:xfrm>
            <a:off x="558800" y="1600200"/>
            <a:ext cx="11023600" cy="4267200"/>
          </a:xfrm>
        </p:spPr>
        <p:txBody>
          <a:bodyPr/>
          <a:lstStyle/>
          <a:p>
            <a:pPr marL="342900" indent="-342900">
              <a:buFont typeface="Arial" panose="020B0604020202020204" pitchFamily="34" charset="0"/>
              <a:buChar char="•"/>
            </a:pPr>
            <a:r>
              <a:rPr lang="en-US"/>
              <a:t>The record must support inline Editing</a:t>
            </a:r>
            <a:endParaRPr lang="en-US" dirty="0"/>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a:t>The records Primary Form must have the field set to Normal</a:t>
            </a:r>
            <a:endParaRPr lang="en-US" dirty="0"/>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a:t>The field cannot be a referenced to by a formula custom field</a:t>
            </a:r>
            <a:endParaRPr lang="en-US" dirty="0"/>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a:t>The user must have the Edit permission on the for the record</a:t>
            </a:r>
            <a:endParaRPr lang="en-US" dirty="0"/>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endParaRPr lang="en-US" dirty="0"/>
          </a:p>
        </p:txBody>
      </p:sp>
    </p:spTree>
    <p:extLst>
      <p:ext uri="{BB962C8B-B14F-4D97-AF65-F5344CB8AC3E}">
        <p14:creationId xmlns:p14="http://schemas.microsoft.com/office/powerpoint/2010/main" val="80960358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7D34DAF-7A6B-4E2F-B068-C8E085F837C3}"/>
              </a:ext>
            </a:extLst>
          </p:cNvPr>
          <p:cNvSpPr>
            <a:spLocks noGrp="1"/>
          </p:cNvSpPr>
          <p:nvPr>
            <p:ph type="body" sz="quarter" idx="16"/>
          </p:nvPr>
        </p:nvSpPr>
        <p:spPr/>
        <p:txBody>
          <a:bodyPr/>
          <a:lstStyle/>
          <a:p>
            <a:r>
              <a:rPr lang="en-US"/>
              <a:t>Inline Editing Shortcuts</a:t>
            </a:r>
            <a:endParaRPr lang="en-US" dirty="0"/>
          </a:p>
        </p:txBody>
      </p:sp>
      <p:sp>
        <p:nvSpPr>
          <p:cNvPr id="9" name="Text Placeholder 2">
            <a:extLst>
              <a:ext uri="{FF2B5EF4-FFF2-40B4-BE49-F238E27FC236}">
                <a16:creationId xmlns:a16="http://schemas.microsoft.com/office/drawing/2014/main" id="{A6A72875-AB92-47AF-BE9D-138571571386}"/>
              </a:ext>
            </a:extLst>
          </p:cNvPr>
          <p:cNvSpPr>
            <a:spLocks noGrp="1"/>
          </p:cNvSpPr>
          <p:nvPr>
            <p:ph type="body" sz="quarter" idx="17"/>
          </p:nvPr>
        </p:nvSpPr>
        <p:spPr>
          <a:xfrm>
            <a:off x="558800" y="1600200"/>
            <a:ext cx="11023600" cy="4267200"/>
          </a:xfrm>
        </p:spPr>
        <p:txBody>
          <a:bodyPr/>
          <a:lstStyle/>
          <a:p>
            <a:pPr marL="342900" indent="-342900">
              <a:buFont typeface="Arial" panose="020B0604020202020204" pitchFamily="34" charset="0"/>
              <a:buChar char="•"/>
            </a:pPr>
            <a:r>
              <a:rPr lang="en-US"/>
              <a:t>Here are some keyboard shortcuts for navigating Inline Editable fields</a:t>
            </a:r>
            <a:endParaRPr lang="en-US" dirty="0"/>
          </a:p>
          <a:p>
            <a:pPr marL="1085850" lvl="1" indent="-342900">
              <a:buFont typeface="Arial" panose="020B0604020202020204" pitchFamily="34" charset="0"/>
              <a:buChar char="•"/>
            </a:pPr>
            <a:r>
              <a:rPr lang="en-US" sz="1400">
                <a:solidFill>
                  <a:schemeClr val="bg1"/>
                </a:solidFill>
              </a:rPr>
              <a:t>Tab &gt; Move Right</a:t>
            </a:r>
            <a:endParaRPr lang="en-US" sz="1400" dirty="0">
              <a:solidFill>
                <a:schemeClr val="bg1"/>
              </a:solidFill>
            </a:endParaRPr>
          </a:p>
          <a:p>
            <a:pPr marL="1085850" lvl="1" indent="-342900">
              <a:buFont typeface="Arial" panose="020B0604020202020204" pitchFamily="34" charset="0"/>
              <a:buChar char="•"/>
            </a:pPr>
            <a:r>
              <a:rPr lang="en-US" sz="1400">
                <a:solidFill>
                  <a:schemeClr val="bg1"/>
                </a:solidFill>
              </a:rPr>
              <a:t>Shift + Tab &gt; Move Left</a:t>
            </a:r>
            <a:endParaRPr lang="en-US" sz="1400" dirty="0">
              <a:solidFill>
                <a:schemeClr val="bg1"/>
              </a:solidFill>
            </a:endParaRPr>
          </a:p>
          <a:p>
            <a:pPr marL="1085850" lvl="1" indent="-342900">
              <a:buFont typeface="Arial" panose="020B0604020202020204" pitchFamily="34" charset="0"/>
              <a:buChar char="•"/>
            </a:pPr>
            <a:r>
              <a:rPr lang="en-US" sz="1400">
                <a:solidFill>
                  <a:schemeClr val="bg1"/>
                </a:solidFill>
              </a:rPr>
              <a:t>Shift + Enter &gt; Move Up</a:t>
            </a:r>
            <a:endParaRPr lang="en-US" sz="1400" dirty="0">
              <a:solidFill>
                <a:schemeClr val="bg1"/>
              </a:solidFill>
            </a:endParaRPr>
          </a:p>
          <a:p>
            <a:pPr marL="1085850" lvl="1" indent="-342900">
              <a:buFont typeface="Arial" panose="020B0604020202020204" pitchFamily="34" charset="0"/>
              <a:buChar char="•"/>
            </a:pPr>
            <a:r>
              <a:rPr lang="en-US" sz="1400">
                <a:solidFill>
                  <a:schemeClr val="bg1"/>
                </a:solidFill>
              </a:rPr>
              <a:t>Enter &gt; Move Down</a:t>
            </a:r>
            <a:endParaRPr lang="en-US" sz="1400" dirty="0">
              <a:solidFill>
                <a:schemeClr val="bg1"/>
              </a:solidFill>
            </a:endParaRPr>
          </a:p>
          <a:p>
            <a:pPr marL="1085850" lvl="1" indent="-342900">
              <a:buFont typeface="Arial" panose="020B0604020202020204" pitchFamily="34" charset="0"/>
              <a:buChar char="•"/>
            </a:pPr>
            <a:r>
              <a:rPr lang="en-US" sz="1400">
                <a:solidFill>
                  <a:schemeClr val="bg1"/>
                </a:solidFill>
              </a:rPr>
              <a:t>Alt + X &gt; Edit First Available Field</a:t>
            </a:r>
            <a:endParaRPr lang="en-US" sz="1400" dirty="0">
              <a:solidFill>
                <a:schemeClr val="bg1"/>
              </a:solidFill>
            </a:endParaRPr>
          </a:p>
          <a:p>
            <a:pPr marL="1085850" lvl="1" indent="-342900">
              <a:buFont typeface="Arial" panose="020B0604020202020204" pitchFamily="34" charset="0"/>
              <a:buChar char="•"/>
            </a:pPr>
            <a:r>
              <a:rPr lang="en-US" sz="1400">
                <a:solidFill>
                  <a:schemeClr val="bg1"/>
                </a:solidFill>
              </a:rPr>
              <a:t>Ctrl + Z &gt; Undo previous edit</a:t>
            </a:r>
            <a:endParaRPr lang="en-US" sz="1400" dirty="0">
              <a:solidFill>
                <a:schemeClr val="bg1"/>
              </a:solidFill>
            </a:endParaRPr>
          </a:p>
          <a:p>
            <a:pPr marL="1085850" lvl="1" indent="-342900">
              <a:buFont typeface="Arial" panose="020B0604020202020204" pitchFamily="34" charset="0"/>
              <a:buChar char="•"/>
            </a:pPr>
            <a:r>
              <a:rPr lang="en-US" sz="1400">
                <a:solidFill>
                  <a:schemeClr val="bg1"/>
                </a:solidFill>
              </a:rPr>
              <a:t>Esc &gt; Finished editing field</a:t>
            </a:r>
            <a:endParaRPr lang="en-US" sz="1400" dirty="0">
              <a:solidFill>
                <a:schemeClr val="bg1"/>
              </a:solidFill>
            </a:endParaRPr>
          </a:p>
          <a:p>
            <a:pPr marL="1085850" lvl="1" indent="-342900">
              <a:buFont typeface="Arial" panose="020B0604020202020204" pitchFamily="34" charset="0"/>
              <a:buChar char="•"/>
            </a:pPr>
            <a:r>
              <a:rPr lang="en-US" sz="1400">
                <a:solidFill>
                  <a:schemeClr val="bg1"/>
                </a:solidFill>
              </a:rPr>
              <a:t>Del &gt; Deletes all selected records (Checks for dependencies</a:t>
            </a:r>
            <a:r>
              <a:rPr lang="en-US" sz="1400" dirty="0">
                <a:solidFill>
                  <a:schemeClr val="bg1"/>
                </a:solidFill>
              </a:rPr>
              <a:t>)</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a:t>Keyboard + Mouse Maneuvers (Like Excel</a:t>
            </a:r>
            <a:r>
              <a:rPr lang="en-US" dirty="0"/>
              <a:t>)</a:t>
            </a:r>
          </a:p>
          <a:p>
            <a:pPr marL="1085850" lvl="1" indent="-342900">
              <a:buFont typeface="Arial" panose="020B0604020202020204" pitchFamily="34" charset="0"/>
              <a:buChar char="•"/>
            </a:pPr>
            <a:r>
              <a:rPr lang="en-US" sz="1400">
                <a:solidFill>
                  <a:schemeClr val="bg1"/>
                </a:solidFill>
              </a:rPr>
              <a:t>Ctrl + Click &gt; Selects multiple records at a single time</a:t>
            </a:r>
            <a:endParaRPr lang="en-US" sz="1400" dirty="0">
              <a:solidFill>
                <a:schemeClr val="bg1"/>
              </a:solidFill>
            </a:endParaRPr>
          </a:p>
          <a:p>
            <a:pPr marL="1085850" lvl="1" indent="-342900">
              <a:buFont typeface="Arial" panose="020B0604020202020204" pitchFamily="34" charset="0"/>
              <a:buChar char="•"/>
            </a:pPr>
            <a:r>
              <a:rPr lang="en-US" sz="1400">
                <a:solidFill>
                  <a:schemeClr val="bg1"/>
                </a:solidFill>
              </a:rPr>
              <a:t>Shift + Click &gt; Selects a range of records</a:t>
            </a:r>
            <a:endParaRPr lang="en-US" sz="1400" dirty="0">
              <a:solidFill>
                <a:schemeClr val="bg1"/>
              </a:solidFill>
            </a:endParaRPr>
          </a:p>
          <a:p>
            <a:pPr marL="1085850" lvl="1" indent="-342900">
              <a:buFont typeface="Arial" panose="020B0604020202020204" pitchFamily="34" charset="0"/>
              <a:buChar char="•"/>
            </a:pPr>
            <a:endParaRPr lang="en-US" sz="1600" dirty="0">
              <a:solidFill>
                <a:schemeClr val="bg1"/>
              </a:solidFill>
            </a:endParaRP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endParaRPr lang="en-US" dirty="0"/>
          </a:p>
        </p:txBody>
      </p:sp>
    </p:spTree>
    <p:extLst>
      <p:ext uri="{BB962C8B-B14F-4D97-AF65-F5344CB8AC3E}">
        <p14:creationId xmlns:p14="http://schemas.microsoft.com/office/powerpoint/2010/main" val="107689195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7D34DAF-7A6B-4E2F-B068-C8E085F837C3}"/>
              </a:ext>
            </a:extLst>
          </p:cNvPr>
          <p:cNvSpPr>
            <a:spLocks noGrp="1"/>
          </p:cNvSpPr>
          <p:nvPr>
            <p:ph type="body" sz="quarter" idx="16"/>
          </p:nvPr>
        </p:nvSpPr>
        <p:spPr/>
        <p:txBody>
          <a:bodyPr/>
          <a:lstStyle/>
          <a:p>
            <a:r>
              <a:rPr lang="en-US"/>
              <a:t>Inline Editing on a Standard Record</a:t>
            </a:r>
            <a:endParaRPr lang="en-US" dirty="0"/>
          </a:p>
        </p:txBody>
      </p:sp>
      <p:sp>
        <p:nvSpPr>
          <p:cNvPr id="9" name="Text Placeholder 2">
            <a:extLst>
              <a:ext uri="{FF2B5EF4-FFF2-40B4-BE49-F238E27FC236}">
                <a16:creationId xmlns:a16="http://schemas.microsoft.com/office/drawing/2014/main" id="{A6A72875-AB92-47AF-BE9D-138571571386}"/>
              </a:ext>
            </a:extLst>
          </p:cNvPr>
          <p:cNvSpPr>
            <a:spLocks noGrp="1"/>
          </p:cNvSpPr>
          <p:nvPr>
            <p:ph type="body" sz="quarter" idx="17"/>
          </p:nvPr>
        </p:nvSpPr>
        <p:spPr>
          <a:xfrm>
            <a:off x="558800" y="1600200"/>
            <a:ext cx="11023600" cy="4267200"/>
          </a:xfrm>
        </p:spPr>
        <p:txBody>
          <a:bodyPr/>
          <a:lstStyle/>
          <a:p>
            <a:pPr marL="342900" indent="-342900">
              <a:buFont typeface="Arial" panose="020B0604020202020204" pitchFamily="34" charset="0"/>
              <a:buChar char="•"/>
            </a:pPr>
            <a:r>
              <a:rPr lang="en-US"/>
              <a:t>Inline Editing is available on </a:t>
            </a:r>
            <a:r>
              <a:rPr lang="en-US" b="1"/>
              <a:t>most</a:t>
            </a:r>
            <a:r>
              <a:rPr lang="en-US" i="1"/>
              <a:t> </a:t>
            </a:r>
            <a:r>
              <a:rPr lang="en-US"/>
              <a:t>Standard records with few notable exceptions. (</a:t>
            </a:r>
            <a:r>
              <a:rPr lang="en-US" dirty="0"/>
              <a:t>Subsidiary</a:t>
            </a:r>
            <a:r>
              <a:rPr lang="en-US"/>
              <a:t>/Account to name a couple</a:t>
            </a:r>
            <a:r>
              <a:rPr lang="en-US" dirty="0"/>
              <a:t>)</a:t>
            </a:r>
          </a:p>
        </p:txBody>
      </p:sp>
      <p:pic>
        <p:nvPicPr>
          <p:cNvPr id="4" name="Picture 3">
            <a:extLst>
              <a:ext uri="{FF2B5EF4-FFF2-40B4-BE49-F238E27FC236}">
                <a16:creationId xmlns:a16="http://schemas.microsoft.com/office/drawing/2014/main" id="{2CC5BA57-AC6D-4B80-BFB0-F6FCBBDC6925}"/>
              </a:ext>
            </a:extLst>
          </p:cNvPr>
          <p:cNvPicPr>
            <a:picLocks noChangeAspect="1"/>
          </p:cNvPicPr>
          <p:nvPr/>
        </p:nvPicPr>
        <p:blipFill>
          <a:blip r:embed="rId2"/>
          <a:stretch>
            <a:fillRect/>
          </a:stretch>
        </p:blipFill>
        <p:spPr>
          <a:xfrm>
            <a:off x="2566530" y="2405701"/>
            <a:ext cx="6577470" cy="3835772"/>
          </a:xfrm>
          <a:prstGeom prst="rect">
            <a:avLst/>
          </a:prstGeom>
        </p:spPr>
      </p:pic>
    </p:spTree>
    <p:extLst>
      <p:ext uri="{BB962C8B-B14F-4D97-AF65-F5344CB8AC3E}">
        <p14:creationId xmlns:p14="http://schemas.microsoft.com/office/powerpoint/2010/main" val="132889416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7D34DAF-7A6B-4E2F-B068-C8E085F837C3}"/>
              </a:ext>
            </a:extLst>
          </p:cNvPr>
          <p:cNvSpPr>
            <a:spLocks noGrp="1"/>
          </p:cNvSpPr>
          <p:nvPr>
            <p:ph type="body" sz="quarter" idx="16"/>
          </p:nvPr>
        </p:nvSpPr>
        <p:spPr/>
        <p:txBody>
          <a:bodyPr/>
          <a:lstStyle/>
          <a:p>
            <a:r>
              <a:rPr lang="en-US"/>
              <a:t>Inline Editing on a Custom Record</a:t>
            </a:r>
            <a:endParaRPr lang="en-US" dirty="0"/>
          </a:p>
        </p:txBody>
      </p:sp>
      <p:sp>
        <p:nvSpPr>
          <p:cNvPr id="9" name="Text Placeholder 2">
            <a:extLst>
              <a:ext uri="{FF2B5EF4-FFF2-40B4-BE49-F238E27FC236}">
                <a16:creationId xmlns:a16="http://schemas.microsoft.com/office/drawing/2014/main" id="{A6A72875-AB92-47AF-BE9D-138571571386}"/>
              </a:ext>
            </a:extLst>
          </p:cNvPr>
          <p:cNvSpPr>
            <a:spLocks noGrp="1"/>
          </p:cNvSpPr>
          <p:nvPr>
            <p:ph type="body" sz="quarter" idx="17"/>
          </p:nvPr>
        </p:nvSpPr>
        <p:spPr>
          <a:xfrm>
            <a:off x="558800" y="1600200"/>
            <a:ext cx="11023600" cy="4267200"/>
          </a:xfrm>
        </p:spPr>
        <p:txBody>
          <a:bodyPr/>
          <a:lstStyle/>
          <a:p>
            <a:pPr marL="342900" indent="-342900">
              <a:buFont typeface="Arial" panose="020B0604020202020204" pitchFamily="34" charset="0"/>
              <a:buChar char="•"/>
            </a:pPr>
            <a:r>
              <a:rPr lang="en-US"/>
              <a:t>Inline Editing is feature exposed to each Custom record individually</a:t>
            </a:r>
            <a:r>
              <a:rPr lang="en-US" dirty="0"/>
              <a:t>.</a:t>
            </a:r>
          </a:p>
        </p:txBody>
      </p:sp>
      <p:pic>
        <p:nvPicPr>
          <p:cNvPr id="3" name="Picture 2">
            <a:extLst>
              <a:ext uri="{FF2B5EF4-FFF2-40B4-BE49-F238E27FC236}">
                <a16:creationId xmlns:a16="http://schemas.microsoft.com/office/drawing/2014/main" id="{888C931F-F98B-409C-81B6-0E17AE720047}"/>
              </a:ext>
            </a:extLst>
          </p:cNvPr>
          <p:cNvPicPr>
            <a:picLocks noChangeAspect="1"/>
          </p:cNvPicPr>
          <p:nvPr/>
        </p:nvPicPr>
        <p:blipFill>
          <a:blip r:embed="rId2"/>
          <a:stretch>
            <a:fillRect/>
          </a:stretch>
        </p:blipFill>
        <p:spPr>
          <a:xfrm>
            <a:off x="943765" y="2819400"/>
            <a:ext cx="10253670" cy="3006798"/>
          </a:xfrm>
          <a:prstGeom prst="rect">
            <a:avLst/>
          </a:prstGeom>
        </p:spPr>
      </p:pic>
    </p:spTree>
    <p:extLst>
      <p:ext uri="{BB962C8B-B14F-4D97-AF65-F5344CB8AC3E}">
        <p14:creationId xmlns:p14="http://schemas.microsoft.com/office/powerpoint/2010/main" val="260495464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7D34DAF-7A6B-4E2F-B068-C8E085F837C3}"/>
              </a:ext>
            </a:extLst>
          </p:cNvPr>
          <p:cNvSpPr>
            <a:spLocks noGrp="1"/>
          </p:cNvSpPr>
          <p:nvPr>
            <p:ph type="body" sz="quarter" idx="16"/>
          </p:nvPr>
        </p:nvSpPr>
        <p:spPr/>
        <p:txBody>
          <a:bodyPr/>
          <a:lstStyle/>
          <a:p>
            <a:r>
              <a:rPr lang="en-US"/>
              <a:t>Inline Editing In Item Searches</a:t>
            </a:r>
            <a:endParaRPr lang="en-US" dirty="0"/>
          </a:p>
        </p:txBody>
      </p:sp>
      <p:sp>
        <p:nvSpPr>
          <p:cNvPr id="9" name="Text Placeholder 2">
            <a:extLst>
              <a:ext uri="{FF2B5EF4-FFF2-40B4-BE49-F238E27FC236}">
                <a16:creationId xmlns:a16="http://schemas.microsoft.com/office/drawing/2014/main" id="{A6A72875-AB92-47AF-BE9D-138571571386}"/>
              </a:ext>
            </a:extLst>
          </p:cNvPr>
          <p:cNvSpPr>
            <a:spLocks noGrp="1"/>
          </p:cNvSpPr>
          <p:nvPr>
            <p:ph type="body" sz="quarter" idx="17"/>
          </p:nvPr>
        </p:nvSpPr>
        <p:spPr>
          <a:xfrm>
            <a:off x="558800" y="1600200"/>
            <a:ext cx="11023600" cy="4267200"/>
          </a:xfrm>
        </p:spPr>
        <p:txBody>
          <a:bodyPr/>
          <a:lstStyle/>
          <a:p>
            <a:pPr marL="342900" indent="-342900">
              <a:buFont typeface="Arial" panose="020B0604020202020204" pitchFamily="34" charset="0"/>
              <a:buChar char="•"/>
            </a:pPr>
            <a:r>
              <a:rPr lang="en-US"/>
              <a:t>An Item Search must be restricted to a Single “Type” to enable inline editing</a:t>
            </a:r>
            <a:endParaRPr lang="en-US" dirty="0"/>
          </a:p>
        </p:txBody>
      </p:sp>
      <p:pic>
        <p:nvPicPr>
          <p:cNvPr id="6" name="Picture 5">
            <a:extLst>
              <a:ext uri="{FF2B5EF4-FFF2-40B4-BE49-F238E27FC236}">
                <a16:creationId xmlns:a16="http://schemas.microsoft.com/office/drawing/2014/main" id="{6F36AD6E-96DF-4491-ADDC-E1CE2E1D75D4}"/>
              </a:ext>
            </a:extLst>
          </p:cNvPr>
          <p:cNvPicPr>
            <a:picLocks noChangeAspect="1"/>
          </p:cNvPicPr>
          <p:nvPr/>
        </p:nvPicPr>
        <p:blipFill>
          <a:blip r:embed="rId2"/>
          <a:stretch>
            <a:fillRect/>
          </a:stretch>
        </p:blipFill>
        <p:spPr>
          <a:xfrm>
            <a:off x="875440" y="2667000"/>
            <a:ext cx="10441119" cy="2929681"/>
          </a:xfrm>
          <a:prstGeom prst="rect">
            <a:avLst/>
          </a:prstGeom>
        </p:spPr>
      </p:pic>
    </p:spTree>
    <p:extLst>
      <p:ext uri="{BB962C8B-B14F-4D97-AF65-F5344CB8AC3E}">
        <p14:creationId xmlns:p14="http://schemas.microsoft.com/office/powerpoint/2010/main" val="55532240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7D34DAF-7A6B-4E2F-B068-C8E085F837C3}"/>
              </a:ext>
            </a:extLst>
          </p:cNvPr>
          <p:cNvSpPr>
            <a:spLocks noGrp="1"/>
          </p:cNvSpPr>
          <p:nvPr>
            <p:ph type="body" sz="quarter" idx="16"/>
          </p:nvPr>
        </p:nvSpPr>
        <p:spPr/>
        <p:txBody>
          <a:bodyPr/>
          <a:lstStyle/>
          <a:p>
            <a:r>
              <a:rPr lang="en-US"/>
              <a:t>Inline Editing In Transaction Searches</a:t>
            </a:r>
            <a:endParaRPr lang="en-US" dirty="0"/>
          </a:p>
        </p:txBody>
      </p:sp>
      <p:sp>
        <p:nvSpPr>
          <p:cNvPr id="9" name="Text Placeholder 2">
            <a:extLst>
              <a:ext uri="{FF2B5EF4-FFF2-40B4-BE49-F238E27FC236}">
                <a16:creationId xmlns:a16="http://schemas.microsoft.com/office/drawing/2014/main" id="{A6A72875-AB92-47AF-BE9D-138571571386}"/>
              </a:ext>
            </a:extLst>
          </p:cNvPr>
          <p:cNvSpPr>
            <a:spLocks noGrp="1"/>
          </p:cNvSpPr>
          <p:nvPr>
            <p:ph type="body" sz="quarter" idx="17"/>
          </p:nvPr>
        </p:nvSpPr>
        <p:spPr>
          <a:xfrm>
            <a:off x="558800" y="1600200"/>
            <a:ext cx="11023600" cy="4267200"/>
          </a:xfrm>
        </p:spPr>
        <p:txBody>
          <a:bodyPr/>
          <a:lstStyle/>
          <a:p>
            <a:pPr marL="342900" indent="-342900">
              <a:buFont typeface="Arial" panose="020B0604020202020204" pitchFamily="34" charset="0"/>
              <a:buChar char="•"/>
            </a:pPr>
            <a:r>
              <a:rPr lang="en-US"/>
              <a:t>A transaction search must have 2 specific criteria to allow “Inline Editing</a:t>
            </a:r>
            <a:r>
              <a:rPr lang="en-US" dirty="0"/>
              <a:t>”</a:t>
            </a:r>
          </a:p>
          <a:p>
            <a:pPr marL="342900" indent="-342900">
              <a:buFont typeface="Arial" panose="020B0604020202020204" pitchFamily="34" charset="0"/>
              <a:buChar char="•"/>
            </a:pPr>
            <a:r>
              <a:rPr lang="en-US" b="1"/>
              <a:t>Type</a:t>
            </a:r>
            <a:r>
              <a:rPr lang="en-US"/>
              <a:t> must be restricted to a single transaction type</a:t>
            </a:r>
            <a:endParaRPr lang="en-US" dirty="0"/>
          </a:p>
          <a:p>
            <a:pPr marL="342900" indent="-342900">
              <a:buFont typeface="Arial" panose="020B0604020202020204" pitchFamily="34" charset="0"/>
              <a:buChar char="•"/>
            </a:pPr>
            <a:r>
              <a:rPr lang="en-US" b="1"/>
              <a:t>Main Line </a:t>
            </a:r>
            <a:r>
              <a:rPr lang="en-US"/>
              <a:t>must be set to </a:t>
            </a:r>
            <a:r>
              <a:rPr lang="en-US" b="1"/>
              <a:t>true</a:t>
            </a:r>
            <a:endParaRPr lang="en-US" b="1" dirty="0"/>
          </a:p>
        </p:txBody>
      </p:sp>
      <p:pic>
        <p:nvPicPr>
          <p:cNvPr id="5" name="Picture 4">
            <a:extLst>
              <a:ext uri="{FF2B5EF4-FFF2-40B4-BE49-F238E27FC236}">
                <a16:creationId xmlns:a16="http://schemas.microsoft.com/office/drawing/2014/main" id="{61FB1B7A-9A8F-49D4-B787-AA0B6E37BE1C}"/>
              </a:ext>
            </a:extLst>
          </p:cNvPr>
          <p:cNvPicPr>
            <a:picLocks noChangeAspect="1"/>
          </p:cNvPicPr>
          <p:nvPr/>
        </p:nvPicPr>
        <p:blipFill>
          <a:blip r:embed="rId2"/>
          <a:stretch>
            <a:fillRect/>
          </a:stretch>
        </p:blipFill>
        <p:spPr>
          <a:xfrm>
            <a:off x="1066800" y="2895600"/>
            <a:ext cx="9739204" cy="2583404"/>
          </a:xfrm>
          <a:prstGeom prst="rect">
            <a:avLst/>
          </a:prstGeom>
        </p:spPr>
      </p:pic>
    </p:spTree>
    <p:extLst>
      <p:ext uri="{BB962C8B-B14F-4D97-AF65-F5344CB8AC3E}">
        <p14:creationId xmlns:p14="http://schemas.microsoft.com/office/powerpoint/2010/main" val="275670027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7D34DAF-7A6B-4E2F-B068-C8E085F837C3}"/>
              </a:ext>
            </a:extLst>
          </p:cNvPr>
          <p:cNvSpPr>
            <a:spLocks noGrp="1"/>
          </p:cNvSpPr>
          <p:nvPr>
            <p:ph type="body" sz="quarter" idx="16"/>
          </p:nvPr>
        </p:nvSpPr>
        <p:spPr/>
        <p:txBody>
          <a:bodyPr/>
          <a:lstStyle/>
          <a:p>
            <a:r>
              <a:rPr lang="en-US"/>
              <a:t>Inline Editing Example</a:t>
            </a:r>
            <a:endParaRPr lang="en-US" dirty="0"/>
          </a:p>
        </p:txBody>
      </p:sp>
      <p:sp>
        <p:nvSpPr>
          <p:cNvPr id="9" name="Text Placeholder 2">
            <a:extLst>
              <a:ext uri="{FF2B5EF4-FFF2-40B4-BE49-F238E27FC236}">
                <a16:creationId xmlns:a16="http://schemas.microsoft.com/office/drawing/2014/main" id="{A6A72875-AB92-47AF-BE9D-138571571386}"/>
              </a:ext>
            </a:extLst>
          </p:cNvPr>
          <p:cNvSpPr>
            <a:spLocks noGrp="1"/>
          </p:cNvSpPr>
          <p:nvPr>
            <p:ph type="body" sz="quarter" idx="17"/>
          </p:nvPr>
        </p:nvSpPr>
        <p:spPr>
          <a:xfrm>
            <a:off x="558800" y="1600200"/>
            <a:ext cx="11023600" cy="4267200"/>
          </a:xfrm>
        </p:spPr>
        <p:txBody>
          <a:bodyPr/>
          <a:lstStyle/>
          <a:p>
            <a:pPr marL="342900" indent="-342900">
              <a:buFont typeface="Arial" panose="020B0604020202020204" pitchFamily="34" charset="0"/>
              <a:buChar char="•"/>
            </a:pPr>
            <a:r>
              <a:rPr lang="en-US"/>
              <a:t>Once filtered to a single transaction type and main line = true, you can enable the inline editing toggle</a:t>
            </a:r>
            <a:endParaRPr lang="en-US" dirty="0"/>
          </a:p>
          <a:p>
            <a:pPr marL="342900" indent="-342900">
              <a:buFont typeface="Arial" panose="020B0604020202020204" pitchFamily="34" charset="0"/>
              <a:buChar char="•"/>
            </a:pPr>
            <a:r>
              <a:rPr lang="en-US"/>
              <a:t>Fields that are inline editable will have a pencil icon next to the column name</a:t>
            </a:r>
            <a:endParaRPr lang="en-US" dirty="0"/>
          </a:p>
        </p:txBody>
      </p:sp>
      <p:pic>
        <p:nvPicPr>
          <p:cNvPr id="3" name="Picture 2">
            <a:extLst>
              <a:ext uri="{FF2B5EF4-FFF2-40B4-BE49-F238E27FC236}">
                <a16:creationId xmlns:a16="http://schemas.microsoft.com/office/drawing/2014/main" id="{49F24835-EFD1-4146-A040-3F1C9F423D68}"/>
              </a:ext>
            </a:extLst>
          </p:cNvPr>
          <p:cNvPicPr>
            <a:picLocks noChangeAspect="1"/>
          </p:cNvPicPr>
          <p:nvPr/>
        </p:nvPicPr>
        <p:blipFill>
          <a:blip r:embed="rId2"/>
          <a:stretch>
            <a:fillRect/>
          </a:stretch>
        </p:blipFill>
        <p:spPr>
          <a:xfrm>
            <a:off x="1384300" y="2915218"/>
            <a:ext cx="9372600" cy="3331046"/>
          </a:xfrm>
          <a:prstGeom prst="rect">
            <a:avLst/>
          </a:prstGeom>
        </p:spPr>
      </p:pic>
      <p:pic>
        <p:nvPicPr>
          <p:cNvPr id="4" name="Picture 3">
            <a:extLst>
              <a:ext uri="{FF2B5EF4-FFF2-40B4-BE49-F238E27FC236}">
                <a16:creationId xmlns:a16="http://schemas.microsoft.com/office/drawing/2014/main" id="{453E9645-AE57-452E-9819-2A0C65FFD008}"/>
              </a:ext>
            </a:extLst>
          </p:cNvPr>
          <p:cNvPicPr>
            <a:picLocks noChangeAspect="1"/>
          </p:cNvPicPr>
          <p:nvPr/>
        </p:nvPicPr>
        <p:blipFill>
          <a:blip r:embed="rId3"/>
          <a:stretch>
            <a:fillRect/>
          </a:stretch>
        </p:blipFill>
        <p:spPr>
          <a:xfrm flipH="1">
            <a:off x="6629400" y="2611469"/>
            <a:ext cx="310177" cy="286318"/>
          </a:xfrm>
          <a:prstGeom prst="rect">
            <a:avLst/>
          </a:prstGeom>
        </p:spPr>
      </p:pic>
    </p:spTree>
    <p:extLst>
      <p:ext uri="{BB962C8B-B14F-4D97-AF65-F5344CB8AC3E}">
        <p14:creationId xmlns:p14="http://schemas.microsoft.com/office/powerpoint/2010/main" val="126522515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7D34DAF-7A6B-4E2F-B068-C8E085F837C3}"/>
              </a:ext>
            </a:extLst>
          </p:cNvPr>
          <p:cNvSpPr>
            <a:spLocks noGrp="1"/>
          </p:cNvSpPr>
          <p:nvPr>
            <p:ph type="body" sz="quarter" idx="16"/>
          </p:nvPr>
        </p:nvSpPr>
        <p:spPr/>
        <p:txBody>
          <a:bodyPr/>
          <a:lstStyle/>
          <a:p>
            <a:r>
              <a:rPr lang="en-US"/>
              <a:t>Sample Inline Editing Result</a:t>
            </a:r>
            <a:endParaRPr lang="en-US" dirty="0"/>
          </a:p>
        </p:txBody>
      </p:sp>
      <p:sp>
        <p:nvSpPr>
          <p:cNvPr id="9" name="Text Placeholder 2">
            <a:extLst>
              <a:ext uri="{FF2B5EF4-FFF2-40B4-BE49-F238E27FC236}">
                <a16:creationId xmlns:a16="http://schemas.microsoft.com/office/drawing/2014/main" id="{A6A72875-AB92-47AF-BE9D-138571571386}"/>
              </a:ext>
            </a:extLst>
          </p:cNvPr>
          <p:cNvSpPr>
            <a:spLocks noGrp="1"/>
          </p:cNvSpPr>
          <p:nvPr>
            <p:ph type="body" sz="quarter" idx="17"/>
          </p:nvPr>
        </p:nvSpPr>
        <p:spPr>
          <a:xfrm>
            <a:off x="558800" y="1600200"/>
            <a:ext cx="11023600" cy="4267200"/>
          </a:xfrm>
        </p:spPr>
        <p:txBody>
          <a:bodyPr/>
          <a:lstStyle/>
          <a:p>
            <a:pPr marL="342900" indent="-342900">
              <a:buFont typeface="Arial" panose="020B0604020202020204" pitchFamily="34" charset="0"/>
              <a:buChar char="•"/>
            </a:pPr>
            <a:r>
              <a:rPr lang="en-US"/>
              <a:t>Note the field on the invoice has the value entered in the saved search results</a:t>
            </a:r>
            <a:r>
              <a:rPr lang="en-US" dirty="0"/>
              <a:t>.</a:t>
            </a:r>
          </a:p>
        </p:txBody>
      </p:sp>
      <p:pic>
        <p:nvPicPr>
          <p:cNvPr id="3" name="Picture 2">
            <a:extLst>
              <a:ext uri="{FF2B5EF4-FFF2-40B4-BE49-F238E27FC236}">
                <a16:creationId xmlns:a16="http://schemas.microsoft.com/office/drawing/2014/main" id="{DBAD289C-6DB9-4101-9A27-66E78A6ECAFB}"/>
              </a:ext>
            </a:extLst>
          </p:cNvPr>
          <p:cNvPicPr>
            <a:picLocks noChangeAspect="1"/>
          </p:cNvPicPr>
          <p:nvPr/>
        </p:nvPicPr>
        <p:blipFill>
          <a:blip r:embed="rId2"/>
          <a:stretch>
            <a:fillRect/>
          </a:stretch>
        </p:blipFill>
        <p:spPr>
          <a:xfrm>
            <a:off x="1909719" y="2133243"/>
            <a:ext cx="8321761" cy="4115157"/>
          </a:xfrm>
          <a:prstGeom prst="rect">
            <a:avLst/>
          </a:prstGeom>
        </p:spPr>
      </p:pic>
    </p:spTree>
    <p:extLst>
      <p:ext uri="{BB962C8B-B14F-4D97-AF65-F5344CB8AC3E}">
        <p14:creationId xmlns:p14="http://schemas.microsoft.com/office/powerpoint/2010/main" val="129896966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6"/>
          </p:nvPr>
        </p:nvSpPr>
        <p:spPr/>
        <p:txBody>
          <a:bodyPr/>
          <a:lstStyle/>
          <a:p>
            <a:r>
              <a:rPr lang="en-US"/>
              <a:t>Formulas in Saved Search</a:t>
            </a:r>
            <a:endParaRPr lang="en-US" dirty="0"/>
          </a:p>
        </p:txBody>
      </p:sp>
      <p:sp>
        <p:nvSpPr>
          <p:cNvPr id="3" name="Text Placeholder 2"/>
          <p:cNvSpPr>
            <a:spLocks noGrp="1"/>
          </p:cNvSpPr>
          <p:nvPr>
            <p:ph type="body" sz="quarter" idx="17"/>
          </p:nvPr>
        </p:nvSpPr>
        <p:spPr>
          <a:xfrm>
            <a:off x="558800" y="1600200"/>
            <a:ext cx="11023600" cy="4724400"/>
          </a:xfrm>
        </p:spPr>
        <p:txBody>
          <a:bodyPr/>
          <a:lstStyle/>
          <a:p>
            <a:pPr marL="342900" indent="-342900">
              <a:buFont typeface="Arial" panose="020B0604020202020204" pitchFamily="34" charset="0"/>
              <a:buChar char="•"/>
            </a:pPr>
            <a:r>
              <a:rPr lang="en-US" dirty="0"/>
              <a:t>Formula Types</a:t>
            </a:r>
          </a:p>
          <a:p>
            <a:pPr marL="1085850" lvl="1" indent="-342900">
              <a:buFont typeface="Arial" panose="020B0604020202020204" pitchFamily="34" charset="0"/>
              <a:buChar char="•"/>
            </a:pPr>
            <a:r>
              <a:rPr lang="en-US" sz="1400" dirty="0">
                <a:solidFill>
                  <a:schemeClr val="bg1"/>
                </a:solidFill>
              </a:rPr>
              <a:t>Currency, Date, Date/Time, Numeric, Percent &amp; Text</a:t>
            </a:r>
          </a:p>
          <a:p>
            <a:pPr marL="1085850" lvl="1" indent="-342900">
              <a:buFont typeface="Arial" panose="020B0604020202020204" pitchFamily="34" charset="0"/>
              <a:buChar char="•"/>
            </a:pPr>
            <a:endParaRPr lang="en-US" sz="1400" dirty="0">
              <a:solidFill>
                <a:schemeClr val="bg1"/>
              </a:solidFill>
            </a:endParaRPr>
          </a:p>
          <a:p>
            <a:pPr marL="342900" indent="-342900">
              <a:buFont typeface="Arial" panose="020B0604020202020204" pitchFamily="34" charset="0"/>
              <a:buChar char="•"/>
            </a:pPr>
            <a:r>
              <a:rPr lang="en-US" dirty="0"/>
              <a:t>SQL Conventions (Understanding the NetSuite canned formulas)</a:t>
            </a:r>
          </a:p>
          <a:p>
            <a:pPr lvl="1" indent="0">
              <a:buNone/>
            </a:pPr>
            <a:endParaRPr lang="en-US" sz="600" dirty="0">
              <a:solidFill>
                <a:schemeClr val="bg1"/>
              </a:solidFill>
            </a:endParaRPr>
          </a:p>
          <a:p>
            <a:pPr marL="342900" indent="-342900">
              <a:buFont typeface="Arial" panose="020B0604020202020204" pitchFamily="34" charset="0"/>
              <a:buChar char="•"/>
            </a:pPr>
            <a:r>
              <a:rPr lang="en-US" dirty="0"/>
              <a:t>Common Formulas</a:t>
            </a:r>
          </a:p>
          <a:p>
            <a:pPr marL="1085850" lvl="1" indent="-342900">
              <a:buFont typeface="Arial" panose="020B0604020202020204" pitchFamily="34" charset="0"/>
              <a:buChar char="•"/>
            </a:pPr>
            <a:r>
              <a:rPr lang="en-US" sz="1400" dirty="0">
                <a:solidFill>
                  <a:schemeClr val="bg1"/>
                </a:solidFill>
              </a:rPr>
              <a:t>DECODE, CASE WHEN, SUBSTR, TO_CHAR, TO_DATE, TO_NUMBER, LAST_DAY, MONTHS_BETWEEN, CONCAT, NVL</a:t>
            </a:r>
            <a:endParaRPr lang="en-US" sz="600" dirty="0">
              <a:solidFill>
                <a:schemeClr val="bg1"/>
              </a:solidFill>
            </a:endParaRPr>
          </a:p>
          <a:p>
            <a:pPr marL="1085850" lvl="1" indent="-342900">
              <a:buFont typeface="Arial" panose="020B0604020202020204" pitchFamily="34" charset="0"/>
              <a:buChar char="•"/>
            </a:pPr>
            <a:endParaRPr lang="en-US" sz="1400" dirty="0">
              <a:solidFill>
                <a:schemeClr val="bg1"/>
              </a:solidFill>
            </a:endParaRPr>
          </a:p>
          <a:p>
            <a:pPr marL="342900" indent="-342900">
              <a:buFont typeface="Arial" panose="020B0604020202020204" pitchFamily="34" charset="0"/>
              <a:buChar char="•"/>
            </a:pPr>
            <a:r>
              <a:rPr lang="en-US" dirty="0"/>
              <a:t>Nested Formulas</a:t>
            </a:r>
          </a:p>
          <a:p>
            <a:pPr lvl="1" indent="0">
              <a:buNone/>
            </a:pPr>
            <a:endParaRPr lang="en-US" sz="1400" dirty="0">
              <a:solidFill>
                <a:schemeClr val="bg1"/>
              </a:solidFill>
            </a:endParaRPr>
          </a:p>
          <a:p>
            <a:pPr marL="342900" indent="-342900">
              <a:buFont typeface="Arial" panose="020B0604020202020204" pitchFamily="34" charset="0"/>
              <a:buChar char="•"/>
            </a:pPr>
            <a:r>
              <a:rPr lang="en-US" dirty="0"/>
              <a:t>Some other “Cool” formulas</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dirty="0"/>
              <a:t>Next Level Reporting, A look at a Multi-book “Recon” search</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dirty="0"/>
              <a:t>Going Even Further, Creating a Deferred Revenue Waterfall Search</a:t>
            </a:r>
          </a:p>
          <a:p>
            <a:pPr marL="342900" indent="-342900">
              <a:buFont typeface="Arial" panose="020B0604020202020204" pitchFamily="34" charset="0"/>
              <a:buChar char="•"/>
            </a:pPr>
            <a:endParaRPr lang="en-US" dirty="0"/>
          </a:p>
        </p:txBody>
      </p:sp>
    </p:spTree>
    <p:extLst>
      <p:ext uri="{BB962C8B-B14F-4D97-AF65-F5344CB8AC3E}">
        <p14:creationId xmlns:p14="http://schemas.microsoft.com/office/powerpoint/2010/main" val="32824251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9082002-F407-4F88-9050-D65756145956}"/>
              </a:ext>
            </a:extLst>
          </p:cNvPr>
          <p:cNvPicPr>
            <a:picLocks noChangeAspect="1"/>
          </p:cNvPicPr>
          <p:nvPr/>
        </p:nvPicPr>
        <p:blipFill>
          <a:blip r:embed="rId2"/>
          <a:stretch>
            <a:fillRect/>
          </a:stretch>
        </p:blipFill>
        <p:spPr>
          <a:xfrm>
            <a:off x="381000" y="1371600"/>
            <a:ext cx="9601200" cy="2142788"/>
          </a:xfrm>
          <a:prstGeom prst="rect">
            <a:avLst/>
          </a:prstGeom>
        </p:spPr>
      </p:pic>
      <p:sp>
        <p:nvSpPr>
          <p:cNvPr id="2" name="Text Placeholder 1"/>
          <p:cNvSpPr>
            <a:spLocks noGrp="1"/>
          </p:cNvSpPr>
          <p:nvPr>
            <p:ph type="body" sz="quarter" idx="16"/>
          </p:nvPr>
        </p:nvSpPr>
        <p:spPr/>
        <p:txBody>
          <a:bodyPr/>
          <a:lstStyle/>
          <a:p>
            <a:r>
              <a:rPr lang="en-US" dirty="0"/>
              <a:t>About Green Rabbit (Candy.com)</a:t>
            </a:r>
          </a:p>
        </p:txBody>
      </p:sp>
      <p:sp>
        <p:nvSpPr>
          <p:cNvPr id="3" name="Text Placeholder 2"/>
          <p:cNvSpPr>
            <a:spLocks noGrp="1"/>
          </p:cNvSpPr>
          <p:nvPr>
            <p:ph type="body" sz="quarter" idx="17"/>
          </p:nvPr>
        </p:nvSpPr>
        <p:spPr>
          <a:xfrm>
            <a:off x="558800" y="3666788"/>
            <a:ext cx="11023600" cy="2810212"/>
          </a:xfrm>
        </p:spPr>
        <p:txBody>
          <a:bodyPr/>
          <a:lstStyle/>
          <a:p>
            <a:r>
              <a:rPr lang="en-US" b="1" dirty="0"/>
              <a:t>Vision Statement: </a:t>
            </a:r>
            <a:r>
              <a:rPr lang="en-US" dirty="0"/>
              <a:t>Green Rabbit’s vision is to be the leading online distributor of candy, snacks and gifts on the internet.</a:t>
            </a:r>
          </a:p>
          <a:p>
            <a:endParaRPr lang="en-US" dirty="0"/>
          </a:p>
          <a:p>
            <a:r>
              <a:rPr lang="en-US" b="1" dirty="0"/>
              <a:t>Mission Statement: </a:t>
            </a:r>
            <a:r>
              <a:rPr lang="en-US" dirty="0"/>
              <a:t>To work with manufacturers, suppliers and partners across multiple retail channels, introducing candy and snacks to the online marketplace.</a:t>
            </a:r>
          </a:p>
          <a:p>
            <a:endParaRPr lang="en-US" dirty="0"/>
          </a:p>
          <a:p>
            <a:r>
              <a:rPr lang="en-US" b="1" dirty="0"/>
              <a:t>Goal: </a:t>
            </a:r>
            <a:r>
              <a:rPr lang="en-US" dirty="0"/>
              <a:t>Our goal is to provide the best quality, service and performance for every partner integration.</a:t>
            </a:r>
          </a:p>
        </p:txBody>
      </p:sp>
    </p:spTree>
    <p:extLst>
      <p:ext uri="{BB962C8B-B14F-4D97-AF65-F5344CB8AC3E}">
        <p14:creationId xmlns:p14="http://schemas.microsoft.com/office/powerpoint/2010/main" val="264009723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7D34DAF-7A6B-4E2F-B068-C8E085F837C3}"/>
              </a:ext>
            </a:extLst>
          </p:cNvPr>
          <p:cNvSpPr>
            <a:spLocks noGrp="1"/>
          </p:cNvSpPr>
          <p:nvPr>
            <p:ph type="body" sz="quarter" idx="16"/>
          </p:nvPr>
        </p:nvSpPr>
        <p:spPr/>
        <p:txBody>
          <a:bodyPr/>
          <a:lstStyle/>
          <a:p>
            <a:r>
              <a:rPr lang="en-US"/>
              <a:t>Formula Types</a:t>
            </a:r>
            <a:endParaRPr lang="en-US" dirty="0"/>
          </a:p>
        </p:txBody>
      </p:sp>
      <p:sp>
        <p:nvSpPr>
          <p:cNvPr id="9" name="Text Placeholder 2">
            <a:extLst>
              <a:ext uri="{FF2B5EF4-FFF2-40B4-BE49-F238E27FC236}">
                <a16:creationId xmlns:a16="http://schemas.microsoft.com/office/drawing/2014/main" id="{A6A72875-AB92-47AF-BE9D-138571571386}"/>
              </a:ext>
            </a:extLst>
          </p:cNvPr>
          <p:cNvSpPr>
            <a:spLocks noGrp="1"/>
          </p:cNvSpPr>
          <p:nvPr>
            <p:ph type="body" sz="quarter" idx="17"/>
          </p:nvPr>
        </p:nvSpPr>
        <p:spPr>
          <a:xfrm>
            <a:off x="558800" y="1600200"/>
            <a:ext cx="11023600" cy="4267200"/>
          </a:xfrm>
        </p:spPr>
        <p:txBody>
          <a:bodyPr/>
          <a:lstStyle/>
          <a:p>
            <a:pPr marL="342900" indent="-342900">
              <a:buFont typeface="Arial" panose="020B0604020202020204" pitchFamily="34" charset="0"/>
              <a:buChar char="•"/>
            </a:pPr>
            <a:r>
              <a:rPr lang="en-US"/>
              <a:t>Formula Types are important, they control what type of data the formula is expected to return</a:t>
            </a:r>
            <a:endParaRPr lang="en-US" dirty="0"/>
          </a:p>
          <a:p>
            <a:pPr marL="342900" indent="-342900">
              <a:buFont typeface="Arial" panose="020B0604020202020204" pitchFamily="34" charset="0"/>
              <a:buChar char="•"/>
            </a:pPr>
            <a:r>
              <a:rPr lang="en-US"/>
              <a:t>The incorrect Formula Type can result in an error</a:t>
            </a:r>
            <a:endParaRPr lang="en-US" dirty="0"/>
          </a:p>
          <a:p>
            <a:pPr marL="342900" indent="-342900">
              <a:buFont typeface="Arial" panose="020B0604020202020204" pitchFamily="34" charset="0"/>
              <a:buChar char="•"/>
            </a:pPr>
            <a:r>
              <a:rPr lang="en-US"/>
              <a:t>There are 3 “families” of Formula Types</a:t>
            </a:r>
            <a:endParaRPr lang="en-US" dirty="0"/>
          </a:p>
          <a:p>
            <a:pPr lvl="1" indent="0">
              <a:buNone/>
            </a:pPr>
            <a:r>
              <a:rPr lang="en-US" sz="1600" b="1" dirty="0">
                <a:solidFill>
                  <a:schemeClr val="bg1"/>
                </a:solidFill>
              </a:rPr>
              <a:t>Numeric:</a:t>
            </a:r>
          </a:p>
          <a:p>
            <a:pPr marL="1085850" lvl="1" indent="-342900">
              <a:buFont typeface="Arial" panose="020B0604020202020204" pitchFamily="34" charset="0"/>
              <a:buChar char="•"/>
            </a:pPr>
            <a:r>
              <a:rPr lang="en-US" sz="1400">
                <a:solidFill>
                  <a:schemeClr val="bg1"/>
                </a:solidFill>
              </a:rPr>
              <a:t>Formula (Currency) – This will display like Excel displays numbers in “Currency” format (2 decimals</a:t>
            </a:r>
            <a:r>
              <a:rPr lang="en-US" sz="1400" dirty="0">
                <a:solidFill>
                  <a:schemeClr val="bg1"/>
                </a:solidFill>
              </a:rPr>
              <a:t>)</a:t>
            </a:r>
          </a:p>
          <a:p>
            <a:pPr marL="1085850" lvl="1" indent="-342900">
              <a:buFont typeface="Arial" panose="020B0604020202020204" pitchFamily="34" charset="0"/>
              <a:buChar char="•"/>
            </a:pPr>
            <a:r>
              <a:rPr lang="en-US" sz="1400">
                <a:solidFill>
                  <a:schemeClr val="bg1"/>
                </a:solidFill>
              </a:rPr>
              <a:t>Formula (Numeric) – This will display like Excel displays numbers in “General” format</a:t>
            </a:r>
            <a:endParaRPr lang="en-US" sz="1400" dirty="0">
              <a:solidFill>
                <a:schemeClr val="bg1"/>
              </a:solidFill>
            </a:endParaRPr>
          </a:p>
          <a:p>
            <a:pPr marL="1085850" lvl="1" indent="-342900">
              <a:buFont typeface="Arial" panose="020B0604020202020204" pitchFamily="34" charset="0"/>
              <a:buChar char="•"/>
            </a:pPr>
            <a:r>
              <a:rPr lang="en-US" sz="1400">
                <a:solidFill>
                  <a:schemeClr val="bg1"/>
                </a:solidFill>
              </a:rPr>
              <a:t>Formula (Percent) – This will display like Excel displays numbers in “Percent” format</a:t>
            </a:r>
            <a:endParaRPr lang="en-US" sz="1400" dirty="0">
              <a:solidFill>
                <a:schemeClr val="bg1"/>
              </a:solidFill>
            </a:endParaRPr>
          </a:p>
          <a:p>
            <a:pPr lvl="1" indent="0">
              <a:buNone/>
            </a:pPr>
            <a:r>
              <a:rPr lang="en-US" sz="1600" b="1" dirty="0">
                <a:solidFill>
                  <a:schemeClr val="bg1"/>
                </a:solidFill>
              </a:rPr>
              <a:t>Date:</a:t>
            </a:r>
          </a:p>
          <a:p>
            <a:pPr marL="1085850" lvl="1" indent="-342900">
              <a:buFont typeface="Arial" panose="020B0604020202020204" pitchFamily="34" charset="0"/>
              <a:buChar char="•"/>
            </a:pPr>
            <a:r>
              <a:rPr lang="en-US" sz="1400">
                <a:solidFill>
                  <a:schemeClr val="bg1"/>
                </a:solidFill>
              </a:rPr>
              <a:t>Formula (Date) – This will return a date</a:t>
            </a:r>
            <a:r>
              <a:rPr lang="en-US" sz="1400" dirty="0">
                <a:solidFill>
                  <a:schemeClr val="bg1"/>
                </a:solidFill>
              </a:rPr>
              <a:t>.</a:t>
            </a:r>
          </a:p>
          <a:p>
            <a:pPr marL="1085850" lvl="1" indent="-342900">
              <a:buFont typeface="Arial" panose="020B0604020202020204" pitchFamily="34" charset="0"/>
              <a:buChar char="•"/>
            </a:pPr>
            <a:r>
              <a:rPr lang="en-US" sz="1400">
                <a:solidFill>
                  <a:schemeClr val="bg1"/>
                </a:solidFill>
              </a:rPr>
              <a:t>Formula (</a:t>
            </a:r>
            <a:r>
              <a:rPr lang="en-US" sz="1400" dirty="0">
                <a:solidFill>
                  <a:schemeClr val="bg1"/>
                </a:solidFill>
              </a:rPr>
              <a:t>Date/</a:t>
            </a:r>
            <a:r>
              <a:rPr lang="en-US" sz="1400">
                <a:solidFill>
                  <a:schemeClr val="bg1"/>
                </a:solidFill>
              </a:rPr>
              <a:t>Time) – This will return a date &amp; time </a:t>
            </a:r>
            <a:endParaRPr lang="en-US" sz="1400" dirty="0">
              <a:solidFill>
                <a:schemeClr val="bg1"/>
              </a:solidFill>
            </a:endParaRPr>
          </a:p>
          <a:p>
            <a:pPr lvl="1" indent="0">
              <a:buNone/>
            </a:pPr>
            <a:r>
              <a:rPr lang="en-US" sz="1400" b="1" dirty="0">
                <a:solidFill>
                  <a:schemeClr val="bg1"/>
                </a:solidFill>
              </a:rPr>
              <a:t>Text:</a:t>
            </a:r>
          </a:p>
          <a:p>
            <a:pPr marL="1085850" lvl="1" indent="-342900">
              <a:buFont typeface="Arial" panose="020B0604020202020204" pitchFamily="34" charset="0"/>
              <a:buChar char="•"/>
            </a:pPr>
            <a:r>
              <a:rPr lang="en-US" sz="1600">
                <a:solidFill>
                  <a:schemeClr val="bg1"/>
                </a:solidFill>
              </a:rPr>
              <a:t>Formula (Text) – This will return text</a:t>
            </a:r>
            <a:r>
              <a:rPr lang="en-US" sz="1600" dirty="0">
                <a:solidFill>
                  <a:schemeClr val="bg1"/>
                </a:solidFill>
              </a:rPr>
              <a:t>.</a:t>
            </a:r>
          </a:p>
          <a:p>
            <a:pPr marL="1085850" lvl="1" indent="-342900">
              <a:buFont typeface="Arial" panose="020B0604020202020204" pitchFamily="34" charset="0"/>
              <a:buChar char="•"/>
            </a:pPr>
            <a:endParaRPr lang="en-US" sz="1600" dirty="0">
              <a:solidFill>
                <a:schemeClr val="bg1"/>
              </a:solidFill>
            </a:endParaRPr>
          </a:p>
        </p:txBody>
      </p:sp>
    </p:spTree>
    <p:extLst>
      <p:ext uri="{BB962C8B-B14F-4D97-AF65-F5344CB8AC3E}">
        <p14:creationId xmlns:p14="http://schemas.microsoft.com/office/powerpoint/2010/main" val="126231948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7D34DAF-7A6B-4E2F-B068-C8E085F837C3}"/>
              </a:ext>
            </a:extLst>
          </p:cNvPr>
          <p:cNvSpPr>
            <a:spLocks noGrp="1"/>
          </p:cNvSpPr>
          <p:nvPr>
            <p:ph type="body" sz="quarter" idx="16"/>
          </p:nvPr>
        </p:nvSpPr>
        <p:spPr/>
        <p:txBody>
          <a:bodyPr/>
          <a:lstStyle/>
          <a:p>
            <a:r>
              <a:rPr lang="en-US"/>
              <a:t>Conventions in SQL </a:t>
            </a:r>
            <a:endParaRPr lang="en-US" dirty="0"/>
          </a:p>
          <a:p>
            <a:endParaRPr lang="en-US" sz="1600" dirty="0"/>
          </a:p>
          <a:p>
            <a:r>
              <a:rPr lang="en-US" sz="1600" dirty="0"/>
              <a:t>/app/help/</a:t>
            </a:r>
            <a:r>
              <a:rPr lang="en-US" sz="1600" dirty="0" err="1"/>
              <a:t>helpcenter.nl?fid</a:t>
            </a:r>
            <a:r>
              <a:rPr lang="en-US" sz="1600" dirty="0"/>
              <a:t>=section_N2833020.html</a:t>
            </a:r>
            <a:endParaRPr lang="en-US" dirty="0"/>
          </a:p>
        </p:txBody>
      </p:sp>
      <p:graphicFrame>
        <p:nvGraphicFramePr>
          <p:cNvPr id="3" name="Table 2">
            <a:extLst>
              <a:ext uri="{FF2B5EF4-FFF2-40B4-BE49-F238E27FC236}">
                <a16:creationId xmlns:a16="http://schemas.microsoft.com/office/drawing/2014/main" id="{D6AEF18C-0E33-4CBA-9C0C-7DDA1F1D227E}"/>
              </a:ext>
            </a:extLst>
          </p:cNvPr>
          <p:cNvGraphicFramePr>
            <a:graphicFrameLocks noGrp="1"/>
          </p:cNvGraphicFramePr>
          <p:nvPr>
            <p:extLst/>
          </p:nvPr>
        </p:nvGraphicFramePr>
        <p:xfrm>
          <a:off x="587375" y="2286000"/>
          <a:ext cx="10515601" cy="3783850"/>
        </p:xfrm>
        <a:graphic>
          <a:graphicData uri="http://schemas.openxmlformats.org/drawingml/2006/table">
            <a:tbl>
              <a:tblPr/>
              <a:tblGrid>
                <a:gridCol w="1524213">
                  <a:extLst>
                    <a:ext uri="{9D8B030D-6E8A-4147-A177-3AD203B41FA5}">
                      <a16:colId xmlns:a16="http://schemas.microsoft.com/office/drawing/2014/main" val="1642843073"/>
                    </a:ext>
                  </a:extLst>
                </a:gridCol>
                <a:gridCol w="5510614">
                  <a:extLst>
                    <a:ext uri="{9D8B030D-6E8A-4147-A177-3AD203B41FA5}">
                      <a16:colId xmlns:a16="http://schemas.microsoft.com/office/drawing/2014/main" val="3229294507"/>
                    </a:ext>
                  </a:extLst>
                </a:gridCol>
                <a:gridCol w="3480774">
                  <a:extLst>
                    <a:ext uri="{9D8B030D-6E8A-4147-A177-3AD203B41FA5}">
                      <a16:colId xmlns:a16="http://schemas.microsoft.com/office/drawing/2014/main" val="3636286437"/>
                    </a:ext>
                  </a:extLst>
                </a:gridCol>
              </a:tblGrid>
              <a:tr h="263768">
                <a:tc>
                  <a:txBody>
                    <a:bodyPr/>
                    <a:lstStyle/>
                    <a:p>
                      <a:pPr algn="l" fontAlgn="t"/>
                      <a:r>
                        <a:rPr lang="en-US" sz="1400" b="1" i="0" dirty="0">
                          <a:solidFill>
                            <a:schemeClr val="bg1"/>
                          </a:solidFill>
                          <a:effectLst/>
                          <a:latin typeface="Open Sans"/>
                        </a:rPr>
                        <a:t>Convention</a:t>
                      </a:r>
                    </a:p>
                  </a:txBody>
                  <a:tcPr marL="26435" marR="26435" marT="26435" marB="26435">
                    <a:lnL w="12700" cap="flat" cmpd="sng" algn="ctr">
                      <a:solidFill>
                        <a:srgbClr val="417FD9"/>
                      </a:solidFill>
                      <a:prstDash val="solid"/>
                      <a:round/>
                      <a:headEnd type="none" w="med" len="med"/>
                      <a:tailEnd type="none" w="med" len="med"/>
                    </a:lnL>
                    <a:lnR w="12700" cap="flat" cmpd="sng" algn="ctr">
                      <a:solidFill>
                        <a:srgbClr val="417FD9"/>
                      </a:solidFill>
                      <a:prstDash val="solid"/>
                      <a:round/>
                      <a:headEnd type="none" w="med" len="med"/>
                      <a:tailEnd type="none" w="med" len="med"/>
                    </a:lnR>
                    <a:lnT w="12700" cap="flat" cmpd="sng" algn="ctr">
                      <a:solidFill>
                        <a:srgbClr val="417FD9"/>
                      </a:solidFill>
                      <a:prstDash val="solid"/>
                      <a:round/>
                      <a:headEnd type="none" w="med" len="med"/>
                      <a:tailEnd type="none" w="med" len="med"/>
                    </a:lnT>
                    <a:lnB w="12700" cap="flat" cmpd="sng" algn="ctr">
                      <a:solidFill>
                        <a:srgbClr val="417FD9"/>
                      </a:solidFill>
                      <a:prstDash val="solid"/>
                      <a:round/>
                      <a:headEnd type="none" w="med" len="med"/>
                      <a:tailEnd type="none" w="med" len="med"/>
                    </a:lnB>
                    <a:solidFill>
                      <a:srgbClr val="FFFFFF"/>
                    </a:solidFill>
                  </a:tcPr>
                </a:tc>
                <a:tc>
                  <a:txBody>
                    <a:bodyPr/>
                    <a:lstStyle/>
                    <a:p>
                      <a:pPr algn="l" fontAlgn="t"/>
                      <a:r>
                        <a:rPr lang="en-US" sz="1400" b="1" i="0">
                          <a:solidFill>
                            <a:schemeClr val="bg1"/>
                          </a:solidFill>
                          <a:effectLst/>
                          <a:latin typeface="Open Sans"/>
                        </a:rPr>
                        <a:t>Meaning</a:t>
                      </a:r>
                    </a:p>
                  </a:txBody>
                  <a:tcPr marL="26435" marR="26435" marT="26435" marB="26435">
                    <a:lnL w="12700" cap="flat" cmpd="sng" algn="ctr">
                      <a:solidFill>
                        <a:srgbClr val="417FD9"/>
                      </a:solidFill>
                      <a:prstDash val="solid"/>
                      <a:round/>
                      <a:headEnd type="none" w="med" len="med"/>
                      <a:tailEnd type="none" w="med" len="med"/>
                    </a:lnL>
                    <a:lnR w="12700" cap="flat" cmpd="sng" algn="ctr">
                      <a:solidFill>
                        <a:srgbClr val="417FD9"/>
                      </a:solidFill>
                      <a:prstDash val="solid"/>
                      <a:round/>
                      <a:headEnd type="none" w="med" len="med"/>
                      <a:tailEnd type="none" w="med" len="med"/>
                    </a:lnR>
                    <a:lnT w="12700" cap="flat" cmpd="sng" algn="ctr">
                      <a:solidFill>
                        <a:srgbClr val="417FD9"/>
                      </a:solidFill>
                      <a:prstDash val="solid"/>
                      <a:round/>
                      <a:headEnd type="none" w="med" len="med"/>
                      <a:tailEnd type="none" w="med" len="med"/>
                    </a:lnT>
                    <a:lnB w="12700" cap="flat" cmpd="sng" algn="ctr">
                      <a:solidFill>
                        <a:srgbClr val="417FD9"/>
                      </a:solidFill>
                      <a:prstDash val="solid"/>
                      <a:round/>
                      <a:headEnd type="none" w="med" len="med"/>
                      <a:tailEnd type="none" w="med" len="med"/>
                    </a:lnB>
                    <a:solidFill>
                      <a:srgbClr val="FFFFFF"/>
                    </a:solidFill>
                  </a:tcPr>
                </a:tc>
                <a:tc>
                  <a:txBody>
                    <a:bodyPr/>
                    <a:lstStyle/>
                    <a:p>
                      <a:pPr algn="l" fontAlgn="t"/>
                      <a:r>
                        <a:rPr lang="en-US" sz="1400" b="1" i="0">
                          <a:solidFill>
                            <a:schemeClr val="bg1"/>
                          </a:solidFill>
                          <a:effectLst/>
                          <a:latin typeface="Open Sans"/>
                        </a:rPr>
                        <a:t>Example</a:t>
                      </a:r>
                    </a:p>
                  </a:txBody>
                  <a:tcPr marL="26435" marR="26435" marT="26435" marB="26435">
                    <a:lnL w="12700" cap="flat" cmpd="sng" algn="ctr">
                      <a:solidFill>
                        <a:srgbClr val="417FD9"/>
                      </a:solidFill>
                      <a:prstDash val="solid"/>
                      <a:round/>
                      <a:headEnd type="none" w="med" len="med"/>
                      <a:tailEnd type="none" w="med" len="med"/>
                    </a:lnL>
                    <a:lnR w="12700" cap="flat" cmpd="sng" algn="ctr">
                      <a:solidFill>
                        <a:srgbClr val="417FD9"/>
                      </a:solidFill>
                      <a:prstDash val="solid"/>
                      <a:round/>
                      <a:headEnd type="none" w="med" len="med"/>
                      <a:tailEnd type="none" w="med" len="med"/>
                    </a:lnR>
                    <a:lnT w="12700" cap="flat" cmpd="sng" algn="ctr">
                      <a:solidFill>
                        <a:srgbClr val="417FD9"/>
                      </a:solidFill>
                      <a:prstDash val="solid"/>
                      <a:round/>
                      <a:headEnd type="none" w="med" len="med"/>
                      <a:tailEnd type="none" w="med" len="med"/>
                    </a:lnT>
                    <a:lnB w="12700" cap="flat" cmpd="sng" algn="ctr">
                      <a:solidFill>
                        <a:srgbClr val="417FD9"/>
                      </a:solidFill>
                      <a:prstDash val="solid"/>
                      <a:round/>
                      <a:headEnd type="none" w="med" len="med"/>
                      <a:tailEnd type="none" w="med" len="med"/>
                    </a:lnB>
                    <a:solidFill>
                      <a:srgbClr val="FFFFFF"/>
                    </a:solidFill>
                  </a:tcPr>
                </a:tc>
                <a:extLst>
                  <a:ext uri="{0D108BD9-81ED-4DB2-BD59-A6C34878D82A}">
                    <a16:rowId xmlns:a16="http://schemas.microsoft.com/office/drawing/2014/main" val="723342445"/>
                  </a:ext>
                </a:extLst>
              </a:tr>
              <a:tr h="263768">
                <a:tc>
                  <a:txBody>
                    <a:bodyPr/>
                    <a:lstStyle/>
                    <a:p>
                      <a:pPr algn="l" fontAlgn="t"/>
                      <a:r>
                        <a:rPr lang="en-US" sz="1400" i="0">
                          <a:solidFill>
                            <a:schemeClr val="bg1"/>
                          </a:solidFill>
                          <a:effectLst/>
                          <a:latin typeface="Open Sans"/>
                        </a:rPr>
                        <a:t>[ ]</a:t>
                      </a:r>
                      <a:endParaRPr lang="en-US" sz="1400" i="0" dirty="0">
                        <a:solidFill>
                          <a:schemeClr val="bg1"/>
                        </a:solidFill>
                        <a:effectLst/>
                        <a:latin typeface="Open Sans"/>
                      </a:endParaRPr>
                    </a:p>
                  </a:txBody>
                  <a:tcPr marL="26435" marR="26435" marT="26435" marB="26435">
                    <a:lnL w="12700" cap="flat" cmpd="sng" algn="ctr">
                      <a:solidFill>
                        <a:srgbClr val="417FD9"/>
                      </a:solidFill>
                      <a:prstDash val="solid"/>
                      <a:round/>
                      <a:headEnd type="none" w="med" len="med"/>
                      <a:tailEnd type="none" w="med" len="med"/>
                    </a:lnL>
                    <a:lnR w="12700" cap="flat" cmpd="sng" algn="ctr">
                      <a:solidFill>
                        <a:srgbClr val="417FD9"/>
                      </a:solidFill>
                      <a:prstDash val="solid"/>
                      <a:round/>
                      <a:headEnd type="none" w="med" len="med"/>
                      <a:tailEnd type="none" w="med" len="med"/>
                    </a:lnR>
                    <a:lnT w="12700" cap="flat" cmpd="sng" algn="ctr">
                      <a:solidFill>
                        <a:srgbClr val="417FD9"/>
                      </a:solidFill>
                      <a:prstDash val="solid"/>
                      <a:round/>
                      <a:headEnd type="none" w="med" len="med"/>
                      <a:tailEnd type="none" w="med" len="med"/>
                    </a:lnT>
                    <a:lnB w="12700" cap="flat" cmpd="sng" algn="ctr">
                      <a:solidFill>
                        <a:srgbClr val="417FD9"/>
                      </a:solidFill>
                      <a:prstDash val="solid"/>
                      <a:round/>
                      <a:headEnd type="none" w="med" len="med"/>
                      <a:tailEnd type="none" w="med" len="med"/>
                    </a:lnB>
                    <a:solidFill>
                      <a:srgbClr val="FFFFFF"/>
                    </a:solidFill>
                  </a:tcPr>
                </a:tc>
                <a:tc>
                  <a:txBody>
                    <a:bodyPr/>
                    <a:lstStyle/>
                    <a:p>
                      <a:pPr algn="l" fontAlgn="t"/>
                      <a:r>
                        <a:rPr lang="en-US" sz="1400" i="0">
                          <a:solidFill>
                            <a:schemeClr val="bg1"/>
                          </a:solidFill>
                          <a:effectLst/>
                          <a:latin typeface="Open Sans"/>
                        </a:rPr>
                        <a:t>Anything enclosed in brackets is optional</a:t>
                      </a:r>
                      <a:r>
                        <a:rPr lang="en-US" sz="1400" i="0" dirty="0">
                          <a:solidFill>
                            <a:schemeClr val="bg1"/>
                          </a:solidFill>
                          <a:effectLst/>
                          <a:latin typeface="Open Sans"/>
                        </a:rPr>
                        <a:t>.</a:t>
                      </a:r>
                    </a:p>
                  </a:txBody>
                  <a:tcPr marL="26435" marR="26435" marT="26435" marB="26435">
                    <a:lnL w="12700" cap="flat" cmpd="sng" algn="ctr">
                      <a:solidFill>
                        <a:srgbClr val="417FD9"/>
                      </a:solidFill>
                      <a:prstDash val="solid"/>
                      <a:round/>
                      <a:headEnd type="none" w="med" len="med"/>
                      <a:tailEnd type="none" w="med" len="med"/>
                    </a:lnL>
                    <a:lnR w="12700" cap="flat" cmpd="sng" algn="ctr">
                      <a:solidFill>
                        <a:srgbClr val="417FD9"/>
                      </a:solidFill>
                      <a:prstDash val="solid"/>
                      <a:round/>
                      <a:headEnd type="none" w="med" len="med"/>
                      <a:tailEnd type="none" w="med" len="med"/>
                    </a:lnR>
                    <a:lnT w="12700" cap="flat" cmpd="sng" algn="ctr">
                      <a:solidFill>
                        <a:srgbClr val="417FD9"/>
                      </a:solidFill>
                      <a:prstDash val="solid"/>
                      <a:round/>
                      <a:headEnd type="none" w="med" len="med"/>
                      <a:tailEnd type="none" w="med" len="med"/>
                    </a:lnT>
                    <a:lnB w="12700" cap="flat" cmpd="sng" algn="ctr">
                      <a:solidFill>
                        <a:srgbClr val="417FD9"/>
                      </a:solidFill>
                      <a:prstDash val="solid"/>
                      <a:round/>
                      <a:headEnd type="none" w="med" len="med"/>
                      <a:tailEnd type="none" w="med" len="med"/>
                    </a:lnB>
                    <a:solidFill>
                      <a:srgbClr val="FFFFFF"/>
                    </a:solidFill>
                  </a:tcPr>
                </a:tc>
                <a:tc>
                  <a:txBody>
                    <a:bodyPr/>
                    <a:lstStyle/>
                    <a:p>
                      <a:pPr algn="l" fontAlgn="t"/>
                      <a:r>
                        <a:rPr lang="en-US" sz="1400" i="0" dirty="0">
                          <a:solidFill>
                            <a:schemeClr val="bg1"/>
                          </a:solidFill>
                          <a:effectLst/>
                          <a:latin typeface="Open Sans"/>
                        </a:rPr>
                        <a:t>LTRIM</a:t>
                      </a:r>
                      <a:r>
                        <a:rPr lang="en-US" sz="1400" i="0">
                          <a:solidFill>
                            <a:schemeClr val="bg1"/>
                          </a:solidFill>
                          <a:effectLst/>
                          <a:latin typeface="Open Sans"/>
                        </a:rPr>
                        <a:t>(char [ , set ])</a:t>
                      </a:r>
                      <a:endParaRPr lang="en-US" sz="1400" i="0" dirty="0">
                        <a:solidFill>
                          <a:schemeClr val="bg1"/>
                        </a:solidFill>
                        <a:effectLst/>
                        <a:latin typeface="Open Sans"/>
                      </a:endParaRPr>
                    </a:p>
                  </a:txBody>
                  <a:tcPr marL="26435" marR="26435" marT="26435" marB="26435">
                    <a:lnL w="12700" cap="flat" cmpd="sng" algn="ctr">
                      <a:solidFill>
                        <a:srgbClr val="417FD9"/>
                      </a:solidFill>
                      <a:prstDash val="solid"/>
                      <a:round/>
                      <a:headEnd type="none" w="med" len="med"/>
                      <a:tailEnd type="none" w="med" len="med"/>
                    </a:lnL>
                    <a:lnR w="12700" cap="flat" cmpd="sng" algn="ctr">
                      <a:solidFill>
                        <a:srgbClr val="417FD9"/>
                      </a:solidFill>
                      <a:prstDash val="solid"/>
                      <a:round/>
                      <a:headEnd type="none" w="med" len="med"/>
                      <a:tailEnd type="none" w="med" len="med"/>
                    </a:lnR>
                    <a:lnT w="12700" cap="flat" cmpd="sng" algn="ctr">
                      <a:solidFill>
                        <a:srgbClr val="417FD9"/>
                      </a:solidFill>
                      <a:prstDash val="solid"/>
                      <a:round/>
                      <a:headEnd type="none" w="med" len="med"/>
                      <a:tailEnd type="none" w="med" len="med"/>
                    </a:lnT>
                    <a:lnB w="12700" cap="flat" cmpd="sng" algn="ctr">
                      <a:solidFill>
                        <a:srgbClr val="417FD9"/>
                      </a:solidFill>
                      <a:prstDash val="solid"/>
                      <a:round/>
                      <a:headEnd type="none" w="med" len="med"/>
                      <a:tailEnd type="none" w="med" len="med"/>
                    </a:lnB>
                    <a:solidFill>
                      <a:srgbClr val="FFFFFF"/>
                    </a:solidFill>
                  </a:tcPr>
                </a:tc>
                <a:extLst>
                  <a:ext uri="{0D108BD9-81ED-4DB2-BD59-A6C34878D82A}">
                    <a16:rowId xmlns:a16="http://schemas.microsoft.com/office/drawing/2014/main" val="2568923139"/>
                  </a:ext>
                </a:extLst>
              </a:tr>
              <a:tr h="474666">
                <a:tc>
                  <a:txBody>
                    <a:bodyPr/>
                    <a:lstStyle/>
                    <a:p>
                      <a:pPr algn="l" fontAlgn="t"/>
                      <a:r>
                        <a:rPr lang="en-US" sz="1400" i="0">
                          <a:solidFill>
                            <a:schemeClr val="bg1"/>
                          </a:solidFill>
                          <a:effectLst/>
                          <a:latin typeface="Open Sans"/>
                        </a:rPr>
                        <a:t>{ }</a:t>
                      </a:r>
                      <a:endParaRPr lang="en-US" sz="1400" i="0" dirty="0">
                        <a:solidFill>
                          <a:schemeClr val="bg1"/>
                        </a:solidFill>
                        <a:effectLst/>
                        <a:latin typeface="Open Sans"/>
                      </a:endParaRPr>
                    </a:p>
                  </a:txBody>
                  <a:tcPr marL="26435" marR="26435" marT="26435" marB="26435">
                    <a:lnL w="12700" cap="flat" cmpd="sng" algn="ctr">
                      <a:solidFill>
                        <a:srgbClr val="417FD9"/>
                      </a:solidFill>
                      <a:prstDash val="solid"/>
                      <a:round/>
                      <a:headEnd type="none" w="med" len="med"/>
                      <a:tailEnd type="none" w="med" len="med"/>
                    </a:lnL>
                    <a:lnR w="12700" cap="flat" cmpd="sng" algn="ctr">
                      <a:solidFill>
                        <a:srgbClr val="417FD9"/>
                      </a:solidFill>
                      <a:prstDash val="solid"/>
                      <a:round/>
                      <a:headEnd type="none" w="med" len="med"/>
                      <a:tailEnd type="none" w="med" len="med"/>
                    </a:lnR>
                    <a:lnT w="12700" cap="flat" cmpd="sng" algn="ctr">
                      <a:solidFill>
                        <a:srgbClr val="417FD9"/>
                      </a:solidFill>
                      <a:prstDash val="solid"/>
                      <a:round/>
                      <a:headEnd type="none" w="med" len="med"/>
                      <a:tailEnd type="none" w="med" len="med"/>
                    </a:lnT>
                    <a:lnB w="12700" cap="flat" cmpd="sng" algn="ctr">
                      <a:solidFill>
                        <a:srgbClr val="417FD9"/>
                      </a:solidFill>
                      <a:prstDash val="solid"/>
                      <a:round/>
                      <a:headEnd type="none" w="med" len="med"/>
                      <a:tailEnd type="none" w="med" len="med"/>
                    </a:lnB>
                    <a:solidFill>
                      <a:srgbClr val="FFFFFF"/>
                    </a:solidFill>
                  </a:tcPr>
                </a:tc>
                <a:tc>
                  <a:txBody>
                    <a:bodyPr/>
                    <a:lstStyle/>
                    <a:p>
                      <a:pPr algn="l" fontAlgn="t"/>
                      <a:r>
                        <a:rPr lang="en-US" sz="1400" i="0">
                          <a:solidFill>
                            <a:schemeClr val="bg1"/>
                          </a:solidFill>
                          <a:effectLst/>
                          <a:latin typeface="Open Sans"/>
                        </a:rPr>
                        <a:t>Braces are used for grouping items</a:t>
                      </a:r>
                      <a:r>
                        <a:rPr lang="en-US" sz="1400" i="0" dirty="0">
                          <a:solidFill>
                            <a:schemeClr val="bg1"/>
                          </a:solidFill>
                          <a:effectLst/>
                          <a:latin typeface="Open Sans"/>
                        </a:rPr>
                        <a:t>.</a:t>
                      </a:r>
                    </a:p>
                  </a:txBody>
                  <a:tcPr marL="26435" marR="26435" marT="26435" marB="26435">
                    <a:lnL w="12700" cap="flat" cmpd="sng" algn="ctr">
                      <a:solidFill>
                        <a:srgbClr val="417FD9"/>
                      </a:solidFill>
                      <a:prstDash val="solid"/>
                      <a:round/>
                      <a:headEnd type="none" w="med" len="med"/>
                      <a:tailEnd type="none" w="med" len="med"/>
                    </a:lnL>
                    <a:lnR w="12700" cap="flat" cmpd="sng" algn="ctr">
                      <a:solidFill>
                        <a:srgbClr val="417FD9"/>
                      </a:solidFill>
                      <a:prstDash val="solid"/>
                      <a:round/>
                      <a:headEnd type="none" w="med" len="med"/>
                      <a:tailEnd type="none" w="med" len="med"/>
                    </a:lnR>
                    <a:lnT w="12700" cap="flat" cmpd="sng" algn="ctr">
                      <a:solidFill>
                        <a:srgbClr val="417FD9"/>
                      </a:solidFill>
                      <a:prstDash val="solid"/>
                      <a:round/>
                      <a:headEnd type="none" w="med" len="med"/>
                      <a:tailEnd type="none" w="med" len="med"/>
                    </a:lnT>
                    <a:lnB w="12700" cap="flat" cmpd="sng" algn="ctr">
                      <a:solidFill>
                        <a:srgbClr val="417FD9"/>
                      </a:solidFill>
                      <a:prstDash val="solid"/>
                      <a:round/>
                      <a:headEnd type="none" w="med" len="med"/>
                      <a:tailEnd type="none" w="med" len="med"/>
                    </a:lnB>
                    <a:solidFill>
                      <a:srgbClr val="FFFFFF"/>
                    </a:solidFill>
                  </a:tcPr>
                </a:tc>
                <a:tc>
                  <a:txBody>
                    <a:bodyPr/>
                    <a:lstStyle/>
                    <a:p>
                      <a:pPr algn="l" fontAlgn="t"/>
                      <a:r>
                        <a:rPr lang="en-US" sz="1400" i="0" dirty="0">
                          <a:solidFill>
                            <a:schemeClr val="bg1"/>
                          </a:solidFill>
                          <a:effectLst/>
                          <a:latin typeface="Open Sans"/>
                        </a:rPr>
                        <a:t>TO_</a:t>
                      </a:r>
                      <a:r>
                        <a:rPr lang="en-US" sz="1400" i="0">
                          <a:solidFill>
                            <a:schemeClr val="bg1"/>
                          </a:solidFill>
                          <a:effectLst/>
                          <a:latin typeface="Open Sans"/>
                        </a:rPr>
                        <a:t>CHAR({ datetime | interval } [, fmt [, 'nlsparam' ] ])</a:t>
                      </a:r>
                      <a:endParaRPr lang="en-US" sz="1400" i="0" dirty="0">
                        <a:solidFill>
                          <a:schemeClr val="bg1"/>
                        </a:solidFill>
                        <a:effectLst/>
                        <a:latin typeface="Open Sans"/>
                      </a:endParaRPr>
                    </a:p>
                  </a:txBody>
                  <a:tcPr marL="26435" marR="26435" marT="26435" marB="26435">
                    <a:lnL w="12700" cap="flat" cmpd="sng" algn="ctr">
                      <a:solidFill>
                        <a:srgbClr val="417FD9"/>
                      </a:solidFill>
                      <a:prstDash val="solid"/>
                      <a:round/>
                      <a:headEnd type="none" w="med" len="med"/>
                      <a:tailEnd type="none" w="med" len="med"/>
                    </a:lnL>
                    <a:lnR w="12700" cap="flat" cmpd="sng" algn="ctr">
                      <a:solidFill>
                        <a:srgbClr val="417FD9"/>
                      </a:solidFill>
                      <a:prstDash val="solid"/>
                      <a:round/>
                      <a:headEnd type="none" w="med" len="med"/>
                      <a:tailEnd type="none" w="med" len="med"/>
                    </a:lnR>
                    <a:lnT w="12700" cap="flat" cmpd="sng" algn="ctr">
                      <a:solidFill>
                        <a:srgbClr val="417FD9"/>
                      </a:solidFill>
                      <a:prstDash val="solid"/>
                      <a:round/>
                      <a:headEnd type="none" w="med" len="med"/>
                      <a:tailEnd type="none" w="med" len="med"/>
                    </a:lnT>
                    <a:lnB w="12700" cap="flat" cmpd="sng" algn="ctr">
                      <a:solidFill>
                        <a:srgbClr val="417FD9"/>
                      </a:solidFill>
                      <a:prstDash val="solid"/>
                      <a:round/>
                      <a:headEnd type="none" w="med" len="med"/>
                      <a:tailEnd type="none" w="med" len="med"/>
                    </a:lnB>
                    <a:solidFill>
                      <a:srgbClr val="FFFFFF"/>
                    </a:solidFill>
                  </a:tcPr>
                </a:tc>
                <a:extLst>
                  <a:ext uri="{0D108BD9-81ED-4DB2-BD59-A6C34878D82A}">
                    <a16:rowId xmlns:a16="http://schemas.microsoft.com/office/drawing/2014/main" val="2021404462"/>
                  </a:ext>
                </a:extLst>
              </a:tr>
              <a:tr h="263768">
                <a:tc>
                  <a:txBody>
                    <a:bodyPr/>
                    <a:lstStyle/>
                    <a:p>
                      <a:pPr algn="l" fontAlgn="t"/>
                      <a:r>
                        <a:rPr lang="en-US" sz="1400" i="0">
                          <a:solidFill>
                            <a:schemeClr val="bg1"/>
                          </a:solidFill>
                          <a:effectLst/>
                          <a:latin typeface="Open Sans"/>
                        </a:rPr>
                        <a:t>|</a:t>
                      </a:r>
                    </a:p>
                  </a:txBody>
                  <a:tcPr marL="26435" marR="26435" marT="26435" marB="26435">
                    <a:lnL w="12700" cap="flat" cmpd="sng" algn="ctr">
                      <a:solidFill>
                        <a:srgbClr val="417FD9"/>
                      </a:solidFill>
                      <a:prstDash val="solid"/>
                      <a:round/>
                      <a:headEnd type="none" w="med" len="med"/>
                      <a:tailEnd type="none" w="med" len="med"/>
                    </a:lnL>
                    <a:lnR w="12700" cap="flat" cmpd="sng" algn="ctr">
                      <a:solidFill>
                        <a:srgbClr val="417FD9"/>
                      </a:solidFill>
                      <a:prstDash val="solid"/>
                      <a:round/>
                      <a:headEnd type="none" w="med" len="med"/>
                      <a:tailEnd type="none" w="med" len="med"/>
                    </a:lnR>
                    <a:lnT w="12700" cap="flat" cmpd="sng" algn="ctr">
                      <a:solidFill>
                        <a:srgbClr val="417FD9"/>
                      </a:solidFill>
                      <a:prstDash val="solid"/>
                      <a:round/>
                      <a:headEnd type="none" w="med" len="med"/>
                      <a:tailEnd type="none" w="med" len="med"/>
                    </a:lnT>
                    <a:lnB w="12700" cap="flat" cmpd="sng" algn="ctr">
                      <a:solidFill>
                        <a:srgbClr val="417FD9"/>
                      </a:solidFill>
                      <a:prstDash val="solid"/>
                      <a:round/>
                      <a:headEnd type="none" w="med" len="med"/>
                      <a:tailEnd type="none" w="med" len="med"/>
                    </a:lnB>
                    <a:solidFill>
                      <a:srgbClr val="FFFFFF"/>
                    </a:solidFill>
                  </a:tcPr>
                </a:tc>
                <a:tc>
                  <a:txBody>
                    <a:bodyPr/>
                    <a:lstStyle/>
                    <a:p>
                      <a:pPr algn="l" fontAlgn="t"/>
                      <a:r>
                        <a:rPr lang="en-US" sz="1400" i="0">
                          <a:solidFill>
                            <a:schemeClr val="bg1"/>
                          </a:solidFill>
                          <a:effectLst/>
                          <a:latin typeface="Open Sans"/>
                        </a:rPr>
                        <a:t>A vertical bar represents a choice of two options</a:t>
                      </a:r>
                      <a:r>
                        <a:rPr lang="en-US" sz="1400" i="0" dirty="0">
                          <a:solidFill>
                            <a:schemeClr val="bg1"/>
                          </a:solidFill>
                          <a:effectLst/>
                          <a:latin typeface="Open Sans"/>
                        </a:rPr>
                        <a:t>.</a:t>
                      </a:r>
                    </a:p>
                  </a:txBody>
                  <a:tcPr marL="26435" marR="26435" marT="26435" marB="26435">
                    <a:lnL w="12700" cap="flat" cmpd="sng" algn="ctr">
                      <a:solidFill>
                        <a:srgbClr val="417FD9"/>
                      </a:solidFill>
                      <a:prstDash val="solid"/>
                      <a:round/>
                      <a:headEnd type="none" w="med" len="med"/>
                      <a:tailEnd type="none" w="med" len="med"/>
                    </a:lnL>
                    <a:lnR w="12700" cap="flat" cmpd="sng" algn="ctr">
                      <a:solidFill>
                        <a:srgbClr val="417FD9"/>
                      </a:solidFill>
                      <a:prstDash val="solid"/>
                      <a:round/>
                      <a:headEnd type="none" w="med" len="med"/>
                      <a:tailEnd type="none" w="med" len="med"/>
                    </a:lnR>
                    <a:lnT w="12700" cap="flat" cmpd="sng" algn="ctr">
                      <a:solidFill>
                        <a:srgbClr val="417FD9"/>
                      </a:solidFill>
                      <a:prstDash val="solid"/>
                      <a:round/>
                      <a:headEnd type="none" w="med" len="med"/>
                      <a:tailEnd type="none" w="med" len="med"/>
                    </a:lnT>
                    <a:lnB w="12700" cap="flat" cmpd="sng" algn="ctr">
                      <a:solidFill>
                        <a:srgbClr val="417FD9"/>
                      </a:solidFill>
                      <a:prstDash val="solid"/>
                      <a:round/>
                      <a:headEnd type="none" w="med" len="med"/>
                      <a:tailEnd type="none" w="med" len="med"/>
                    </a:lnB>
                    <a:solidFill>
                      <a:srgbClr val="FFFFFF"/>
                    </a:solidFill>
                  </a:tcPr>
                </a:tc>
                <a:tc>
                  <a:txBody>
                    <a:bodyPr/>
                    <a:lstStyle/>
                    <a:p>
                      <a:pPr algn="l" fontAlgn="t"/>
                      <a:r>
                        <a:rPr lang="en-US" sz="1400" i="0" dirty="0">
                          <a:solidFill>
                            <a:schemeClr val="bg1"/>
                          </a:solidFill>
                          <a:effectLst/>
                          <a:latin typeface="Open Sans"/>
                        </a:rPr>
                        <a:t>ATAN2</a:t>
                      </a:r>
                      <a:r>
                        <a:rPr lang="en-US" sz="1400" i="0">
                          <a:solidFill>
                            <a:schemeClr val="bg1"/>
                          </a:solidFill>
                          <a:effectLst/>
                          <a:latin typeface="Open Sans"/>
                        </a:rPr>
                        <a:t>(n1 { , | / } n2</a:t>
                      </a:r>
                      <a:r>
                        <a:rPr lang="en-US" sz="1400" i="0" dirty="0">
                          <a:solidFill>
                            <a:schemeClr val="bg1"/>
                          </a:solidFill>
                          <a:effectLst/>
                          <a:latin typeface="Open Sans"/>
                        </a:rPr>
                        <a:t>)</a:t>
                      </a:r>
                    </a:p>
                  </a:txBody>
                  <a:tcPr marL="26435" marR="26435" marT="26435" marB="26435">
                    <a:lnL w="12700" cap="flat" cmpd="sng" algn="ctr">
                      <a:solidFill>
                        <a:srgbClr val="417FD9"/>
                      </a:solidFill>
                      <a:prstDash val="solid"/>
                      <a:round/>
                      <a:headEnd type="none" w="med" len="med"/>
                      <a:tailEnd type="none" w="med" len="med"/>
                    </a:lnL>
                    <a:lnR w="12700" cap="flat" cmpd="sng" algn="ctr">
                      <a:solidFill>
                        <a:srgbClr val="417FD9"/>
                      </a:solidFill>
                      <a:prstDash val="solid"/>
                      <a:round/>
                      <a:headEnd type="none" w="med" len="med"/>
                      <a:tailEnd type="none" w="med" len="med"/>
                    </a:lnR>
                    <a:lnT w="12700" cap="flat" cmpd="sng" algn="ctr">
                      <a:solidFill>
                        <a:srgbClr val="417FD9"/>
                      </a:solidFill>
                      <a:prstDash val="solid"/>
                      <a:round/>
                      <a:headEnd type="none" w="med" len="med"/>
                      <a:tailEnd type="none" w="med" len="med"/>
                    </a:lnT>
                    <a:lnB w="12700" cap="flat" cmpd="sng" algn="ctr">
                      <a:solidFill>
                        <a:srgbClr val="417FD9"/>
                      </a:solidFill>
                      <a:prstDash val="solid"/>
                      <a:round/>
                      <a:headEnd type="none" w="med" len="med"/>
                      <a:tailEnd type="none" w="med" len="med"/>
                    </a:lnB>
                    <a:solidFill>
                      <a:srgbClr val="FFFFFF"/>
                    </a:solidFill>
                  </a:tcPr>
                </a:tc>
                <a:extLst>
                  <a:ext uri="{0D108BD9-81ED-4DB2-BD59-A6C34878D82A}">
                    <a16:rowId xmlns:a16="http://schemas.microsoft.com/office/drawing/2014/main" val="2648580690"/>
                  </a:ext>
                </a:extLst>
              </a:tr>
              <a:tr h="474666">
                <a:tc>
                  <a:txBody>
                    <a:bodyPr/>
                    <a:lstStyle/>
                    <a:p>
                      <a:pPr algn="l" fontAlgn="t"/>
                      <a:r>
                        <a:rPr lang="en-US" sz="1400" i="0">
                          <a:solidFill>
                            <a:schemeClr val="bg1"/>
                          </a:solidFill>
                          <a:effectLst/>
                          <a:latin typeface="Open Sans"/>
                        </a:rPr>
                        <a:t>...</a:t>
                      </a:r>
                    </a:p>
                  </a:txBody>
                  <a:tcPr marL="26435" marR="26435" marT="26435" marB="26435">
                    <a:lnL w="12700" cap="flat" cmpd="sng" algn="ctr">
                      <a:solidFill>
                        <a:srgbClr val="417FD9"/>
                      </a:solidFill>
                      <a:prstDash val="solid"/>
                      <a:round/>
                      <a:headEnd type="none" w="med" len="med"/>
                      <a:tailEnd type="none" w="med" len="med"/>
                    </a:lnL>
                    <a:lnR w="12700" cap="flat" cmpd="sng" algn="ctr">
                      <a:solidFill>
                        <a:srgbClr val="417FD9"/>
                      </a:solidFill>
                      <a:prstDash val="solid"/>
                      <a:round/>
                      <a:headEnd type="none" w="med" len="med"/>
                      <a:tailEnd type="none" w="med" len="med"/>
                    </a:lnR>
                    <a:lnT w="12700" cap="flat" cmpd="sng" algn="ctr">
                      <a:solidFill>
                        <a:srgbClr val="417FD9"/>
                      </a:solidFill>
                      <a:prstDash val="solid"/>
                      <a:round/>
                      <a:headEnd type="none" w="med" len="med"/>
                      <a:tailEnd type="none" w="med" len="med"/>
                    </a:lnT>
                    <a:lnB w="12700" cap="flat" cmpd="sng" algn="ctr">
                      <a:solidFill>
                        <a:srgbClr val="417FD9"/>
                      </a:solidFill>
                      <a:prstDash val="solid"/>
                      <a:round/>
                      <a:headEnd type="none" w="med" len="med"/>
                      <a:tailEnd type="none" w="med" len="med"/>
                    </a:lnB>
                    <a:solidFill>
                      <a:srgbClr val="FFFFFF"/>
                    </a:solidFill>
                  </a:tcPr>
                </a:tc>
                <a:tc>
                  <a:txBody>
                    <a:bodyPr/>
                    <a:lstStyle/>
                    <a:p>
                      <a:pPr algn="l" fontAlgn="t"/>
                      <a:r>
                        <a:rPr lang="en-US" sz="1400" i="0">
                          <a:solidFill>
                            <a:schemeClr val="bg1"/>
                          </a:solidFill>
                          <a:effectLst/>
                          <a:latin typeface="Open Sans"/>
                        </a:rPr>
                        <a:t>An ellipsis mean repetition in syntax descriptions or an omission in code examples or text</a:t>
                      </a:r>
                      <a:r>
                        <a:rPr lang="en-US" sz="1400" i="0" dirty="0">
                          <a:solidFill>
                            <a:schemeClr val="bg1"/>
                          </a:solidFill>
                          <a:effectLst/>
                          <a:latin typeface="Open Sans"/>
                        </a:rPr>
                        <a:t>.</a:t>
                      </a:r>
                    </a:p>
                  </a:txBody>
                  <a:tcPr marL="26435" marR="26435" marT="26435" marB="26435">
                    <a:lnL w="12700" cap="flat" cmpd="sng" algn="ctr">
                      <a:solidFill>
                        <a:srgbClr val="417FD9"/>
                      </a:solidFill>
                      <a:prstDash val="solid"/>
                      <a:round/>
                      <a:headEnd type="none" w="med" len="med"/>
                      <a:tailEnd type="none" w="med" len="med"/>
                    </a:lnL>
                    <a:lnR w="12700" cap="flat" cmpd="sng" algn="ctr">
                      <a:solidFill>
                        <a:srgbClr val="417FD9"/>
                      </a:solidFill>
                      <a:prstDash val="solid"/>
                      <a:round/>
                      <a:headEnd type="none" w="med" len="med"/>
                      <a:tailEnd type="none" w="med" len="med"/>
                    </a:lnR>
                    <a:lnT w="12700" cap="flat" cmpd="sng" algn="ctr">
                      <a:solidFill>
                        <a:srgbClr val="417FD9"/>
                      </a:solidFill>
                      <a:prstDash val="solid"/>
                      <a:round/>
                      <a:headEnd type="none" w="med" len="med"/>
                      <a:tailEnd type="none" w="med" len="med"/>
                    </a:lnT>
                    <a:lnB w="12700" cap="flat" cmpd="sng" algn="ctr">
                      <a:solidFill>
                        <a:srgbClr val="417FD9"/>
                      </a:solidFill>
                      <a:prstDash val="solid"/>
                      <a:round/>
                      <a:headEnd type="none" w="med" len="med"/>
                      <a:tailEnd type="none" w="med" len="med"/>
                    </a:lnB>
                    <a:solidFill>
                      <a:srgbClr val="FFFFFF"/>
                    </a:solidFill>
                  </a:tcPr>
                </a:tc>
                <a:tc>
                  <a:txBody>
                    <a:bodyPr/>
                    <a:lstStyle/>
                    <a:p>
                      <a:pPr algn="l" fontAlgn="t"/>
                      <a:r>
                        <a:rPr lang="en-US" sz="1400" i="0" dirty="0">
                          <a:solidFill>
                            <a:schemeClr val="bg1"/>
                          </a:solidFill>
                          <a:effectLst/>
                          <a:latin typeface="Open Sans"/>
                        </a:rPr>
                        <a:t>DECODE(</a:t>
                      </a:r>
                      <a:r>
                        <a:rPr lang="en-US" sz="1400" i="0" err="1">
                          <a:solidFill>
                            <a:schemeClr val="bg1"/>
                          </a:solidFill>
                          <a:effectLst/>
                          <a:latin typeface="Open Sans"/>
                        </a:rPr>
                        <a:t>expr</a:t>
                      </a:r>
                      <a:r>
                        <a:rPr lang="en-US" sz="1400" i="0">
                          <a:solidFill>
                            <a:schemeClr val="bg1"/>
                          </a:solidFill>
                          <a:effectLst/>
                          <a:latin typeface="Open Sans"/>
                        </a:rPr>
                        <a:t>, search, result [, search, result ]...[, default ])</a:t>
                      </a:r>
                      <a:endParaRPr lang="en-US" sz="1400" i="0" dirty="0">
                        <a:solidFill>
                          <a:schemeClr val="bg1"/>
                        </a:solidFill>
                        <a:effectLst/>
                        <a:latin typeface="Open Sans"/>
                      </a:endParaRPr>
                    </a:p>
                  </a:txBody>
                  <a:tcPr marL="26435" marR="26435" marT="26435" marB="26435">
                    <a:lnL w="12700" cap="flat" cmpd="sng" algn="ctr">
                      <a:solidFill>
                        <a:srgbClr val="417FD9"/>
                      </a:solidFill>
                      <a:prstDash val="solid"/>
                      <a:round/>
                      <a:headEnd type="none" w="med" len="med"/>
                      <a:tailEnd type="none" w="med" len="med"/>
                    </a:lnL>
                    <a:lnR w="12700" cap="flat" cmpd="sng" algn="ctr">
                      <a:solidFill>
                        <a:srgbClr val="417FD9"/>
                      </a:solidFill>
                      <a:prstDash val="solid"/>
                      <a:round/>
                      <a:headEnd type="none" w="med" len="med"/>
                      <a:tailEnd type="none" w="med" len="med"/>
                    </a:lnR>
                    <a:lnT w="12700" cap="flat" cmpd="sng" algn="ctr">
                      <a:solidFill>
                        <a:srgbClr val="417FD9"/>
                      </a:solidFill>
                      <a:prstDash val="solid"/>
                      <a:round/>
                      <a:headEnd type="none" w="med" len="med"/>
                      <a:tailEnd type="none" w="med" len="med"/>
                    </a:lnT>
                    <a:lnB w="12700" cap="flat" cmpd="sng" algn="ctr">
                      <a:solidFill>
                        <a:srgbClr val="417FD9"/>
                      </a:solidFill>
                      <a:prstDash val="solid"/>
                      <a:round/>
                      <a:headEnd type="none" w="med" len="med"/>
                      <a:tailEnd type="none" w="med" len="med"/>
                    </a:lnB>
                    <a:solidFill>
                      <a:srgbClr val="FFFFFF"/>
                    </a:solidFill>
                  </a:tcPr>
                </a:tc>
                <a:extLst>
                  <a:ext uri="{0D108BD9-81ED-4DB2-BD59-A6C34878D82A}">
                    <a16:rowId xmlns:a16="http://schemas.microsoft.com/office/drawing/2014/main" val="2961519069"/>
                  </a:ext>
                </a:extLst>
              </a:tr>
              <a:tr h="1107360">
                <a:tc>
                  <a:txBody>
                    <a:bodyPr/>
                    <a:lstStyle/>
                    <a:p>
                      <a:pPr algn="l" fontAlgn="t"/>
                      <a:r>
                        <a:rPr lang="en-US" sz="1400" i="0">
                          <a:solidFill>
                            <a:schemeClr val="bg1"/>
                          </a:solidFill>
                          <a:effectLst/>
                          <a:latin typeface="Open Sans"/>
                        </a:rPr>
                        <a:t>UPPERCASE</a:t>
                      </a:r>
                    </a:p>
                  </a:txBody>
                  <a:tcPr marL="26435" marR="26435" marT="26435" marB="26435">
                    <a:lnL w="12700" cap="flat" cmpd="sng" algn="ctr">
                      <a:solidFill>
                        <a:srgbClr val="417FD9"/>
                      </a:solidFill>
                      <a:prstDash val="solid"/>
                      <a:round/>
                      <a:headEnd type="none" w="med" len="med"/>
                      <a:tailEnd type="none" w="med" len="med"/>
                    </a:lnL>
                    <a:lnR w="12700" cap="flat" cmpd="sng" algn="ctr">
                      <a:solidFill>
                        <a:srgbClr val="417FD9"/>
                      </a:solidFill>
                      <a:prstDash val="solid"/>
                      <a:round/>
                      <a:headEnd type="none" w="med" len="med"/>
                      <a:tailEnd type="none" w="med" len="med"/>
                    </a:lnR>
                    <a:lnT w="12700" cap="flat" cmpd="sng" algn="ctr">
                      <a:solidFill>
                        <a:srgbClr val="417FD9"/>
                      </a:solidFill>
                      <a:prstDash val="solid"/>
                      <a:round/>
                      <a:headEnd type="none" w="med" len="med"/>
                      <a:tailEnd type="none" w="med" len="med"/>
                    </a:lnT>
                    <a:lnB w="12700" cap="flat" cmpd="sng" algn="ctr">
                      <a:solidFill>
                        <a:srgbClr val="417FD9"/>
                      </a:solidFill>
                      <a:prstDash val="solid"/>
                      <a:round/>
                      <a:headEnd type="none" w="med" len="med"/>
                      <a:tailEnd type="none" w="med" len="med"/>
                    </a:lnB>
                    <a:solidFill>
                      <a:srgbClr val="FFFFFF"/>
                    </a:solidFill>
                  </a:tcPr>
                </a:tc>
                <a:tc>
                  <a:txBody>
                    <a:bodyPr/>
                    <a:lstStyle/>
                    <a:p>
                      <a:pPr algn="l" fontAlgn="t"/>
                      <a:r>
                        <a:rPr lang="en-US" sz="1400" i="0">
                          <a:solidFill>
                            <a:schemeClr val="bg1"/>
                          </a:solidFill>
                          <a:effectLst/>
                          <a:latin typeface="Open Sans"/>
                        </a:rPr>
                        <a:t>Indicates an element supplied by the system. These terms are shown in uppercase to distinguish them from terms you define. Unless terms appear in brackets, enter them in the order and with the spelling shown. Because these terms are not case sensitive, you can use them in either UPPERCASE or lowercase</a:t>
                      </a:r>
                      <a:r>
                        <a:rPr lang="en-US" sz="1400" i="0" dirty="0">
                          <a:solidFill>
                            <a:schemeClr val="bg1"/>
                          </a:solidFill>
                          <a:effectLst/>
                          <a:latin typeface="Open Sans"/>
                        </a:rPr>
                        <a:t>.</a:t>
                      </a:r>
                    </a:p>
                  </a:txBody>
                  <a:tcPr marL="26435" marR="26435" marT="26435" marB="26435">
                    <a:lnL w="12700" cap="flat" cmpd="sng" algn="ctr">
                      <a:solidFill>
                        <a:srgbClr val="417FD9"/>
                      </a:solidFill>
                      <a:prstDash val="solid"/>
                      <a:round/>
                      <a:headEnd type="none" w="med" len="med"/>
                      <a:tailEnd type="none" w="med" len="med"/>
                    </a:lnL>
                    <a:lnR w="12700" cap="flat" cmpd="sng" algn="ctr">
                      <a:solidFill>
                        <a:srgbClr val="417FD9"/>
                      </a:solidFill>
                      <a:prstDash val="solid"/>
                      <a:round/>
                      <a:headEnd type="none" w="med" len="med"/>
                      <a:tailEnd type="none" w="med" len="med"/>
                    </a:lnR>
                    <a:lnT w="12700" cap="flat" cmpd="sng" algn="ctr">
                      <a:solidFill>
                        <a:srgbClr val="417FD9"/>
                      </a:solidFill>
                      <a:prstDash val="solid"/>
                      <a:round/>
                      <a:headEnd type="none" w="med" len="med"/>
                      <a:tailEnd type="none" w="med" len="med"/>
                    </a:lnT>
                    <a:lnB w="12700" cap="flat" cmpd="sng" algn="ctr">
                      <a:solidFill>
                        <a:srgbClr val="417FD9"/>
                      </a:solidFill>
                      <a:prstDash val="solid"/>
                      <a:round/>
                      <a:headEnd type="none" w="med" len="med"/>
                      <a:tailEnd type="none" w="med" len="med"/>
                    </a:lnB>
                    <a:solidFill>
                      <a:srgbClr val="FFFFFF"/>
                    </a:solidFill>
                  </a:tcPr>
                </a:tc>
                <a:tc>
                  <a:txBody>
                    <a:bodyPr/>
                    <a:lstStyle/>
                    <a:p>
                      <a:pPr algn="l" fontAlgn="t"/>
                      <a:r>
                        <a:rPr lang="en-US" sz="1400" i="0">
                          <a:solidFill>
                            <a:schemeClr val="bg1"/>
                          </a:solidFill>
                          <a:effectLst/>
                          <a:latin typeface="Open Sans"/>
                        </a:rPr>
                        <a:t>TRIM([ { { LEADING | TRAILING | BOTH }[ trim</a:t>
                      </a:r>
                      <a:r>
                        <a:rPr lang="en-US" sz="1400" i="0" err="1">
                          <a:solidFill>
                            <a:schemeClr val="bg1"/>
                          </a:solidFill>
                          <a:effectLst/>
                          <a:latin typeface="Open Sans"/>
                        </a:rPr>
                        <a:t>_</a:t>
                      </a:r>
                      <a:r>
                        <a:rPr lang="en-US" sz="1400" i="0">
                          <a:solidFill>
                            <a:schemeClr val="bg1"/>
                          </a:solidFill>
                          <a:effectLst/>
                          <a:latin typeface="Open Sans"/>
                        </a:rPr>
                        <a:t>character ] | trim</a:t>
                      </a:r>
                      <a:r>
                        <a:rPr lang="en-US" sz="1400" i="0" err="1">
                          <a:solidFill>
                            <a:schemeClr val="bg1"/>
                          </a:solidFill>
                          <a:effectLst/>
                          <a:latin typeface="Open Sans"/>
                        </a:rPr>
                        <a:t>_</a:t>
                      </a:r>
                      <a:r>
                        <a:rPr lang="en-US" sz="1400" i="0">
                          <a:solidFill>
                            <a:schemeClr val="bg1"/>
                          </a:solidFill>
                          <a:effectLst/>
                          <a:latin typeface="Open Sans"/>
                        </a:rPr>
                        <a:t>character } FROM ] trim</a:t>
                      </a:r>
                      <a:r>
                        <a:rPr lang="en-US" sz="1400" i="0" dirty="0" err="1">
                          <a:solidFill>
                            <a:schemeClr val="bg1"/>
                          </a:solidFill>
                          <a:effectLst/>
                          <a:latin typeface="Open Sans"/>
                        </a:rPr>
                        <a:t>_source</a:t>
                      </a:r>
                      <a:r>
                        <a:rPr lang="en-US" sz="1400" i="0" dirty="0">
                          <a:solidFill>
                            <a:schemeClr val="bg1"/>
                          </a:solidFill>
                          <a:effectLst/>
                          <a:latin typeface="Open Sans"/>
                        </a:rPr>
                        <a:t>)</a:t>
                      </a:r>
                    </a:p>
                  </a:txBody>
                  <a:tcPr marL="26435" marR="26435" marT="26435" marB="26435">
                    <a:lnL w="12700" cap="flat" cmpd="sng" algn="ctr">
                      <a:solidFill>
                        <a:srgbClr val="417FD9"/>
                      </a:solidFill>
                      <a:prstDash val="solid"/>
                      <a:round/>
                      <a:headEnd type="none" w="med" len="med"/>
                      <a:tailEnd type="none" w="med" len="med"/>
                    </a:lnL>
                    <a:lnR w="12700" cap="flat" cmpd="sng" algn="ctr">
                      <a:solidFill>
                        <a:srgbClr val="417FD9"/>
                      </a:solidFill>
                      <a:prstDash val="solid"/>
                      <a:round/>
                      <a:headEnd type="none" w="med" len="med"/>
                      <a:tailEnd type="none" w="med" len="med"/>
                    </a:lnR>
                    <a:lnT w="12700" cap="flat" cmpd="sng" algn="ctr">
                      <a:solidFill>
                        <a:srgbClr val="417FD9"/>
                      </a:solidFill>
                      <a:prstDash val="solid"/>
                      <a:round/>
                      <a:headEnd type="none" w="med" len="med"/>
                      <a:tailEnd type="none" w="med" len="med"/>
                    </a:lnT>
                    <a:lnB w="12700" cap="flat" cmpd="sng" algn="ctr">
                      <a:solidFill>
                        <a:srgbClr val="417FD9"/>
                      </a:solidFill>
                      <a:prstDash val="solid"/>
                      <a:round/>
                      <a:headEnd type="none" w="med" len="med"/>
                      <a:tailEnd type="none" w="med" len="med"/>
                    </a:lnB>
                    <a:solidFill>
                      <a:srgbClr val="FFFFFF"/>
                    </a:solidFill>
                  </a:tcPr>
                </a:tc>
                <a:extLst>
                  <a:ext uri="{0D108BD9-81ED-4DB2-BD59-A6C34878D82A}">
                    <a16:rowId xmlns:a16="http://schemas.microsoft.com/office/drawing/2014/main" val="328673535"/>
                  </a:ext>
                </a:extLst>
              </a:tr>
              <a:tr h="685564">
                <a:tc>
                  <a:txBody>
                    <a:bodyPr/>
                    <a:lstStyle/>
                    <a:p>
                      <a:pPr algn="l" fontAlgn="t"/>
                      <a:r>
                        <a:rPr lang="en-US" sz="1400" i="0">
                          <a:solidFill>
                            <a:schemeClr val="bg1"/>
                          </a:solidFill>
                          <a:effectLst/>
                          <a:latin typeface="Open Sans"/>
                        </a:rPr>
                        <a:t>lowercase</a:t>
                      </a:r>
                    </a:p>
                  </a:txBody>
                  <a:tcPr marL="26435" marR="26435" marT="26435" marB="26435">
                    <a:lnL w="12700" cap="flat" cmpd="sng" algn="ctr">
                      <a:solidFill>
                        <a:srgbClr val="417FD9"/>
                      </a:solidFill>
                      <a:prstDash val="solid"/>
                      <a:round/>
                      <a:headEnd type="none" w="med" len="med"/>
                      <a:tailEnd type="none" w="med" len="med"/>
                    </a:lnL>
                    <a:lnR w="12700" cap="flat" cmpd="sng" algn="ctr">
                      <a:solidFill>
                        <a:srgbClr val="417FD9"/>
                      </a:solidFill>
                      <a:prstDash val="solid"/>
                      <a:round/>
                      <a:headEnd type="none" w="med" len="med"/>
                      <a:tailEnd type="none" w="med" len="med"/>
                    </a:lnR>
                    <a:lnT w="12700" cap="flat" cmpd="sng" algn="ctr">
                      <a:solidFill>
                        <a:srgbClr val="417FD9"/>
                      </a:solidFill>
                      <a:prstDash val="solid"/>
                      <a:round/>
                      <a:headEnd type="none" w="med" len="med"/>
                      <a:tailEnd type="none" w="med" len="med"/>
                    </a:lnT>
                    <a:lnB w="12700" cap="flat" cmpd="sng" algn="ctr">
                      <a:solidFill>
                        <a:srgbClr val="417FD9"/>
                      </a:solidFill>
                      <a:prstDash val="solid"/>
                      <a:round/>
                      <a:headEnd type="none" w="med" len="med"/>
                      <a:tailEnd type="none" w="med" len="med"/>
                    </a:lnB>
                    <a:solidFill>
                      <a:srgbClr val="FFFFFF"/>
                    </a:solidFill>
                  </a:tcPr>
                </a:tc>
                <a:tc>
                  <a:txBody>
                    <a:bodyPr/>
                    <a:lstStyle/>
                    <a:p>
                      <a:pPr algn="l" fontAlgn="t"/>
                      <a:r>
                        <a:rPr lang="en-US" sz="1400" i="0">
                          <a:solidFill>
                            <a:schemeClr val="bg1"/>
                          </a:solidFill>
                          <a:effectLst/>
                          <a:latin typeface="Open Sans"/>
                        </a:rPr>
                        <a:t>Indicates user-defined programmatic elements, such as field names</a:t>
                      </a:r>
                      <a:r>
                        <a:rPr lang="en-US" sz="1400" i="0" dirty="0">
                          <a:solidFill>
                            <a:schemeClr val="bg1"/>
                          </a:solidFill>
                          <a:effectLst/>
                          <a:latin typeface="Open Sans"/>
                        </a:rPr>
                        <a:t>.</a:t>
                      </a:r>
                    </a:p>
                    <a:p>
                      <a:pPr algn="l" fontAlgn="t"/>
                      <a:r>
                        <a:rPr lang="en-US" sz="1400" i="0">
                          <a:solidFill>
                            <a:schemeClr val="bg1"/>
                          </a:solidFill>
                          <a:effectLst/>
                          <a:latin typeface="Open Sans"/>
                        </a:rPr>
                        <a:t>Note that some programmatic elements use a mixture of UPPERCASE and lowercase. Enter these elements as shown</a:t>
                      </a:r>
                      <a:r>
                        <a:rPr lang="en-US" sz="1400" i="0" dirty="0">
                          <a:solidFill>
                            <a:schemeClr val="bg1"/>
                          </a:solidFill>
                          <a:effectLst/>
                          <a:latin typeface="Open Sans"/>
                        </a:rPr>
                        <a:t>.</a:t>
                      </a:r>
                    </a:p>
                  </a:txBody>
                  <a:tcPr marL="26435" marR="26435" marT="26435" marB="26435">
                    <a:lnL w="12700" cap="flat" cmpd="sng" algn="ctr">
                      <a:solidFill>
                        <a:srgbClr val="417FD9"/>
                      </a:solidFill>
                      <a:prstDash val="solid"/>
                      <a:round/>
                      <a:headEnd type="none" w="med" len="med"/>
                      <a:tailEnd type="none" w="med" len="med"/>
                    </a:lnL>
                    <a:lnR w="12700" cap="flat" cmpd="sng" algn="ctr">
                      <a:solidFill>
                        <a:srgbClr val="417FD9"/>
                      </a:solidFill>
                      <a:prstDash val="solid"/>
                      <a:round/>
                      <a:headEnd type="none" w="med" len="med"/>
                      <a:tailEnd type="none" w="med" len="med"/>
                    </a:lnR>
                    <a:lnT w="12700" cap="flat" cmpd="sng" algn="ctr">
                      <a:solidFill>
                        <a:srgbClr val="417FD9"/>
                      </a:solidFill>
                      <a:prstDash val="solid"/>
                      <a:round/>
                      <a:headEnd type="none" w="med" len="med"/>
                      <a:tailEnd type="none" w="med" len="med"/>
                    </a:lnT>
                    <a:lnB w="12700" cap="flat" cmpd="sng" algn="ctr">
                      <a:solidFill>
                        <a:srgbClr val="417FD9"/>
                      </a:solidFill>
                      <a:prstDash val="solid"/>
                      <a:round/>
                      <a:headEnd type="none" w="med" len="med"/>
                      <a:tailEnd type="none" w="med" len="med"/>
                    </a:lnB>
                    <a:solidFill>
                      <a:srgbClr val="FFFFFF"/>
                    </a:solidFill>
                  </a:tcPr>
                </a:tc>
                <a:tc>
                  <a:txBody>
                    <a:bodyPr/>
                    <a:lstStyle/>
                    <a:p>
                      <a:pPr algn="l" fontAlgn="t"/>
                      <a:r>
                        <a:rPr lang="en-US" sz="1400" i="0" dirty="0">
                          <a:solidFill>
                            <a:schemeClr val="bg1"/>
                          </a:solidFill>
                          <a:effectLst/>
                          <a:latin typeface="Open Sans"/>
                        </a:rPr>
                        <a:t>NULLIF(</a:t>
                      </a:r>
                      <a:r>
                        <a:rPr lang="en-US" sz="1400" i="0">
                          <a:solidFill>
                            <a:schemeClr val="bg1"/>
                          </a:solidFill>
                          <a:effectLst/>
                          <a:latin typeface="Open Sans"/>
                        </a:rPr>
                        <a:t>expr1, expr2</a:t>
                      </a:r>
                      <a:r>
                        <a:rPr lang="en-US" sz="1400" i="0" dirty="0">
                          <a:solidFill>
                            <a:schemeClr val="bg1"/>
                          </a:solidFill>
                          <a:effectLst/>
                          <a:latin typeface="Open Sans"/>
                        </a:rPr>
                        <a:t>)</a:t>
                      </a:r>
                    </a:p>
                  </a:txBody>
                  <a:tcPr marL="26435" marR="26435" marT="26435" marB="26435">
                    <a:lnL w="12700" cap="flat" cmpd="sng" algn="ctr">
                      <a:solidFill>
                        <a:srgbClr val="417FD9"/>
                      </a:solidFill>
                      <a:prstDash val="solid"/>
                      <a:round/>
                      <a:headEnd type="none" w="med" len="med"/>
                      <a:tailEnd type="none" w="med" len="med"/>
                    </a:lnL>
                    <a:lnR w="12700" cap="flat" cmpd="sng" algn="ctr">
                      <a:solidFill>
                        <a:srgbClr val="417FD9"/>
                      </a:solidFill>
                      <a:prstDash val="solid"/>
                      <a:round/>
                      <a:headEnd type="none" w="med" len="med"/>
                      <a:tailEnd type="none" w="med" len="med"/>
                    </a:lnR>
                    <a:lnT w="12700" cap="flat" cmpd="sng" algn="ctr">
                      <a:solidFill>
                        <a:srgbClr val="417FD9"/>
                      </a:solidFill>
                      <a:prstDash val="solid"/>
                      <a:round/>
                      <a:headEnd type="none" w="med" len="med"/>
                      <a:tailEnd type="none" w="med" len="med"/>
                    </a:lnT>
                    <a:lnB w="12700" cap="flat" cmpd="sng" algn="ctr">
                      <a:solidFill>
                        <a:srgbClr val="417FD9"/>
                      </a:solidFill>
                      <a:prstDash val="solid"/>
                      <a:round/>
                      <a:headEnd type="none" w="med" len="med"/>
                      <a:tailEnd type="none" w="med" len="med"/>
                    </a:lnB>
                    <a:solidFill>
                      <a:srgbClr val="FFFFFF"/>
                    </a:solidFill>
                  </a:tcPr>
                </a:tc>
                <a:extLst>
                  <a:ext uri="{0D108BD9-81ED-4DB2-BD59-A6C34878D82A}">
                    <a16:rowId xmlns:a16="http://schemas.microsoft.com/office/drawing/2014/main" val="4147155108"/>
                  </a:ext>
                </a:extLst>
              </a:tr>
            </a:tbl>
          </a:graphicData>
        </a:graphic>
      </p:graphicFrame>
    </p:spTree>
    <p:extLst>
      <p:ext uri="{BB962C8B-B14F-4D97-AF65-F5344CB8AC3E}">
        <p14:creationId xmlns:p14="http://schemas.microsoft.com/office/powerpoint/2010/main" val="400773169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7D34DAF-7A6B-4E2F-B068-C8E085F837C3}"/>
              </a:ext>
            </a:extLst>
          </p:cNvPr>
          <p:cNvSpPr>
            <a:spLocks noGrp="1"/>
          </p:cNvSpPr>
          <p:nvPr>
            <p:ph type="body" sz="quarter" idx="16"/>
          </p:nvPr>
        </p:nvSpPr>
        <p:spPr/>
        <p:txBody>
          <a:bodyPr/>
          <a:lstStyle/>
          <a:p>
            <a:r>
              <a:rPr lang="en-US" dirty="0"/>
              <a:t>DECODE</a:t>
            </a:r>
          </a:p>
        </p:txBody>
      </p:sp>
      <p:sp>
        <p:nvSpPr>
          <p:cNvPr id="9" name="Text Placeholder 2">
            <a:extLst>
              <a:ext uri="{FF2B5EF4-FFF2-40B4-BE49-F238E27FC236}">
                <a16:creationId xmlns:a16="http://schemas.microsoft.com/office/drawing/2014/main" id="{A6A72875-AB92-47AF-BE9D-138571571386}"/>
              </a:ext>
            </a:extLst>
          </p:cNvPr>
          <p:cNvSpPr>
            <a:spLocks noGrp="1"/>
          </p:cNvSpPr>
          <p:nvPr>
            <p:ph type="body" sz="quarter" idx="17"/>
          </p:nvPr>
        </p:nvSpPr>
        <p:spPr>
          <a:xfrm>
            <a:off x="558800" y="1600200"/>
            <a:ext cx="11023600" cy="4724400"/>
          </a:xfrm>
        </p:spPr>
        <p:txBody>
          <a:bodyPr/>
          <a:lstStyle/>
          <a:p>
            <a:pPr marL="342900" indent="-342900">
              <a:buFont typeface="Arial" panose="020B0604020202020204" pitchFamily="34" charset="0"/>
              <a:buChar char="•"/>
            </a:pPr>
            <a:r>
              <a:rPr lang="en-US" sz="1800" dirty="0"/>
              <a:t>Syntax:</a:t>
            </a:r>
          </a:p>
          <a:p>
            <a:r>
              <a:rPr lang="en-US" sz="1800"/>
              <a:t> </a:t>
            </a:r>
            <a:r>
              <a:rPr lang="en-US" sz="1800" dirty="0"/>
              <a:t>	DECODE(</a:t>
            </a:r>
            <a:r>
              <a:rPr lang="en-US" sz="1800" err="1"/>
              <a:t>expr</a:t>
            </a:r>
            <a:r>
              <a:rPr lang="en-US" sz="1800"/>
              <a:t>, search, result[, search, result ]...[, default ])</a:t>
            </a:r>
            <a:endParaRPr lang="en-US" sz="1800" dirty="0"/>
          </a:p>
          <a:p>
            <a:endParaRPr lang="en-US" sz="1800" dirty="0"/>
          </a:p>
          <a:p>
            <a:pPr marL="342900" indent="-342900">
              <a:buFont typeface="Arial" panose="020B0604020202020204" pitchFamily="34" charset="0"/>
              <a:buChar char="•"/>
            </a:pPr>
            <a:r>
              <a:rPr lang="en-US" sz="1800" dirty="0"/>
              <a:t>Description:</a:t>
            </a:r>
          </a:p>
          <a:p>
            <a:r>
              <a:rPr lang="en-US" sz="1800"/>
              <a:t> 	Compares expr to each search value one by one. If expr is equal to a search, the 	corresponding result is returned. If no match is found, default is returned</a:t>
            </a:r>
            <a:r>
              <a:rPr lang="en-US" sz="1800" dirty="0"/>
              <a:t>.</a:t>
            </a:r>
          </a:p>
          <a:p>
            <a:endParaRPr lang="en-US" sz="1800" dirty="0"/>
          </a:p>
          <a:p>
            <a:pPr marL="342900" indent="-342900">
              <a:buFont typeface="Arial" panose="020B0604020202020204" pitchFamily="34" charset="0"/>
              <a:buChar char="•"/>
            </a:pPr>
            <a:r>
              <a:rPr lang="en-US" sz="1800" dirty="0"/>
              <a:t>Example:</a:t>
            </a:r>
          </a:p>
          <a:p>
            <a:r>
              <a:rPr lang="en-US" sz="1800"/>
              <a:t> </a:t>
            </a:r>
            <a:r>
              <a:rPr lang="en-US" sz="1800" dirty="0"/>
              <a:t>	DECODE({</a:t>
            </a:r>
            <a:r>
              <a:rPr lang="en-US" sz="1800" dirty="0" err="1"/>
              <a:t>accounttype</a:t>
            </a:r>
            <a:r>
              <a:rPr lang="en-US" sz="1800"/>
              <a:t>},’Accounts Receivable</a:t>
            </a:r>
            <a:r>
              <a:rPr lang="en-US" sz="1800" dirty="0" err="1"/>
              <a:t>’,’A</a:t>
            </a:r>
            <a:r>
              <a:rPr lang="en-US" sz="1800" dirty="0"/>
              <a:t>/</a:t>
            </a:r>
            <a:r>
              <a:rPr lang="en-US" sz="1800" dirty="0" err="1"/>
              <a:t>R</a:t>
            </a:r>
            <a:r>
              <a:rPr lang="en-US" sz="1800" err="1"/>
              <a:t>’,</a:t>
            </a:r>
            <a:r>
              <a:rPr lang="en-US" sz="1800"/>
              <a:t>’Accounts Payable</a:t>
            </a:r>
            <a:r>
              <a:rPr lang="en-US" sz="1800" dirty="0" err="1"/>
              <a:t>’,’A</a:t>
            </a:r>
            <a:r>
              <a:rPr lang="en-US" sz="1800" dirty="0"/>
              <a:t>/P</a:t>
            </a:r>
            <a:r>
              <a:rPr lang="en-US" sz="1800"/>
              <a:t>’,’Not A/R or </a:t>
            </a:r>
            <a:r>
              <a:rPr lang="en-US" sz="1800" dirty="0"/>
              <a:t>	A/P’)</a:t>
            </a:r>
          </a:p>
          <a:p>
            <a:endParaRPr lang="en-US" sz="1800" dirty="0"/>
          </a:p>
          <a:p>
            <a:pPr marL="342900" indent="-342900">
              <a:buFont typeface="Arial" panose="020B0604020202020204" pitchFamily="34" charset="0"/>
              <a:buChar char="•"/>
            </a:pPr>
            <a:r>
              <a:rPr lang="en-US" sz="1800" err="1"/>
              <a:t>Translation</a:t>
            </a:r>
            <a:r>
              <a:rPr lang="en-US" sz="1800"/>
              <a:t>: If Account Type is ‘Accounts Receivable’ return ‘</a:t>
            </a:r>
            <a:r>
              <a:rPr lang="en-US" sz="1800" dirty="0" err="1"/>
              <a:t>A</a:t>
            </a:r>
            <a:r>
              <a:rPr lang="en-US" sz="1800" dirty="0"/>
              <a:t>/</a:t>
            </a:r>
            <a:r>
              <a:rPr lang="en-US" sz="1800" err="1"/>
              <a:t>R</a:t>
            </a:r>
            <a:r>
              <a:rPr lang="en-US" sz="1800"/>
              <a:t>’, if it’s ‘Accounts Payable’ return ‘</a:t>
            </a:r>
            <a:r>
              <a:rPr lang="en-US" sz="1800" dirty="0" err="1"/>
              <a:t>A</a:t>
            </a:r>
            <a:r>
              <a:rPr lang="en-US" sz="1800" dirty="0"/>
              <a:t>/</a:t>
            </a:r>
            <a:r>
              <a:rPr lang="en-US" sz="1800"/>
              <a:t>P’, if none of those are true, return ‘Not A/R or A</a:t>
            </a:r>
            <a:r>
              <a:rPr lang="en-US" sz="1800" dirty="0"/>
              <a:t>/P’</a:t>
            </a:r>
          </a:p>
          <a:p>
            <a:r>
              <a:rPr lang="en-US" sz="1800"/>
              <a:t> </a:t>
            </a:r>
            <a:r>
              <a:rPr lang="en-US" sz="1800" dirty="0"/>
              <a:t>	</a:t>
            </a:r>
          </a:p>
        </p:txBody>
      </p:sp>
    </p:spTree>
    <p:extLst>
      <p:ext uri="{BB962C8B-B14F-4D97-AF65-F5344CB8AC3E}">
        <p14:creationId xmlns:p14="http://schemas.microsoft.com/office/powerpoint/2010/main" val="2714568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7D34DAF-7A6B-4E2F-B068-C8E085F837C3}"/>
              </a:ext>
            </a:extLst>
          </p:cNvPr>
          <p:cNvSpPr>
            <a:spLocks noGrp="1"/>
          </p:cNvSpPr>
          <p:nvPr>
            <p:ph type="body" sz="quarter" idx="16"/>
          </p:nvPr>
        </p:nvSpPr>
        <p:spPr/>
        <p:txBody>
          <a:bodyPr/>
          <a:lstStyle/>
          <a:p>
            <a:r>
              <a:rPr lang="en-US"/>
              <a:t>CASE WHEN</a:t>
            </a:r>
            <a:endParaRPr lang="en-US" dirty="0"/>
          </a:p>
        </p:txBody>
      </p:sp>
      <p:sp>
        <p:nvSpPr>
          <p:cNvPr id="10" name="Text Placeholder 2">
            <a:extLst>
              <a:ext uri="{FF2B5EF4-FFF2-40B4-BE49-F238E27FC236}">
                <a16:creationId xmlns:a16="http://schemas.microsoft.com/office/drawing/2014/main" id="{5C6B1D7F-500E-44CD-8212-4E1E3E1E18E4}"/>
              </a:ext>
            </a:extLst>
          </p:cNvPr>
          <p:cNvSpPr>
            <a:spLocks noGrp="1"/>
          </p:cNvSpPr>
          <p:nvPr>
            <p:ph type="body" sz="quarter" idx="17"/>
          </p:nvPr>
        </p:nvSpPr>
        <p:spPr>
          <a:xfrm>
            <a:off x="558800" y="1600200"/>
            <a:ext cx="11023600" cy="4876800"/>
          </a:xfrm>
        </p:spPr>
        <p:txBody>
          <a:bodyPr/>
          <a:lstStyle/>
          <a:p>
            <a:pPr marL="342900" indent="-342900">
              <a:buFont typeface="Arial" panose="020B0604020202020204" pitchFamily="34" charset="0"/>
              <a:buChar char="•"/>
            </a:pPr>
            <a:r>
              <a:rPr lang="en-US" sz="1800" dirty="0"/>
              <a:t>Syntax:</a:t>
            </a:r>
          </a:p>
          <a:p>
            <a:r>
              <a:rPr lang="en-US" sz="1800"/>
              <a:t> 	CASE { expr WHEN comparison</a:t>
            </a:r>
            <a:r>
              <a:rPr lang="en-US" sz="1800" err="1"/>
              <a:t>_</a:t>
            </a:r>
            <a:r>
              <a:rPr lang="en-US" sz="1800"/>
              <a:t>expr THEN return</a:t>
            </a:r>
            <a:r>
              <a:rPr lang="en-US" sz="1800" err="1"/>
              <a:t>_</a:t>
            </a:r>
            <a:r>
              <a:rPr lang="en-US" sz="1800"/>
              <a:t>expr [ WHEN comparison</a:t>
            </a:r>
            <a:r>
              <a:rPr lang="en-US" sz="1800" err="1"/>
              <a:t>_</a:t>
            </a:r>
            <a:r>
              <a:rPr lang="en-US" sz="1800"/>
              <a:t>expr THEN </a:t>
            </a:r>
            <a:r>
              <a:rPr lang="en-US" sz="1800" dirty="0"/>
              <a:t>	</a:t>
            </a:r>
            <a:r>
              <a:rPr lang="en-US" sz="1800" dirty="0" err="1"/>
              <a:t>return</a:t>
            </a:r>
            <a:r>
              <a:rPr lang="en-US" sz="1800" err="1"/>
              <a:t>_</a:t>
            </a:r>
            <a:r>
              <a:rPr lang="en-US" sz="1800"/>
              <a:t>expr ]... | WHEN condition THEN return</a:t>
            </a:r>
            <a:r>
              <a:rPr lang="en-US" sz="1800" err="1"/>
              <a:t>_</a:t>
            </a:r>
            <a:r>
              <a:rPr lang="en-US" sz="1800"/>
              <a:t>expr [ WHEN condition THEN return</a:t>
            </a:r>
            <a:r>
              <a:rPr lang="en-US" sz="1800" err="1"/>
              <a:t>_</a:t>
            </a:r>
            <a:r>
              <a:rPr lang="en-US" sz="1800"/>
              <a:t>expr 	]... } [ ELSE else</a:t>
            </a:r>
            <a:r>
              <a:rPr lang="en-US" sz="1800" err="1"/>
              <a:t>_</a:t>
            </a:r>
            <a:r>
              <a:rPr lang="en-US" sz="1800"/>
              <a:t>expr ] END</a:t>
            </a:r>
            <a:endParaRPr lang="en-US" sz="1800" dirty="0"/>
          </a:p>
          <a:p>
            <a:pPr marL="342900" indent="-342900">
              <a:buFont typeface="Arial" panose="020B0604020202020204" pitchFamily="34" charset="0"/>
              <a:buChar char="•"/>
            </a:pPr>
            <a:endParaRPr lang="en-US" sz="1800" dirty="0"/>
          </a:p>
          <a:p>
            <a:pPr marL="342900" indent="-342900">
              <a:buFont typeface="Arial" panose="020B0604020202020204" pitchFamily="34" charset="0"/>
              <a:buChar char="•"/>
            </a:pPr>
            <a:r>
              <a:rPr lang="en-US" sz="1800" dirty="0"/>
              <a:t>Description:</a:t>
            </a:r>
          </a:p>
          <a:p>
            <a:r>
              <a:rPr lang="en-US" sz="1800"/>
              <a:t> 	Returns a value based on one or more BOOLEAN conditions</a:t>
            </a:r>
            <a:endParaRPr lang="en-US" sz="1800" dirty="0"/>
          </a:p>
          <a:p>
            <a:endParaRPr lang="en-US" sz="1800" dirty="0"/>
          </a:p>
          <a:p>
            <a:pPr marL="342900" indent="-342900">
              <a:buFont typeface="Arial" panose="020B0604020202020204" pitchFamily="34" charset="0"/>
              <a:buChar char="•"/>
            </a:pPr>
            <a:r>
              <a:rPr lang="en-US" sz="1800" dirty="0"/>
              <a:t>Example:</a:t>
            </a:r>
          </a:p>
          <a:p>
            <a:r>
              <a:rPr lang="en-US" sz="1800"/>
              <a:t> 	CASE WHEN {</a:t>
            </a:r>
            <a:r>
              <a:rPr lang="en-US" sz="1800" err="1"/>
              <a:t>accounttype</a:t>
            </a:r>
            <a:r>
              <a:rPr lang="en-US" sz="1800"/>
              <a:t>} = ’Accounts Receivable’ THEN ’A</a:t>
            </a:r>
            <a:r>
              <a:rPr lang="en-US" sz="1800" dirty="0"/>
              <a:t>/</a:t>
            </a:r>
            <a:r>
              <a:rPr lang="en-US" sz="1800"/>
              <a:t>R’ WHEN {</a:t>
            </a:r>
            <a:r>
              <a:rPr lang="en-US" sz="1800" err="1"/>
              <a:t>accounttype</a:t>
            </a:r>
            <a:r>
              <a:rPr lang="en-US" sz="1800"/>
              <a:t>} = 	’Accounts Payable’ THEN ’A</a:t>
            </a:r>
            <a:r>
              <a:rPr lang="en-US" sz="1800" dirty="0"/>
              <a:t>/</a:t>
            </a:r>
            <a:r>
              <a:rPr lang="en-US" sz="1800"/>
              <a:t>P’ ELSE ’Not A/R or A</a:t>
            </a:r>
            <a:r>
              <a:rPr lang="en-US" sz="1800" dirty="0"/>
              <a:t>/</a:t>
            </a:r>
            <a:r>
              <a:rPr lang="en-US" sz="1800"/>
              <a:t>P’ END</a:t>
            </a:r>
            <a:endParaRPr lang="en-US" sz="1800" dirty="0"/>
          </a:p>
          <a:p>
            <a:endParaRPr lang="en-US" sz="1800" dirty="0"/>
          </a:p>
          <a:p>
            <a:pPr marL="342900" indent="-342900">
              <a:buFont typeface="Arial" panose="020B0604020202020204" pitchFamily="34" charset="0"/>
              <a:buChar char="•"/>
            </a:pPr>
            <a:r>
              <a:rPr lang="en-US" sz="1800" err="1"/>
              <a:t>Translation</a:t>
            </a:r>
            <a:r>
              <a:rPr lang="en-US" sz="1800"/>
              <a:t>: If Account Type is ‘Accounts Receivable’ return ‘</a:t>
            </a:r>
            <a:r>
              <a:rPr lang="en-US" sz="1800" dirty="0" err="1"/>
              <a:t>A</a:t>
            </a:r>
            <a:r>
              <a:rPr lang="en-US" sz="1800" dirty="0"/>
              <a:t>/</a:t>
            </a:r>
            <a:r>
              <a:rPr lang="en-US" sz="1800" err="1"/>
              <a:t>R</a:t>
            </a:r>
            <a:r>
              <a:rPr lang="en-US" sz="1800"/>
              <a:t>’, if Account Type is ‘Accounts Payable’ return ‘</a:t>
            </a:r>
            <a:r>
              <a:rPr lang="en-US" sz="1800" dirty="0" err="1"/>
              <a:t>A</a:t>
            </a:r>
            <a:r>
              <a:rPr lang="en-US" sz="1800" dirty="0"/>
              <a:t>/</a:t>
            </a:r>
            <a:r>
              <a:rPr lang="en-US" sz="1800"/>
              <a:t>P’, if none of those are true, return ‘Not A/R or A</a:t>
            </a:r>
            <a:r>
              <a:rPr lang="en-US" sz="1800" dirty="0"/>
              <a:t>/P’</a:t>
            </a:r>
          </a:p>
          <a:p>
            <a:r>
              <a:rPr lang="en-US"/>
              <a:t> </a:t>
            </a:r>
            <a:r>
              <a:rPr lang="en-US" dirty="0"/>
              <a:t>	</a:t>
            </a:r>
          </a:p>
        </p:txBody>
      </p:sp>
    </p:spTree>
    <p:extLst>
      <p:ext uri="{BB962C8B-B14F-4D97-AF65-F5344CB8AC3E}">
        <p14:creationId xmlns:p14="http://schemas.microsoft.com/office/powerpoint/2010/main" val="147550498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7D34DAF-7A6B-4E2F-B068-C8E085F837C3}"/>
              </a:ext>
            </a:extLst>
          </p:cNvPr>
          <p:cNvSpPr>
            <a:spLocks noGrp="1"/>
          </p:cNvSpPr>
          <p:nvPr>
            <p:ph type="body" sz="quarter" idx="16"/>
          </p:nvPr>
        </p:nvSpPr>
        <p:spPr/>
        <p:txBody>
          <a:bodyPr/>
          <a:lstStyle/>
          <a:p>
            <a:r>
              <a:rPr lang="en-US" dirty="0"/>
              <a:t>SUBSTR</a:t>
            </a:r>
          </a:p>
        </p:txBody>
      </p:sp>
      <p:sp>
        <p:nvSpPr>
          <p:cNvPr id="7" name="Text Placeholder 2">
            <a:extLst>
              <a:ext uri="{FF2B5EF4-FFF2-40B4-BE49-F238E27FC236}">
                <a16:creationId xmlns:a16="http://schemas.microsoft.com/office/drawing/2014/main" id="{6EC08E20-B29C-4F61-B63D-937CA23E4B46}"/>
              </a:ext>
            </a:extLst>
          </p:cNvPr>
          <p:cNvSpPr>
            <a:spLocks noGrp="1"/>
          </p:cNvSpPr>
          <p:nvPr>
            <p:ph type="body" sz="quarter" idx="17"/>
          </p:nvPr>
        </p:nvSpPr>
        <p:spPr>
          <a:xfrm>
            <a:off x="558800" y="1600200"/>
            <a:ext cx="11023600" cy="4724400"/>
          </a:xfrm>
        </p:spPr>
        <p:txBody>
          <a:bodyPr/>
          <a:lstStyle/>
          <a:p>
            <a:pPr marL="342900" indent="-342900">
              <a:buFont typeface="Arial" panose="020B0604020202020204" pitchFamily="34" charset="0"/>
              <a:buChar char="•"/>
            </a:pPr>
            <a:r>
              <a:rPr lang="en-US" dirty="0"/>
              <a:t>Syntax:</a:t>
            </a:r>
          </a:p>
          <a:p>
            <a:r>
              <a:rPr lang="en-US"/>
              <a:t> </a:t>
            </a:r>
            <a:r>
              <a:rPr lang="en-US" dirty="0"/>
              <a:t>	SUBSTR(</a:t>
            </a:r>
            <a:r>
              <a:rPr lang="en-US" err="1"/>
              <a:t>char</a:t>
            </a:r>
            <a:r>
              <a:rPr lang="en-US"/>
              <a:t>, position [, substring</a:t>
            </a:r>
            <a:r>
              <a:rPr lang="en-US" err="1"/>
              <a:t>_</a:t>
            </a:r>
            <a:r>
              <a:rPr lang="en-US"/>
              <a:t>length ])</a:t>
            </a:r>
            <a:endParaRPr lang="en-US" dirty="0"/>
          </a:p>
          <a:p>
            <a:endParaRPr lang="en-US" dirty="0"/>
          </a:p>
          <a:p>
            <a:pPr marL="342900" indent="-342900">
              <a:buFont typeface="Arial" panose="020B0604020202020204" pitchFamily="34" charset="0"/>
              <a:buChar char="•"/>
            </a:pPr>
            <a:r>
              <a:rPr lang="en-US" dirty="0"/>
              <a:t>Description:</a:t>
            </a:r>
          </a:p>
          <a:p>
            <a:r>
              <a:rPr lang="en-US"/>
              <a:t> </a:t>
            </a:r>
            <a:r>
              <a:rPr lang="en-US" sz="1800"/>
              <a:t>	lets you extract a sequence of characters that matches a regular expression pattern from 	the source string (</a:t>
            </a:r>
            <a:r>
              <a:rPr lang="en-US" sz="1800" dirty="0" err="1"/>
              <a:t>source_char</a:t>
            </a:r>
            <a:r>
              <a:rPr lang="en-US" sz="1800" dirty="0"/>
              <a:t>)</a:t>
            </a:r>
          </a:p>
          <a:p>
            <a:endParaRPr lang="en-US" sz="1800" dirty="0"/>
          </a:p>
          <a:p>
            <a:pPr marL="342900" indent="-342900">
              <a:buFont typeface="Arial" panose="020B0604020202020204" pitchFamily="34" charset="0"/>
              <a:buChar char="•"/>
            </a:pPr>
            <a:r>
              <a:rPr lang="en-US" dirty="0"/>
              <a:t>Example:</a:t>
            </a:r>
          </a:p>
          <a:p>
            <a:r>
              <a:rPr lang="en-US"/>
              <a:t> </a:t>
            </a:r>
            <a:r>
              <a:rPr lang="en-US" dirty="0"/>
              <a:t>	SUBSTR({</a:t>
            </a:r>
            <a:r>
              <a:rPr lang="en-US" dirty="0" err="1"/>
              <a:t>postingperiod</a:t>
            </a:r>
            <a:r>
              <a:rPr lang="en-US" dirty="0"/>
              <a:t>},</a:t>
            </a:r>
            <a:r>
              <a:rPr lang="en-US"/>
              <a:t>1,3)  &gt;&gt; ‘May 2020’ returns ‘</a:t>
            </a:r>
            <a:r>
              <a:rPr lang="en-US" dirty="0"/>
              <a:t>May’</a:t>
            </a:r>
          </a:p>
          <a:p>
            <a:r>
              <a:rPr lang="en-US" dirty="0"/>
              <a:t>	SUBSTR({</a:t>
            </a:r>
            <a:r>
              <a:rPr lang="en-US" dirty="0" err="1"/>
              <a:t>postingperiod</a:t>
            </a:r>
            <a:r>
              <a:rPr lang="en-US" dirty="0"/>
              <a:t>},</a:t>
            </a:r>
            <a:r>
              <a:rPr lang="en-US"/>
              <a:t>5,4)  &gt;&gt; ‘May 2020’ returns ‘</a:t>
            </a:r>
            <a:r>
              <a:rPr lang="en-US" dirty="0"/>
              <a:t>2020’</a:t>
            </a:r>
          </a:p>
          <a:p>
            <a:endParaRPr lang="en-US" dirty="0"/>
          </a:p>
          <a:p>
            <a:pPr marL="342900" indent="-342900">
              <a:buFont typeface="Arial" panose="020B0604020202020204" pitchFamily="34" charset="0"/>
              <a:buChar char="•"/>
            </a:pPr>
            <a:r>
              <a:rPr lang="en-US"/>
              <a:t>Translation: Take the string (char), start at position, # of characters returned).  This is similar to a MID() in Excel</a:t>
            </a:r>
            <a:endParaRPr lang="en-US" dirty="0"/>
          </a:p>
        </p:txBody>
      </p:sp>
    </p:spTree>
    <p:extLst>
      <p:ext uri="{BB962C8B-B14F-4D97-AF65-F5344CB8AC3E}">
        <p14:creationId xmlns:p14="http://schemas.microsoft.com/office/powerpoint/2010/main" val="294430675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7D34DAF-7A6B-4E2F-B068-C8E085F837C3}"/>
              </a:ext>
            </a:extLst>
          </p:cNvPr>
          <p:cNvSpPr>
            <a:spLocks noGrp="1"/>
          </p:cNvSpPr>
          <p:nvPr>
            <p:ph type="body" sz="quarter" idx="16"/>
          </p:nvPr>
        </p:nvSpPr>
        <p:spPr/>
        <p:txBody>
          <a:bodyPr/>
          <a:lstStyle/>
          <a:p>
            <a:r>
              <a:rPr lang="en-US" dirty="0"/>
              <a:t>TO_CHAR</a:t>
            </a:r>
          </a:p>
        </p:txBody>
      </p:sp>
      <p:sp>
        <p:nvSpPr>
          <p:cNvPr id="6" name="Text Placeholder 2">
            <a:extLst>
              <a:ext uri="{FF2B5EF4-FFF2-40B4-BE49-F238E27FC236}">
                <a16:creationId xmlns:a16="http://schemas.microsoft.com/office/drawing/2014/main" id="{C0D5FD50-0984-4684-98CE-0F16154B95DB}"/>
              </a:ext>
            </a:extLst>
          </p:cNvPr>
          <p:cNvSpPr>
            <a:spLocks noGrp="1"/>
          </p:cNvSpPr>
          <p:nvPr>
            <p:ph type="body" sz="quarter" idx="17"/>
          </p:nvPr>
        </p:nvSpPr>
        <p:spPr>
          <a:xfrm>
            <a:off x="558800" y="1600200"/>
            <a:ext cx="11023600" cy="4724400"/>
          </a:xfrm>
        </p:spPr>
        <p:txBody>
          <a:bodyPr/>
          <a:lstStyle/>
          <a:p>
            <a:pPr marL="342900" indent="-342900">
              <a:buFont typeface="Arial" panose="020B0604020202020204" pitchFamily="34" charset="0"/>
              <a:buChar char="•"/>
            </a:pPr>
            <a:r>
              <a:rPr lang="en-US" sz="1800" dirty="0"/>
              <a:t>Syntax:</a:t>
            </a:r>
          </a:p>
          <a:p>
            <a:r>
              <a:rPr lang="en-US" sz="1800"/>
              <a:t> </a:t>
            </a:r>
            <a:r>
              <a:rPr lang="en-US" sz="1800" dirty="0"/>
              <a:t>	TO_</a:t>
            </a:r>
            <a:r>
              <a:rPr lang="en-US" sz="1800"/>
              <a:t>CHAR({ datetime | interval } [, fmt [, 'nlsparam' ] ])</a:t>
            </a:r>
            <a:endParaRPr lang="en-US" sz="1800" dirty="0"/>
          </a:p>
          <a:p>
            <a:endParaRPr lang="en-US" sz="1800" dirty="0"/>
          </a:p>
          <a:p>
            <a:pPr marL="342900" indent="-342900">
              <a:buFont typeface="Arial" panose="020B0604020202020204" pitchFamily="34" charset="0"/>
              <a:buChar char="•"/>
            </a:pPr>
            <a:r>
              <a:rPr lang="en-US" sz="1800" dirty="0"/>
              <a:t>Description:</a:t>
            </a:r>
          </a:p>
          <a:p>
            <a:r>
              <a:rPr lang="en-US" sz="1800"/>
              <a:t> 	</a:t>
            </a:r>
            <a:r>
              <a:rPr lang="en-US"/>
              <a:t>converts a datetime or interval value to a value of VARCHAR2 datatype in the 	format specified by the date format fmt</a:t>
            </a:r>
            <a:endParaRPr lang="en-US" sz="1800" dirty="0"/>
          </a:p>
          <a:p>
            <a:endParaRPr lang="en-US" sz="1800" dirty="0"/>
          </a:p>
          <a:p>
            <a:pPr marL="342900" indent="-342900">
              <a:buFont typeface="Arial" panose="020B0604020202020204" pitchFamily="34" charset="0"/>
              <a:buChar char="•"/>
            </a:pPr>
            <a:r>
              <a:rPr lang="en-US" sz="1800" dirty="0"/>
              <a:t>Example:</a:t>
            </a:r>
          </a:p>
          <a:p>
            <a:r>
              <a:rPr lang="en-US" sz="1800"/>
              <a:t> </a:t>
            </a:r>
            <a:r>
              <a:rPr lang="en-US" sz="1800" dirty="0"/>
              <a:t>	</a:t>
            </a:r>
            <a:r>
              <a:rPr lang="en-US" dirty="0"/>
              <a:t>TO_CHAR({</a:t>
            </a:r>
            <a:r>
              <a:rPr lang="en-US"/>
              <a:t>date}, 'hh24</a:t>
            </a:r>
            <a:r>
              <a:rPr lang="en-US" dirty="0"/>
              <a:t>')</a:t>
            </a:r>
            <a:endParaRPr lang="en-US" sz="1800" dirty="0"/>
          </a:p>
          <a:p>
            <a:endParaRPr lang="en-US" sz="1800" dirty="0"/>
          </a:p>
          <a:p>
            <a:pPr marL="342900" indent="-342900">
              <a:buFont typeface="Arial" panose="020B0604020202020204" pitchFamily="34" charset="0"/>
              <a:buChar char="•"/>
            </a:pPr>
            <a:r>
              <a:rPr lang="en-US" sz="1800"/>
              <a:t>Translation: This turns some Text into a Date/Time data type field in the specified format</a:t>
            </a:r>
            <a:endParaRPr lang="en-US" sz="1800" dirty="0"/>
          </a:p>
        </p:txBody>
      </p:sp>
    </p:spTree>
    <p:extLst>
      <p:ext uri="{BB962C8B-B14F-4D97-AF65-F5344CB8AC3E}">
        <p14:creationId xmlns:p14="http://schemas.microsoft.com/office/powerpoint/2010/main" val="129331661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7D34DAF-7A6B-4E2F-B068-C8E085F837C3}"/>
              </a:ext>
            </a:extLst>
          </p:cNvPr>
          <p:cNvSpPr>
            <a:spLocks noGrp="1"/>
          </p:cNvSpPr>
          <p:nvPr>
            <p:ph type="body" sz="quarter" idx="16"/>
          </p:nvPr>
        </p:nvSpPr>
        <p:spPr/>
        <p:txBody>
          <a:bodyPr/>
          <a:lstStyle/>
          <a:p>
            <a:r>
              <a:rPr lang="en-US" dirty="0"/>
              <a:t>TO_DATE</a:t>
            </a:r>
          </a:p>
        </p:txBody>
      </p:sp>
      <p:sp>
        <p:nvSpPr>
          <p:cNvPr id="10" name="Text Placeholder 2">
            <a:extLst>
              <a:ext uri="{FF2B5EF4-FFF2-40B4-BE49-F238E27FC236}">
                <a16:creationId xmlns:a16="http://schemas.microsoft.com/office/drawing/2014/main" id="{66E121E7-5407-4F5B-8709-70AC4A613688}"/>
              </a:ext>
            </a:extLst>
          </p:cNvPr>
          <p:cNvSpPr>
            <a:spLocks noGrp="1"/>
          </p:cNvSpPr>
          <p:nvPr>
            <p:ph type="body" sz="quarter" idx="17"/>
          </p:nvPr>
        </p:nvSpPr>
        <p:spPr>
          <a:xfrm>
            <a:off x="558800" y="1600200"/>
            <a:ext cx="11023600" cy="4724400"/>
          </a:xfrm>
        </p:spPr>
        <p:txBody>
          <a:bodyPr/>
          <a:lstStyle/>
          <a:p>
            <a:pPr marL="342900" indent="-342900">
              <a:buFont typeface="Arial" panose="020B0604020202020204" pitchFamily="34" charset="0"/>
              <a:buChar char="•"/>
            </a:pPr>
            <a:r>
              <a:rPr lang="en-US" sz="1800" dirty="0"/>
              <a:t>Syntax:</a:t>
            </a:r>
          </a:p>
          <a:p>
            <a:r>
              <a:rPr lang="en-US" sz="1800"/>
              <a:t> </a:t>
            </a:r>
            <a:r>
              <a:rPr lang="en-US" sz="1800" dirty="0"/>
              <a:t>	TO_DATE</a:t>
            </a:r>
            <a:r>
              <a:rPr lang="en-US" sz="1800"/>
              <a:t>(char [, fmt [, 'nlsparam' ] ])</a:t>
            </a:r>
            <a:endParaRPr lang="en-US" sz="1800" dirty="0"/>
          </a:p>
          <a:p>
            <a:endParaRPr lang="en-US" sz="1800" dirty="0"/>
          </a:p>
          <a:p>
            <a:pPr marL="342900" indent="-342900">
              <a:buFont typeface="Arial" panose="020B0604020202020204" pitchFamily="34" charset="0"/>
              <a:buChar char="•"/>
            </a:pPr>
            <a:r>
              <a:rPr lang="en-US" sz="1800" dirty="0"/>
              <a:t>Description:</a:t>
            </a:r>
          </a:p>
          <a:p>
            <a:r>
              <a:rPr lang="en-US" sz="1800"/>
              <a:t> 	</a:t>
            </a:r>
            <a:r>
              <a:rPr lang="en-US"/>
              <a:t>Converts a formatted TEXT or NTEXT expression to a DATETIME value</a:t>
            </a:r>
            <a:endParaRPr lang="en-US" sz="1800" dirty="0"/>
          </a:p>
          <a:p>
            <a:endParaRPr lang="en-US" sz="1800" dirty="0"/>
          </a:p>
          <a:p>
            <a:pPr marL="342900" indent="-342900">
              <a:buFont typeface="Arial" panose="020B0604020202020204" pitchFamily="34" charset="0"/>
              <a:buChar char="•"/>
            </a:pPr>
            <a:r>
              <a:rPr lang="en-US" sz="1800" dirty="0"/>
              <a:t>Example:</a:t>
            </a:r>
          </a:p>
          <a:p>
            <a:r>
              <a:rPr lang="en-US" sz="1800"/>
              <a:t> </a:t>
            </a:r>
            <a:r>
              <a:rPr lang="en-US" sz="1800" dirty="0"/>
              <a:t>	</a:t>
            </a:r>
            <a:r>
              <a:rPr lang="en-US" dirty="0"/>
              <a:t>TO_DATE(</a:t>
            </a:r>
            <a:r>
              <a:rPr lang="en-US"/>
              <a:t>'31.12.2011', 'DD</a:t>
            </a:r>
            <a:r>
              <a:rPr lang="en-US" dirty="0"/>
              <a:t>.MM.YYYY')</a:t>
            </a:r>
            <a:endParaRPr lang="en-US" sz="1800" dirty="0"/>
          </a:p>
          <a:p>
            <a:endParaRPr lang="en-US" sz="1800" dirty="0"/>
          </a:p>
          <a:p>
            <a:pPr marL="342900" indent="-342900">
              <a:buFont typeface="Arial" panose="020B0604020202020204" pitchFamily="34" charset="0"/>
              <a:buChar char="•"/>
            </a:pPr>
            <a:r>
              <a:rPr lang="en-US" sz="1800"/>
              <a:t>Translation: Converts text into a data type of Date</a:t>
            </a:r>
            <a:endParaRPr lang="en-US" sz="1800" dirty="0"/>
          </a:p>
        </p:txBody>
      </p:sp>
    </p:spTree>
    <p:extLst>
      <p:ext uri="{BB962C8B-B14F-4D97-AF65-F5344CB8AC3E}">
        <p14:creationId xmlns:p14="http://schemas.microsoft.com/office/powerpoint/2010/main" val="405677805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7D34DAF-7A6B-4E2F-B068-C8E085F837C3}"/>
              </a:ext>
            </a:extLst>
          </p:cNvPr>
          <p:cNvSpPr>
            <a:spLocks noGrp="1"/>
          </p:cNvSpPr>
          <p:nvPr>
            <p:ph type="body" sz="quarter" idx="16"/>
          </p:nvPr>
        </p:nvSpPr>
        <p:spPr/>
        <p:txBody>
          <a:bodyPr/>
          <a:lstStyle/>
          <a:p>
            <a:r>
              <a:rPr lang="en-US" dirty="0"/>
              <a:t>ADD_MONTHS</a:t>
            </a:r>
          </a:p>
        </p:txBody>
      </p:sp>
      <p:sp>
        <p:nvSpPr>
          <p:cNvPr id="10" name="Text Placeholder 2">
            <a:extLst>
              <a:ext uri="{FF2B5EF4-FFF2-40B4-BE49-F238E27FC236}">
                <a16:creationId xmlns:a16="http://schemas.microsoft.com/office/drawing/2014/main" id="{00CEF86C-97FE-44A7-A897-46A60C580CDA}"/>
              </a:ext>
            </a:extLst>
          </p:cNvPr>
          <p:cNvSpPr>
            <a:spLocks noGrp="1"/>
          </p:cNvSpPr>
          <p:nvPr>
            <p:ph type="body" sz="quarter" idx="17"/>
          </p:nvPr>
        </p:nvSpPr>
        <p:spPr>
          <a:xfrm>
            <a:off x="558800" y="1600200"/>
            <a:ext cx="11023600" cy="4724400"/>
          </a:xfrm>
        </p:spPr>
        <p:txBody>
          <a:bodyPr/>
          <a:lstStyle/>
          <a:p>
            <a:pPr marL="342900" indent="-342900">
              <a:buFont typeface="Arial" panose="020B0604020202020204" pitchFamily="34" charset="0"/>
              <a:buChar char="•"/>
            </a:pPr>
            <a:r>
              <a:rPr lang="en-US" sz="1800" dirty="0"/>
              <a:t>Syntax:</a:t>
            </a:r>
          </a:p>
          <a:p>
            <a:r>
              <a:rPr lang="en-US" sz="1800"/>
              <a:t> </a:t>
            </a:r>
            <a:r>
              <a:rPr lang="en-US" sz="1800" dirty="0"/>
              <a:t>	</a:t>
            </a:r>
            <a:r>
              <a:rPr lang="en-US" dirty="0"/>
              <a:t>ADD_MONTHS(</a:t>
            </a:r>
            <a:r>
              <a:rPr lang="en-US" err="1"/>
              <a:t>date</a:t>
            </a:r>
            <a:r>
              <a:rPr lang="en-US"/>
              <a:t>, integer</a:t>
            </a:r>
            <a:r>
              <a:rPr lang="en-US" dirty="0"/>
              <a:t>)</a:t>
            </a:r>
            <a:endParaRPr lang="en-US" sz="1800" dirty="0"/>
          </a:p>
          <a:p>
            <a:endParaRPr lang="en-US" sz="1800" dirty="0"/>
          </a:p>
          <a:p>
            <a:pPr marL="342900" indent="-342900">
              <a:buFont typeface="Arial" panose="020B0604020202020204" pitchFamily="34" charset="0"/>
              <a:buChar char="•"/>
            </a:pPr>
            <a:r>
              <a:rPr lang="en-US" sz="1800" dirty="0"/>
              <a:t>Description:</a:t>
            </a:r>
          </a:p>
          <a:p>
            <a:r>
              <a:rPr lang="en-US" sz="1800"/>
              <a:t> 	</a:t>
            </a:r>
            <a:r>
              <a:rPr lang="en-US"/>
              <a:t>returns the date plus integer months</a:t>
            </a:r>
            <a:endParaRPr lang="en-US" sz="1800" dirty="0"/>
          </a:p>
          <a:p>
            <a:endParaRPr lang="en-US" sz="1800" dirty="0"/>
          </a:p>
          <a:p>
            <a:pPr marL="342900" indent="-342900">
              <a:buFont typeface="Arial" panose="020B0604020202020204" pitchFamily="34" charset="0"/>
              <a:buChar char="•"/>
            </a:pPr>
            <a:r>
              <a:rPr lang="en-US" sz="1800" dirty="0"/>
              <a:t>Example:</a:t>
            </a:r>
          </a:p>
          <a:p>
            <a:r>
              <a:rPr lang="en-US" sz="1800"/>
              <a:t> </a:t>
            </a:r>
            <a:r>
              <a:rPr lang="en-US" sz="1800" dirty="0"/>
              <a:t>	ADD_MONTHS({today},-1)</a:t>
            </a:r>
          </a:p>
          <a:p>
            <a:endParaRPr lang="en-US" sz="1800" dirty="0"/>
          </a:p>
          <a:p>
            <a:pPr marL="342900" indent="-342900">
              <a:buFont typeface="Arial" panose="020B0604020202020204" pitchFamily="34" charset="0"/>
              <a:buChar char="•"/>
            </a:pPr>
            <a:r>
              <a:rPr lang="en-US" sz="1800"/>
              <a:t>Translation: This returns a month before today’s date</a:t>
            </a:r>
            <a:r>
              <a:rPr lang="en-US" sz="1800" dirty="0"/>
              <a:t>.</a:t>
            </a:r>
          </a:p>
        </p:txBody>
      </p:sp>
    </p:spTree>
    <p:extLst>
      <p:ext uri="{BB962C8B-B14F-4D97-AF65-F5344CB8AC3E}">
        <p14:creationId xmlns:p14="http://schemas.microsoft.com/office/powerpoint/2010/main" val="79651279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7D34DAF-7A6B-4E2F-B068-C8E085F837C3}"/>
              </a:ext>
            </a:extLst>
          </p:cNvPr>
          <p:cNvSpPr>
            <a:spLocks noGrp="1"/>
          </p:cNvSpPr>
          <p:nvPr>
            <p:ph type="body" sz="quarter" idx="16"/>
          </p:nvPr>
        </p:nvSpPr>
        <p:spPr/>
        <p:txBody>
          <a:bodyPr/>
          <a:lstStyle/>
          <a:p>
            <a:r>
              <a:rPr lang="en-US" dirty="0"/>
              <a:t>LAST_DAY</a:t>
            </a:r>
          </a:p>
        </p:txBody>
      </p:sp>
      <p:sp>
        <p:nvSpPr>
          <p:cNvPr id="10" name="Text Placeholder 2">
            <a:extLst>
              <a:ext uri="{FF2B5EF4-FFF2-40B4-BE49-F238E27FC236}">
                <a16:creationId xmlns:a16="http://schemas.microsoft.com/office/drawing/2014/main" id="{00CEF86C-97FE-44A7-A897-46A60C580CDA}"/>
              </a:ext>
            </a:extLst>
          </p:cNvPr>
          <p:cNvSpPr>
            <a:spLocks noGrp="1"/>
          </p:cNvSpPr>
          <p:nvPr>
            <p:ph type="body" sz="quarter" idx="17"/>
          </p:nvPr>
        </p:nvSpPr>
        <p:spPr>
          <a:xfrm>
            <a:off x="558800" y="1600200"/>
            <a:ext cx="11023600" cy="4724400"/>
          </a:xfrm>
        </p:spPr>
        <p:txBody>
          <a:bodyPr/>
          <a:lstStyle/>
          <a:p>
            <a:pPr marL="342900" indent="-342900">
              <a:buFont typeface="Arial" panose="020B0604020202020204" pitchFamily="34" charset="0"/>
              <a:buChar char="•"/>
            </a:pPr>
            <a:r>
              <a:rPr lang="en-US" sz="1800" dirty="0"/>
              <a:t>Syntax:</a:t>
            </a:r>
          </a:p>
          <a:p>
            <a:r>
              <a:rPr lang="en-US" sz="1800"/>
              <a:t> </a:t>
            </a:r>
            <a:r>
              <a:rPr lang="en-US" sz="1800" dirty="0"/>
              <a:t>	LAST_DAY(date)</a:t>
            </a:r>
          </a:p>
          <a:p>
            <a:endParaRPr lang="en-US" sz="1800" dirty="0"/>
          </a:p>
          <a:p>
            <a:pPr marL="342900" indent="-342900">
              <a:buFont typeface="Arial" panose="020B0604020202020204" pitchFamily="34" charset="0"/>
              <a:buChar char="•"/>
            </a:pPr>
            <a:r>
              <a:rPr lang="en-US" sz="1800" dirty="0"/>
              <a:t>Description:</a:t>
            </a:r>
          </a:p>
          <a:p>
            <a:r>
              <a:rPr lang="en-US" sz="1800"/>
              <a:t> 	Returns the date of the last day of the month that contains date</a:t>
            </a:r>
            <a:endParaRPr lang="en-US" sz="1800" dirty="0"/>
          </a:p>
          <a:p>
            <a:endParaRPr lang="en-US" sz="1800" dirty="0"/>
          </a:p>
          <a:p>
            <a:pPr marL="342900" indent="-342900">
              <a:buFont typeface="Arial" panose="020B0604020202020204" pitchFamily="34" charset="0"/>
              <a:buChar char="•"/>
            </a:pPr>
            <a:r>
              <a:rPr lang="en-US" sz="1800" dirty="0"/>
              <a:t>Example:</a:t>
            </a:r>
          </a:p>
          <a:p>
            <a:r>
              <a:rPr lang="en-US" sz="1800"/>
              <a:t> </a:t>
            </a:r>
            <a:r>
              <a:rPr lang="en-US" sz="1800" dirty="0"/>
              <a:t>	LAST_DAY({today})</a:t>
            </a:r>
          </a:p>
          <a:p>
            <a:endParaRPr lang="en-US" sz="1800" dirty="0"/>
          </a:p>
          <a:p>
            <a:pPr marL="342900" indent="-342900">
              <a:buFont typeface="Arial" panose="020B0604020202020204" pitchFamily="34" charset="0"/>
              <a:buChar char="•"/>
            </a:pPr>
            <a:r>
              <a:rPr lang="en-US" sz="1800"/>
              <a:t>Translation: Return the last day in the current month</a:t>
            </a:r>
            <a:endParaRPr lang="en-US" sz="1800" dirty="0"/>
          </a:p>
        </p:txBody>
      </p:sp>
    </p:spTree>
    <p:extLst>
      <p:ext uri="{BB962C8B-B14F-4D97-AF65-F5344CB8AC3E}">
        <p14:creationId xmlns:p14="http://schemas.microsoft.com/office/powerpoint/2010/main" val="8545835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7D34DAF-7A6B-4E2F-B068-C8E085F837C3}"/>
              </a:ext>
            </a:extLst>
          </p:cNvPr>
          <p:cNvSpPr>
            <a:spLocks noGrp="1"/>
          </p:cNvSpPr>
          <p:nvPr>
            <p:ph type="body" sz="quarter" idx="16"/>
          </p:nvPr>
        </p:nvSpPr>
        <p:spPr/>
        <p:txBody>
          <a:bodyPr/>
          <a:lstStyle/>
          <a:p>
            <a:r>
              <a:rPr lang="en-US" dirty="0"/>
              <a:t>MONTHS_BETWEEN</a:t>
            </a:r>
          </a:p>
        </p:txBody>
      </p:sp>
      <p:sp>
        <p:nvSpPr>
          <p:cNvPr id="10" name="Text Placeholder 2">
            <a:extLst>
              <a:ext uri="{FF2B5EF4-FFF2-40B4-BE49-F238E27FC236}">
                <a16:creationId xmlns:a16="http://schemas.microsoft.com/office/drawing/2014/main" id="{3A4ABF91-9C7F-4ABC-A1F4-41BC3844FEE2}"/>
              </a:ext>
            </a:extLst>
          </p:cNvPr>
          <p:cNvSpPr>
            <a:spLocks noGrp="1"/>
          </p:cNvSpPr>
          <p:nvPr>
            <p:ph type="body" sz="quarter" idx="17"/>
          </p:nvPr>
        </p:nvSpPr>
        <p:spPr>
          <a:xfrm>
            <a:off x="558800" y="1600200"/>
            <a:ext cx="11023600" cy="4724400"/>
          </a:xfrm>
        </p:spPr>
        <p:txBody>
          <a:bodyPr/>
          <a:lstStyle/>
          <a:p>
            <a:pPr marL="342900" indent="-342900">
              <a:buFont typeface="Arial" panose="020B0604020202020204" pitchFamily="34" charset="0"/>
              <a:buChar char="•"/>
            </a:pPr>
            <a:r>
              <a:rPr lang="en-US" sz="1800" dirty="0"/>
              <a:t>Syntax:</a:t>
            </a:r>
          </a:p>
          <a:p>
            <a:r>
              <a:rPr lang="en-US" sz="1800"/>
              <a:t> </a:t>
            </a:r>
            <a:r>
              <a:rPr lang="en-US" sz="1800" dirty="0"/>
              <a:t>	MONTHS_BETWEEN(</a:t>
            </a:r>
            <a:r>
              <a:rPr lang="en-US" sz="1800"/>
              <a:t>date1, date2</a:t>
            </a:r>
            <a:r>
              <a:rPr lang="en-US" sz="1800" dirty="0"/>
              <a:t>)</a:t>
            </a:r>
          </a:p>
          <a:p>
            <a:endParaRPr lang="en-US" sz="1800" dirty="0"/>
          </a:p>
          <a:p>
            <a:pPr marL="342900" indent="-342900">
              <a:buFont typeface="Arial" panose="020B0604020202020204" pitchFamily="34" charset="0"/>
              <a:buChar char="•"/>
            </a:pPr>
            <a:r>
              <a:rPr lang="en-US" sz="1800" dirty="0"/>
              <a:t>Description:</a:t>
            </a:r>
          </a:p>
          <a:p>
            <a:r>
              <a:rPr lang="en-US" sz="1800"/>
              <a:t> 	</a:t>
            </a:r>
            <a:r>
              <a:rPr lang="en-US"/>
              <a:t>Returns the number of months between date1 and date2</a:t>
            </a:r>
            <a:endParaRPr lang="en-US" sz="1800" dirty="0"/>
          </a:p>
          <a:p>
            <a:endParaRPr lang="en-US" sz="1800" dirty="0"/>
          </a:p>
          <a:p>
            <a:pPr marL="342900" indent="-342900">
              <a:buFont typeface="Arial" panose="020B0604020202020204" pitchFamily="34" charset="0"/>
              <a:buChar char="•"/>
            </a:pPr>
            <a:r>
              <a:rPr lang="en-US" sz="1800" dirty="0"/>
              <a:t>Example:</a:t>
            </a:r>
          </a:p>
          <a:p>
            <a:r>
              <a:rPr lang="en-US" sz="1800"/>
              <a:t> </a:t>
            </a:r>
            <a:r>
              <a:rPr lang="en-US" sz="1800" dirty="0"/>
              <a:t>	MONTHS_BETWEEN(SYSDATE,{</a:t>
            </a:r>
            <a:r>
              <a:rPr lang="en-US" sz="1800" dirty="0" err="1"/>
              <a:t>createddate</a:t>
            </a:r>
            <a:r>
              <a:rPr lang="en-US" sz="1800" dirty="0"/>
              <a:t>})</a:t>
            </a:r>
          </a:p>
          <a:p>
            <a:endParaRPr lang="en-US" sz="1800" dirty="0"/>
          </a:p>
          <a:p>
            <a:pPr marL="342900" indent="-342900">
              <a:buFont typeface="Arial" panose="020B0604020202020204" pitchFamily="34" charset="0"/>
              <a:buChar char="•"/>
            </a:pPr>
            <a:r>
              <a:rPr lang="en-US" sz="1800"/>
              <a:t>Translation: This is the Months between the date created and the current system date</a:t>
            </a:r>
            <a:endParaRPr lang="en-US" sz="1800" dirty="0"/>
          </a:p>
          <a:p>
            <a:pPr marL="342900" indent="-342900">
              <a:buFont typeface="Arial" panose="020B0604020202020204" pitchFamily="34" charset="0"/>
              <a:buChar char="•"/>
            </a:pPr>
            <a:endParaRPr lang="en-US" sz="1800" dirty="0"/>
          </a:p>
          <a:p>
            <a:pPr marL="342900" indent="-342900">
              <a:buFont typeface="Arial" panose="020B0604020202020204" pitchFamily="34" charset="0"/>
              <a:buChar char="•"/>
            </a:pPr>
            <a:r>
              <a:rPr lang="en-US" sz="1800"/>
              <a:t>NOTE: SYSDATE is how your reference the CURRENT Date/Time according to the system</a:t>
            </a:r>
            <a:endParaRPr lang="en-US" sz="1800" dirty="0"/>
          </a:p>
          <a:p>
            <a:endParaRPr lang="en-US" sz="1800" dirty="0"/>
          </a:p>
        </p:txBody>
      </p:sp>
    </p:spTree>
    <p:extLst>
      <p:ext uri="{BB962C8B-B14F-4D97-AF65-F5344CB8AC3E}">
        <p14:creationId xmlns:p14="http://schemas.microsoft.com/office/powerpoint/2010/main" val="1058826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6"/>
          </p:nvPr>
        </p:nvSpPr>
        <p:spPr/>
        <p:txBody>
          <a:bodyPr/>
          <a:lstStyle/>
          <a:p>
            <a:r>
              <a:rPr lang="en-US" dirty="0"/>
              <a:t>History with NetSuite and Modules Used</a:t>
            </a:r>
          </a:p>
        </p:txBody>
      </p:sp>
      <p:sp>
        <p:nvSpPr>
          <p:cNvPr id="3" name="Text Placeholder 2"/>
          <p:cNvSpPr>
            <a:spLocks noGrp="1"/>
          </p:cNvSpPr>
          <p:nvPr>
            <p:ph type="body" sz="quarter" idx="17"/>
          </p:nvPr>
        </p:nvSpPr>
        <p:spPr>
          <a:xfrm>
            <a:off x="558800" y="1600200"/>
            <a:ext cx="11176000" cy="4572000"/>
          </a:xfrm>
        </p:spPr>
        <p:txBody>
          <a:bodyPr/>
          <a:lstStyle/>
          <a:p>
            <a:pPr marL="342900" indent="-342900">
              <a:buFont typeface="Arial" panose="020B0604020202020204" pitchFamily="34" charset="0"/>
              <a:buChar char="•"/>
            </a:pPr>
            <a:r>
              <a:rPr lang="en-US" dirty="0"/>
              <a:t>Migrated from Excel and manual process to NetSuite in 2011</a:t>
            </a:r>
          </a:p>
          <a:p>
            <a:pPr marL="342900" indent="-342900">
              <a:buFont typeface="Arial" panose="020B0604020202020204" pitchFamily="34" charset="0"/>
              <a:buChar char="•"/>
            </a:pPr>
            <a:r>
              <a:rPr lang="en-US" dirty="0"/>
              <a:t>Utilize as both OMS and ERP</a:t>
            </a:r>
          </a:p>
          <a:p>
            <a:pPr marL="342900" indent="-342900">
              <a:buFont typeface="Arial" panose="020B0604020202020204" pitchFamily="34" charset="0"/>
              <a:buChar char="•"/>
            </a:pPr>
            <a:r>
              <a:rPr lang="en-US" dirty="0"/>
              <a:t>Setup </a:t>
            </a:r>
            <a:r>
              <a:rPr lang="en-US" dirty="0" err="1"/>
              <a:t>Boomi</a:t>
            </a:r>
            <a:r>
              <a:rPr lang="en-US" dirty="0"/>
              <a:t> in 2015, live in 2016</a:t>
            </a:r>
          </a:p>
          <a:p>
            <a:pPr marL="342900" indent="-342900">
              <a:buFont typeface="Arial" panose="020B0604020202020204" pitchFamily="34" charset="0"/>
              <a:buChar char="•"/>
            </a:pPr>
            <a:r>
              <a:rPr lang="en-US" dirty="0"/>
              <a:t>Partner Center used to keep customers up to date and give reporting</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dirty="0"/>
              <a:t>Modules used:</a:t>
            </a:r>
          </a:p>
          <a:p>
            <a:pPr marL="457200" indent="-457200">
              <a:buFont typeface="+mj-lt"/>
              <a:buAutoNum type="alphaLcParenR"/>
            </a:pPr>
            <a:r>
              <a:rPr lang="en-US" dirty="0"/>
              <a:t>Finance</a:t>
            </a:r>
          </a:p>
          <a:p>
            <a:pPr marL="457200" indent="-457200">
              <a:buFont typeface="+mj-lt"/>
              <a:buAutoNum type="alphaLcParenR"/>
            </a:pPr>
            <a:r>
              <a:rPr lang="en-US" dirty="0"/>
              <a:t>Purchasing</a:t>
            </a:r>
          </a:p>
          <a:p>
            <a:pPr marL="457200" indent="-457200">
              <a:buFont typeface="+mj-lt"/>
              <a:buAutoNum type="alphaLcParenR"/>
            </a:pPr>
            <a:r>
              <a:rPr lang="en-US" dirty="0"/>
              <a:t>Payables</a:t>
            </a:r>
          </a:p>
          <a:p>
            <a:pPr marL="457200" indent="-457200">
              <a:buFont typeface="+mj-lt"/>
              <a:buAutoNum type="alphaLcParenR"/>
            </a:pPr>
            <a:r>
              <a:rPr lang="en-US" dirty="0"/>
              <a:t>Order Management</a:t>
            </a:r>
          </a:p>
          <a:p>
            <a:pPr marL="457200" indent="-457200">
              <a:buFont typeface="+mj-lt"/>
              <a:buAutoNum type="alphaLcParenR"/>
            </a:pPr>
            <a:r>
              <a:rPr lang="en-US" dirty="0"/>
              <a:t>Work Orders and Assemblies</a:t>
            </a:r>
          </a:p>
          <a:p>
            <a:pPr marL="457200" indent="-457200">
              <a:buFont typeface="+mj-lt"/>
              <a:buAutoNum type="alphaLcParenR"/>
            </a:pPr>
            <a:r>
              <a:rPr lang="en-US" dirty="0"/>
              <a:t>Inventory Management (but not WMS)</a:t>
            </a:r>
          </a:p>
        </p:txBody>
      </p:sp>
    </p:spTree>
    <p:extLst>
      <p:ext uri="{BB962C8B-B14F-4D97-AF65-F5344CB8AC3E}">
        <p14:creationId xmlns:p14="http://schemas.microsoft.com/office/powerpoint/2010/main" val="387660583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7D34DAF-7A6B-4E2F-B068-C8E085F837C3}"/>
              </a:ext>
            </a:extLst>
          </p:cNvPr>
          <p:cNvSpPr>
            <a:spLocks noGrp="1"/>
          </p:cNvSpPr>
          <p:nvPr>
            <p:ph type="body" sz="quarter" idx="16"/>
          </p:nvPr>
        </p:nvSpPr>
        <p:spPr/>
        <p:txBody>
          <a:bodyPr/>
          <a:lstStyle/>
          <a:p>
            <a:r>
              <a:rPr lang="en-US" dirty="0"/>
              <a:t>CONCAT</a:t>
            </a:r>
          </a:p>
        </p:txBody>
      </p:sp>
      <p:sp>
        <p:nvSpPr>
          <p:cNvPr id="10" name="Text Placeholder 2">
            <a:extLst>
              <a:ext uri="{FF2B5EF4-FFF2-40B4-BE49-F238E27FC236}">
                <a16:creationId xmlns:a16="http://schemas.microsoft.com/office/drawing/2014/main" id="{8196A7E5-26F0-4D81-955B-127F97B1A670}"/>
              </a:ext>
            </a:extLst>
          </p:cNvPr>
          <p:cNvSpPr>
            <a:spLocks noGrp="1"/>
          </p:cNvSpPr>
          <p:nvPr>
            <p:ph type="body" sz="quarter" idx="17"/>
          </p:nvPr>
        </p:nvSpPr>
        <p:spPr>
          <a:xfrm>
            <a:off x="558800" y="1600200"/>
            <a:ext cx="11023600" cy="4724400"/>
          </a:xfrm>
        </p:spPr>
        <p:txBody>
          <a:bodyPr/>
          <a:lstStyle/>
          <a:p>
            <a:pPr marL="342900" indent="-342900">
              <a:buFont typeface="Arial" panose="020B0604020202020204" pitchFamily="34" charset="0"/>
              <a:buChar char="•"/>
            </a:pPr>
            <a:r>
              <a:rPr lang="en-US" sz="1800" dirty="0"/>
              <a:t>Syntax:</a:t>
            </a:r>
          </a:p>
          <a:p>
            <a:r>
              <a:rPr lang="en-US" sz="1800"/>
              <a:t> </a:t>
            </a:r>
            <a:r>
              <a:rPr lang="en-US" sz="1800" dirty="0"/>
              <a:t>	CONCAT(</a:t>
            </a:r>
            <a:r>
              <a:rPr lang="en-US" sz="1800"/>
              <a:t>char1, char2</a:t>
            </a:r>
            <a:r>
              <a:rPr lang="en-US" sz="1800" dirty="0"/>
              <a:t>)</a:t>
            </a:r>
          </a:p>
          <a:p>
            <a:endParaRPr lang="en-US" sz="1800" dirty="0"/>
          </a:p>
          <a:p>
            <a:pPr marL="342900" indent="-342900">
              <a:buFont typeface="Arial" panose="020B0604020202020204" pitchFamily="34" charset="0"/>
              <a:buChar char="•"/>
            </a:pPr>
            <a:r>
              <a:rPr lang="en-US" sz="1800" dirty="0"/>
              <a:t>Description:</a:t>
            </a:r>
          </a:p>
          <a:p>
            <a:r>
              <a:rPr lang="en-US" sz="1800"/>
              <a:t> 	Concatenates char1 and char2 into one string</a:t>
            </a:r>
            <a:endParaRPr lang="en-US" sz="1800" dirty="0"/>
          </a:p>
          <a:p>
            <a:endParaRPr lang="en-US" sz="1800" dirty="0"/>
          </a:p>
          <a:p>
            <a:pPr marL="342900" indent="-342900">
              <a:buFont typeface="Arial" panose="020B0604020202020204" pitchFamily="34" charset="0"/>
              <a:buChar char="•"/>
            </a:pPr>
            <a:r>
              <a:rPr lang="en-US" sz="1800" dirty="0"/>
              <a:t>Example:</a:t>
            </a:r>
          </a:p>
          <a:p>
            <a:r>
              <a:rPr lang="en-US" sz="1800"/>
              <a:t> </a:t>
            </a:r>
            <a:r>
              <a:rPr lang="en-US" sz="1800" dirty="0"/>
              <a:t>	CONCAT({number},CONCAT('_',{line}))</a:t>
            </a:r>
          </a:p>
          <a:p>
            <a:r>
              <a:rPr lang="en-US" sz="1800"/>
              <a:t>	This is a “nested” concat, meaning the same formula appears within itself</a:t>
            </a:r>
            <a:endParaRPr lang="en-US" sz="1800" dirty="0"/>
          </a:p>
          <a:p>
            <a:endParaRPr lang="en-US" sz="1800" dirty="0"/>
          </a:p>
          <a:p>
            <a:pPr marL="342900" indent="-342900">
              <a:buFont typeface="Arial" panose="020B0604020202020204" pitchFamily="34" charset="0"/>
              <a:buChar char="•"/>
            </a:pPr>
            <a:r>
              <a:rPr lang="en-US" sz="1800"/>
              <a:t>Translation: Number</a:t>
            </a:r>
            <a:r>
              <a:rPr lang="en-US" sz="1800" dirty="0" err="1"/>
              <a:t>_Line</a:t>
            </a:r>
            <a:endParaRPr lang="en-US" sz="1800" dirty="0"/>
          </a:p>
          <a:p>
            <a:pPr marL="342900" indent="-342900">
              <a:buFont typeface="Arial" panose="020B0604020202020204" pitchFamily="34" charset="0"/>
              <a:buChar char="•"/>
            </a:pPr>
            <a:endParaRPr lang="en-US" sz="1800" dirty="0"/>
          </a:p>
          <a:p>
            <a:pPr marL="342900" indent="-342900">
              <a:buFont typeface="Arial" panose="020B0604020202020204" pitchFamily="34" charset="0"/>
              <a:buChar char="•"/>
            </a:pPr>
            <a:r>
              <a:rPr lang="en-US" sz="1800" b="1"/>
              <a:t>Alternate Approach</a:t>
            </a:r>
            <a:r>
              <a:rPr lang="en-US" sz="1800"/>
              <a:t>: Two pipes “||” also act as a concat like “&amp;” in Excel</a:t>
            </a:r>
            <a:endParaRPr lang="en-US" sz="1800" dirty="0"/>
          </a:p>
          <a:p>
            <a:r>
              <a:rPr lang="en-US" sz="1800" dirty="0"/>
              <a:t>	{</a:t>
            </a:r>
            <a:r>
              <a:rPr lang="en-US" sz="1800"/>
              <a:t>number} || ‘_’ || {line} &gt;&gt; Returns the same result</a:t>
            </a:r>
            <a:endParaRPr lang="en-US" sz="1800" dirty="0"/>
          </a:p>
        </p:txBody>
      </p:sp>
    </p:spTree>
    <p:extLst>
      <p:ext uri="{BB962C8B-B14F-4D97-AF65-F5344CB8AC3E}">
        <p14:creationId xmlns:p14="http://schemas.microsoft.com/office/powerpoint/2010/main" val="214908757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7D34DAF-7A6B-4E2F-B068-C8E085F837C3}"/>
              </a:ext>
            </a:extLst>
          </p:cNvPr>
          <p:cNvSpPr>
            <a:spLocks noGrp="1"/>
          </p:cNvSpPr>
          <p:nvPr>
            <p:ph type="body" sz="quarter" idx="16"/>
          </p:nvPr>
        </p:nvSpPr>
        <p:spPr/>
        <p:txBody>
          <a:bodyPr/>
          <a:lstStyle/>
          <a:p>
            <a:r>
              <a:rPr lang="en-US" dirty="0"/>
              <a:t>NVL</a:t>
            </a:r>
          </a:p>
        </p:txBody>
      </p:sp>
      <p:sp>
        <p:nvSpPr>
          <p:cNvPr id="10" name="Text Placeholder 2">
            <a:extLst>
              <a:ext uri="{FF2B5EF4-FFF2-40B4-BE49-F238E27FC236}">
                <a16:creationId xmlns:a16="http://schemas.microsoft.com/office/drawing/2014/main" id="{A00F6A62-E522-491B-8DB5-0CBC638F0453}"/>
              </a:ext>
            </a:extLst>
          </p:cNvPr>
          <p:cNvSpPr>
            <a:spLocks noGrp="1"/>
          </p:cNvSpPr>
          <p:nvPr>
            <p:ph type="body" sz="quarter" idx="17"/>
          </p:nvPr>
        </p:nvSpPr>
        <p:spPr>
          <a:xfrm>
            <a:off x="558800" y="1600200"/>
            <a:ext cx="11023600" cy="4724400"/>
          </a:xfrm>
        </p:spPr>
        <p:txBody>
          <a:bodyPr/>
          <a:lstStyle/>
          <a:p>
            <a:pPr marL="342900" indent="-342900">
              <a:buFont typeface="Arial" panose="020B0604020202020204" pitchFamily="34" charset="0"/>
              <a:buChar char="•"/>
            </a:pPr>
            <a:r>
              <a:rPr lang="en-US" sz="1800" dirty="0"/>
              <a:t>Syntax:</a:t>
            </a:r>
          </a:p>
          <a:p>
            <a:r>
              <a:rPr lang="en-US" sz="1800"/>
              <a:t> </a:t>
            </a:r>
            <a:r>
              <a:rPr lang="en-US" sz="1800" dirty="0"/>
              <a:t>	NVL(</a:t>
            </a:r>
            <a:r>
              <a:rPr lang="en-US" sz="1800"/>
              <a:t>expr1, expr2</a:t>
            </a:r>
            <a:r>
              <a:rPr lang="en-US" sz="1800" dirty="0"/>
              <a:t>)</a:t>
            </a:r>
          </a:p>
          <a:p>
            <a:endParaRPr lang="en-US" sz="1800" dirty="0"/>
          </a:p>
          <a:p>
            <a:pPr marL="342900" indent="-342900">
              <a:buFont typeface="Arial" panose="020B0604020202020204" pitchFamily="34" charset="0"/>
              <a:buChar char="•"/>
            </a:pPr>
            <a:r>
              <a:rPr lang="en-US" sz="1800" dirty="0"/>
              <a:t>Description:</a:t>
            </a:r>
          </a:p>
          <a:p>
            <a:r>
              <a:rPr lang="en-US" sz="1800"/>
              <a:t> 	</a:t>
            </a:r>
            <a:r>
              <a:rPr lang="en-US"/>
              <a:t> Allows you replace null with the second parameter</a:t>
            </a:r>
            <a:endParaRPr lang="en-US" sz="1800" dirty="0"/>
          </a:p>
          <a:p>
            <a:endParaRPr lang="en-US" sz="1800" dirty="0"/>
          </a:p>
          <a:p>
            <a:pPr marL="342900" indent="-342900">
              <a:buFont typeface="Arial" panose="020B0604020202020204" pitchFamily="34" charset="0"/>
              <a:buChar char="•"/>
            </a:pPr>
            <a:r>
              <a:rPr lang="en-US" sz="1800" dirty="0"/>
              <a:t>Example:</a:t>
            </a:r>
          </a:p>
          <a:p>
            <a:r>
              <a:rPr lang="en-US" sz="1800"/>
              <a:t> </a:t>
            </a:r>
            <a:r>
              <a:rPr lang="en-US" sz="1800" dirty="0"/>
              <a:t>	NVL({quantity},'0')</a:t>
            </a:r>
          </a:p>
          <a:p>
            <a:endParaRPr lang="en-US" sz="1800" dirty="0"/>
          </a:p>
          <a:p>
            <a:pPr marL="342900" indent="-342900">
              <a:buFont typeface="Arial" panose="020B0604020202020204" pitchFamily="34" charset="0"/>
              <a:buChar char="•"/>
            </a:pPr>
            <a:r>
              <a:rPr lang="en-US" sz="1800"/>
              <a:t>Translation: If Quantity is NULL then return 0, otherwise return Quantity</a:t>
            </a:r>
            <a:endParaRPr lang="en-US" sz="1800" dirty="0"/>
          </a:p>
        </p:txBody>
      </p:sp>
    </p:spTree>
    <p:extLst>
      <p:ext uri="{BB962C8B-B14F-4D97-AF65-F5344CB8AC3E}">
        <p14:creationId xmlns:p14="http://schemas.microsoft.com/office/powerpoint/2010/main" val="396640188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7D34DAF-7A6B-4E2F-B068-C8E085F837C3}"/>
              </a:ext>
            </a:extLst>
          </p:cNvPr>
          <p:cNvSpPr>
            <a:spLocks noGrp="1"/>
          </p:cNvSpPr>
          <p:nvPr>
            <p:ph type="body" sz="quarter" idx="16"/>
          </p:nvPr>
        </p:nvSpPr>
        <p:spPr/>
        <p:txBody>
          <a:bodyPr/>
          <a:lstStyle/>
          <a:p>
            <a:r>
              <a:rPr lang="en-US"/>
              <a:t>Nested Formulas (</a:t>
            </a:r>
            <a:r>
              <a:rPr lang="en-US" dirty="0"/>
              <a:t>Expanded)</a:t>
            </a:r>
          </a:p>
        </p:txBody>
      </p:sp>
      <p:sp>
        <p:nvSpPr>
          <p:cNvPr id="9" name="Text Placeholder 2">
            <a:extLst>
              <a:ext uri="{FF2B5EF4-FFF2-40B4-BE49-F238E27FC236}">
                <a16:creationId xmlns:a16="http://schemas.microsoft.com/office/drawing/2014/main" id="{A6A72875-AB92-47AF-BE9D-138571571386}"/>
              </a:ext>
            </a:extLst>
          </p:cNvPr>
          <p:cNvSpPr>
            <a:spLocks noGrp="1"/>
          </p:cNvSpPr>
          <p:nvPr>
            <p:ph type="body" sz="quarter" idx="17"/>
          </p:nvPr>
        </p:nvSpPr>
        <p:spPr>
          <a:xfrm>
            <a:off x="558800" y="1600200"/>
            <a:ext cx="11023600" cy="4267200"/>
          </a:xfrm>
        </p:spPr>
        <p:txBody>
          <a:bodyPr/>
          <a:lstStyle/>
          <a:p>
            <a:pPr marL="342900" indent="-342900">
              <a:buFont typeface="Arial" panose="020B0604020202020204" pitchFamily="34" charset="0"/>
              <a:buChar char="•"/>
            </a:pPr>
            <a:r>
              <a:rPr lang="en-US"/>
              <a:t>Creating a “nested” formula can be easy.  Updating it later may be more difficult</a:t>
            </a:r>
            <a:r>
              <a:rPr lang="en-US" dirty="0"/>
              <a:t>…</a:t>
            </a:r>
          </a:p>
          <a:p>
            <a:pPr marL="342900" indent="-342900">
              <a:buFont typeface="Arial" panose="020B0604020202020204" pitchFamily="34" charset="0"/>
              <a:buChar char="•"/>
            </a:pPr>
            <a:r>
              <a:rPr lang="en-US"/>
              <a:t>Start with a single formula, but leave room for a Place holder</a:t>
            </a:r>
            <a:endParaRPr lang="en-US" dirty="0"/>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dirty="0"/>
              <a:t>DECODE({</a:t>
            </a:r>
            <a:r>
              <a:rPr lang="en-US" dirty="0" err="1"/>
              <a:t>customer.status</a:t>
            </a:r>
            <a:r>
              <a:rPr lang="en-US" dirty="0"/>
              <a:t>},’CLOSED-</a:t>
            </a:r>
            <a:r>
              <a:rPr lang="en-US" dirty="0" err="1"/>
              <a:t>LOST</a:t>
            </a:r>
            <a:r>
              <a:rPr lang="en-US" err="1"/>
              <a:t>’,</a:t>
            </a:r>
            <a:r>
              <a:rPr lang="en-US"/>
              <a:t>’Ignore – Closed</a:t>
            </a:r>
            <a:r>
              <a:rPr lang="en-US" dirty="0" err="1"/>
              <a:t>’,</a:t>
            </a:r>
            <a:r>
              <a:rPr lang="en-US" b="1" dirty="0" err="1"/>
              <a:t>NEST_PLACEHOLDER</a:t>
            </a:r>
            <a:r>
              <a:rPr lang="en-US" dirty="0"/>
              <a:t>)</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a:t>Write another formula… CASE WHEN {</a:t>
            </a:r>
            <a:r>
              <a:rPr lang="en-US" dirty="0" err="1"/>
              <a:t>customer.</a:t>
            </a:r>
            <a:r>
              <a:rPr lang="en-US" err="1"/>
              <a:t>balance</a:t>
            </a:r>
            <a:r>
              <a:rPr lang="en-US"/>
              <a:t>} &lt; 10000 THEN ‘Transactional’ ELSE </a:t>
            </a:r>
            <a:r>
              <a:rPr lang="en-US" b="1"/>
              <a:t>NEST_PLACEHOLDER </a:t>
            </a:r>
            <a:r>
              <a:rPr lang="en-US"/>
              <a:t>END</a:t>
            </a:r>
            <a:endParaRPr lang="en-US" dirty="0"/>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a:t>Copy one formula and paste it over the “</a:t>
            </a:r>
            <a:r>
              <a:rPr lang="en-US" dirty="0" err="1"/>
              <a:t>Nest_Placeholder</a:t>
            </a:r>
            <a:r>
              <a:rPr lang="en-US" dirty="0"/>
              <a:t>”</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dirty="0"/>
              <a:t>DECODE({</a:t>
            </a:r>
            <a:r>
              <a:rPr lang="en-US" dirty="0" err="1"/>
              <a:t>customer.status</a:t>
            </a:r>
            <a:r>
              <a:rPr lang="en-US" dirty="0"/>
              <a:t>},’CLOSED-</a:t>
            </a:r>
            <a:r>
              <a:rPr lang="en-US" dirty="0" err="1"/>
              <a:t>LOST</a:t>
            </a:r>
            <a:r>
              <a:rPr lang="en-US" err="1"/>
              <a:t>’,</a:t>
            </a:r>
            <a:r>
              <a:rPr lang="en-US"/>
              <a:t>’Ignore – Closed’, CASE WHEN {</a:t>
            </a:r>
            <a:r>
              <a:rPr lang="en-US" dirty="0" err="1"/>
              <a:t>customer.</a:t>
            </a:r>
            <a:r>
              <a:rPr lang="en-US" err="1"/>
              <a:t>balance</a:t>
            </a:r>
            <a:r>
              <a:rPr lang="en-US"/>
              <a:t>} &lt; 10000 THEN ‘Transactional’ ELSE </a:t>
            </a:r>
            <a:r>
              <a:rPr lang="en-US" b="1"/>
              <a:t>NEST_PLACEHOLDER </a:t>
            </a:r>
            <a:r>
              <a:rPr lang="en-US"/>
              <a:t>END</a:t>
            </a:r>
            <a:r>
              <a:rPr lang="en-US" dirty="0"/>
              <a:t>)</a:t>
            </a:r>
          </a:p>
          <a:p>
            <a:pPr marL="342900" indent="-342900">
              <a:buFont typeface="Arial" panose="020B0604020202020204" pitchFamily="34" charset="0"/>
              <a:buChar char="•"/>
            </a:pPr>
            <a:endParaRPr lang="en-US" dirty="0"/>
          </a:p>
        </p:txBody>
      </p:sp>
    </p:spTree>
    <p:extLst>
      <p:ext uri="{BB962C8B-B14F-4D97-AF65-F5344CB8AC3E}">
        <p14:creationId xmlns:p14="http://schemas.microsoft.com/office/powerpoint/2010/main" val="206804360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7D34DAF-7A6B-4E2F-B068-C8E085F837C3}"/>
              </a:ext>
            </a:extLst>
          </p:cNvPr>
          <p:cNvSpPr>
            <a:spLocks noGrp="1"/>
          </p:cNvSpPr>
          <p:nvPr>
            <p:ph type="body" sz="quarter" idx="16"/>
          </p:nvPr>
        </p:nvSpPr>
        <p:spPr/>
        <p:txBody>
          <a:bodyPr/>
          <a:lstStyle/>
          <a:p>
            <a:r>
              <a:rPr lang="en-US"/>
              <a:t>Nested Formulas (</a:t>
            </a:r>
            <a:r>
              <a:rPr lang="en-US" dirty="0"/>
              <a:t>Continued)</a:t>
            </a:r>
          </a:p>
        </p:txBody>
      </p:sp>
      <p:sp>
        <p:nvSpPr>
          <p:cNvPr id="9" name="Text Placeholder 2">
            <a:extLst>
              <a:ext uri="{FF2B5EF4-FFF2-40B4-BE49-F238E27FC236}">
                <a16:creationId xmlns:a16="http://schemas.microsoft.com/office/drawing/2014/main" id="{A6A72875-AB92-47AF-BE9D-138571571386}"/>
              </a:ext>
            </a:extLst>
          </p:cNvPr>
          <p:cNvSpPr>
            <a:spLocks noGrp="1"/>
          </p:cNvSpPr>
          <p:nvPr>
            <p:ph type="body" sz="quarter" idx="17"/>
          </p:nvPr>
        </p:nvSpPr>
        <p:spPr>
          <a:xfrm>
            <a:off x="558800" y="1600200"/>
            <a:ext cx="11023600" cy="4572000"/>
          </a:xfrm>
        </p:spPr>
        <p:txBody>
          <a:bodyPr/>
          <a:lstStyle/>
          <a:p>
            <a:pPr marL="342900" indent="-342900">
              <a:buFont typeface="Arial" panose="020B0604020202020204" pitchFamily="34" charset="0"/>
              <a:buChar char="•"/>
            </a:pPr>
            <a:r>
              <a:rPr lang="en-US" dirty="0"/>
              <a:t>DECODE({</a:t>
            </a:r>
            <a:r>
              <a:rPr lang="en-US" dirty="0" err="1"/>
              <a:t>customer.status</a:t>
            </a:r>
            <a:r>
              <a:rPr lang="en-US" dirty="0"/>
              <a:t>},’CLOSED-</a:t>
            </a:r>
            <a:r>
              <a:rPr lang="en-US" dirty="0" err="1"/>
              <a:t>LOST</a:t>
            </a:r>
            <a:r>
              <a:rPr lang="en-US" err="1"/>
              <a:t>’,</a:t>
            </a:r>
            <a:r>
              <a:rPr lang="en-US"/>
              <a:t>’Ignore – Closed’, CASE WHEN {</a:t>
            </a:r>
            <a:r>
              <a:rPr lang="en-US" dirty="0" err="1"/>
              <a:t>customer.</a:t>
            </a:r>
            <a:r>
              <a:rPr lang="en-US" err="1"/>
              <a:t>balance</a:t>
            </a:r>
            <a:r>
              <a:rPr lang="en-US"/>
              <a:t>} &lt; 10000 THEN ‘Transactional’ ELSE </a:t>
            </a:r>
            <a:r>
              <a:rPr lang="en-US" b="1"/>
              <a:t>NEST_PLACEHOLDER </a:t>
            </a:r>
            <a:r>
              <a:rPr lang="en-US"/>
              <a:t>END</a:t>
            </a:r>
            <a:r>
              <a:rPr lang="en-US" dirty="0"/>
              <a:t>)</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a:t>Continue to write more formulas until you’ve covered everything</a:t>
            </a:r>
            <a:endParaRPr lang="en-US" dirty="0"/>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a:t>CASE WHEN {amount} &gt; 100000 AND MONTHS</a:t>
            </a:r>
            <a:r>
              <a:rPr lang="en-US" dirty="0"/>
              <a:t>_BETWEEN({today},{</a:t>
            </a:r>
            <a:r>
              <a:rPr lang="en-US" err="1"/>
              <a:t>duedate</a:t>
            </a:r>
            <a:r>
              <a:rPr lang="en-US"/>
              <a:t>}) &gt; 3 THEN ‘100k+ AND 90+days late’ ELSE ‘Uncategorized’ END</a:t>
            </a:r>
            <a:endParaRPr lang="en-US" dirty="0"/>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dirty="0"/>
              <a:t>DECODE({</a:t>
            </a:r>
            <a:r>
              <a:rPr lang="en-US" dirty="0" err="1"/>
              <a:t>customer.status</a:t>
            </a:r>
            <a:r>
              <a:rPr lang="en-US" dirty="0"/>
              <a:t>},’CLOSED-</a:t>
            </a:r>
            <a:r>
              <a:rPr lang="en-US" dirty="0" err="1"/>
              <a:t>LOST</a:t>
            </a:r>
            <a:r>
              <a:rPr lang="en-US" err="1"/>
              <a:t>’,</a:t>
            </a:r>
            <a:r>
              <a:rPr lang="en-US"/>
              <a:t>’Ignore – Closed’, CASE WHEN {</a:t>
            </a:r>
            <a:r>
              <a:rPr lang="en-US" dirty="0" err="1"/>
              <a:t>customer.</a:t>
            </a:r>
            <a:r>
              <a:rPr lang="en-US" err="1"/>
              <a:t>balance</a:t>
            </a:r>
            <a:r>
              <a:rPr lang="en-US"/>
              <a:t>} &lt; 10000 THEN ‘Transactional’ ELSE CASE WHEN {amount} &gt; 100000 AND MONTHS</a:t>
            </a:r>
            <a:r>
              <a:rPr lang="en-US" dirty="0"/>
              <a:t>_BETWEEN({today},{</a:t>
            </a:r>
            <a:r>
              <a:rPr lang="en-US" err="1"/>
              <a:t>duedate</a:t>
            </a:r>
            <a:r>
              <a:rPr lang="en-US"/>
              <a:t>}) &gt; 3 THEN ‘100k+ AND 90+days late’ ELSE ‘Uncategorized’ END END</a:t>
            </a:r>
            <a:r>
              <a:rPr lang="en-US" dirty="0"/>
              <a:t>)</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endParaRPr lang="en-US" dirty="0"/>
          </a:p>
          <a:p>
            <a:endParaRPr lang="en-US" dirty="0"/>
          </a:p>
        </p:txBody>
      </p:sp>
    </p:spTree>
    <p:extLst>
      <p:ext uri="{BB962C8B-B14F-4D97-AF65-F5344CB8AC3E}">
        <p14:creationId xmlns:p14="http://schemas.microsoft.com/office/powerpoint/2010/main" val="95517261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7D34DAF-7A6B-4E2F-B068-C8E085F837C3}"/>
              </a:ext>
            </a:extLst>
          </p:cNvPr>
          <p:cNvSpPr>
            <a:spLocks noGrp="1"/>
          </p:cNvSpPr>
          <p:nvPr>
            <p:ph type="body" sz="quarter" idx="16"/>
          </p:nvPr>
        </p:nvSpPr>
        <p:spPr/>
        <p:txBody>
          <a:bodyPr/>
          <a:lstStyle/>
          <a:p>
            <a:r>
              <a:rPr lang="en-US"/>
              <a:t>Cleaning up a bad example</a:t>
            </a:r>
            <a:r>
              <a:rPr lang="en-US" dirty="0"/>
              <a:t>…</a:t>
            </a:r>
          </a:p>
        </p:txBody>
      </p:sp>
      <p:sp>
        <p:nvSpPr>
          <p:cNvPr id="9" name="Text Placeholder 2">
            <a:extLst>
              <a:ext uri="{FF2B5EF4-FFF2-40B4-BE49-F238E27FC236}">
                <a16:creationId xmlns:a16="http://schemas.microsoft.com/office/drawing/2014/main" id="{A6A72875-AB92-47AF-BE9D-138571571386}"/>
              </a:ext>
            </a:extLst>
          </p:cNvPr>
          <p:cNvSpPr>
            <a:spLocks noGrp="1"/>
          </p:cNvSpPr>
          <p:nvPr>
            <p:ph type="body" sz="quarter" idx="17"/>
          </p:nvPr>
        </p:nvSpPr>
        <p:spPr>
          <a:xfrm>
            <a:off x="558800" y="1600200"/>
            <a:ext cx="11023600" cy="4953000"/>
          </a:xfrm>
        </p:spPr>
        <p:txBody>
          <a:bodyPr/>
          <a:lstStyle/>
          <a:p>
            <a:r>
              <a:rPr lang="en-US" dirty="0"/>
              <a:t>BEFORE</a:t>
            </a:r>
          </a:p>
          <a:p>
            <a:pPr marL="342900" indent="-342900">
              <a:buFont typeface="Arial" panose="020B0604020202020204" pitchFamily="34" charset="0"/>
              <a:buChar char="•"/>
            </a:pPr>
            <a:r>
              <a:rPr lang="en-US" dirty="0"/>
              <a:t>DECODE({</a:t>
            </a:r>
            <a:r>
              <a:rPr lang="en-US" dirty="0" err="1"/>
              <a:t>customer.status</a:t>
            </a:r>
            <a:r>
              <a:rPr lang="en-US" dirty="0"/>
              <a:t>},’CLOSED-</a:t>
            </a:r>
            <a:r>
              <a:rPr lang="en-US" dirty="0" err="1"/>
              <a:t>LOST</a:t>
            </a:r>
            <a:r>
              <a:rPr lang="en-US" err="1"/>
              <a:t>’,</a:t>
            </a:r>
            <a:r>
              <a:rPr lang="en-US"/>
              <a:t>’Ignore – Closed’, CASE WHEN {</a:t>
            </a:r>
            <a:r>
              <a:rPr lang="en-US" dirty="0" err="1"/>
              <a:t>customer.</a:t>
            </a:r>
            <a:r>
              <a:rPr lang="en-US" err="1"/>
              <a:t>balance</a:t>
            </a:r>
            <a:r>
              <a:rPr lang="en-US"/>
              <a:t>} &lt; 10000 THEN ‘Transactional’ ELSE CASE WHEN {amount} &gt; 100000 AND MONTHS</a:t>
            </a:r>
            <a:r>
              <a:rPr lang="en-US" dirty="0"/>
              <a:t>_BETWEEN({today},{</a:t>
            </a:r>
            <a:r>
              <a:rPr lang="en-US" err="1"/>
              <a:t>duedate</a:t>
            </a:r>
            <a:r>
              <a:rPr lang="en-US"/>
              <a:t>}) &gt; 3 THEN ‘100k+ AND 90+days late’ ELSE ‘Uncategorized’ END END</a:t>
            </a:r>
            <a:r>
              <a:rPr lang="en-US" dirty="0"/>
              <a:t>)</a:t>
            </a:r>
          </a:p>
          <a:p>
            <a:pPr marL="342900" indent="-342900">
              <a:buFont typeface="Arial" panose="020B0604020202020204" pitchFamily="34" charset="0"/>
              <a:buChar char="•"/>
            </a:pPr>
            <a:endParaRPr lang="en-US" dirty="0"/>
          </a:p>
          <a:p>
            <a:r>
              <a:rPr lang="en-US" dirty="0"/>
              <a:t>AFTER</a:t>
            </a:r>
          </a:p>
          <a:p>
            <a:pPr marL="342900" indent="-342900">
              <a:buFont typeface="Arial" panose="020B0604020202020204" pitchFamily="34" charset="0"/>
              <a:buChar char="•"/>
            </a:pPr>
            <a:r>
              <a:rPr lang="en-US"/>
              <a:t>CASE WHEN {</a:t>
            </a:r>
            <a:r>
              <a:rPr lang="en-US" dirty="0" err="1"/>
              <a:t>customer.</a:t>
            </a:r>
            <a:r>
              <a:rPr lang="en-US" err="1"/>
              <a:t>status</a:t>
            </a:r>
            <a:r>
              <a:rPr lang="en-US"/>
              <a:t>} = ’CLOSED-LOST’ THEN ’Ignore – Closed’ WHEN {</a:t>
            </a:r>
            <a:r>
              <a:rPr lang="en-US" dirty="0" err="1"/>
              <a:t>customer.</a:t>
            </a:r>
            <a:r>
              <a:rPr lang="en-US" err="1"/>
              <a:t>balance</a:t>
            </a:r>
            <a:r>
              <a:rPr lang="en-US"/>
              <a:t>} &lt; 10000 THEN ‘Transactional’ WHEN {amount} &gt; 100000 AND MONTHS</a:t>
            </a:r>
            <a:r>
              <a:rPr lang="en-US" dirty="0"/>
              <a:t>_BETWEEN({today},{</a:t>
            </a:r>
            <a:r>
              <a:rPr lang="en-US" err="1"/>
              <a:t>duedate</a:t>
            </a:r>
            <a:r>
              <a:rPr lang="en-US"/>
              <a:t>}) &gt; 3 THEN ‘100k+ AND 90+days late’ ELSE ‘Uncategorized’ END </a:t>
            </a:r>
            <a:endParaRPr lang="en-US" dirty="0"/>
          </a:p>
          <a:p>
            <a:pPr marL="342900" indent="-342900">
              <a:buFont typeface="Arial" panose="020B0604020202020204" pitchFamily="34" charset="0"/>
              <a:buChar char="•"/>
            </a:pPr>
            <a:endParaRPr lang="en-US" dirty="0"/>
          </a:p>
          <a:p>
            <a:r>
              <a:rPr lang="en-US" dirty="0"/>
              <a:t>DIFFERENCE</a:t>
            </a:r>
          </a:p>
          <a:p>
            <a:pPr marL="342900" indent="-342900">
              <a:buFont typeface="Arial" panose="020B0604020202020204" pitchFamily="34" charset="0"/>
              <a:buChar char="•"/>
            </a:pPr>
            <a:r>
              <a:rPr lang="en-US"/>
              <a:t>A single CASE statement with multiple WHEN/THEN conditions is easier to read</a:t>
            </a:r>
            <a:endParaRPr lang="en-US" dirty="0"/>
          </a:p>
          <a:p>
            <a:endParaRPr lang="en-US" dirty="0"/>
          </a:p>
        </p:txBody>
      </p:sp>
    </p:spTree>
    <p:extLst>
      <p:ext uri="{BB962C8B-B14F-4D97-AF65-F5344CB8AC3E}">
        <p14:creationId xmlns:p14="http://schemas.microsoft.com/office/powerpoint/2010/main" val="310171518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7D34DAF-7A6B-4E2F-B068-C8E085F837C3}"/>
              </a:ext>
            </a:extLst>
          </p:cNvPr>
          <p:cNvSpPr>
            <a:spLocks noGrp="1"/>
          </p:cNvSpPr>
          <p:nvPr>
            <p:ph type="body" sz="quarter" idx="16"/>
          </p:nvPr>
        </p:nvSpPr>
        <p:spPr/>
        <p:txBody>
          <a:bodyPr/>
          <a:lstStyle/>
          <a:p>
            <a:r>
              <a:rPr lang="en-US"/>
              <a:t>Some other “</a:t>
            </a:r>
            <a:r>
              <a:rPr lang="en-US" err="1"/>
              <a:t>cool</a:t>
            </a:r>
            <a:r>
              <a:rPr lang="en-US"/>
              <a:t>” formulas</a:t>
            </a:r>
            <a:endParaRPr lang="en-US" dirty="0"/>
          </a:p>
        </p:txBody>
      </p:sp>
      <p:sp>
        <p:nvSpPr>
          <p:cNvPr id="9" name="Text Placeholder 2">
            <a:extLst>
              <a:ext uri="{FF2B5EF4-FFF2-40B4-BE49-F238E27FC236}">
                <a16:creationId xmlns:a16="http://schemas.microsoft.com/office/drawing/2014/main" id="{A6A72875-AB92-47AF-BE9D-138571571386}"/>
              </a:ext>
            </a:extLst>
          </p:cNvPr>
          <p:cNvSpPr>
            <a:spLocks noGrp="1"/>
          </p:cNvSpPr>
          <p:nvPr>
            <p:ph type="body" sz="quarter" idx="17"/>
          </p:nvPr>
        </p:nvSpPr>
        <p:spPr>
          <a:xfrm>
            <a:off x="558800" y="1600200"/>
            <a:ext cx="11023600" cy="4267200"/>
          </a:xfrm>
        </p:spPr>
        <p:txBody>
          <a:bodyPr/>
          <a:lstStyle/>
          <a:p>
            <a:pPr marL="342900" indent="-342900">
              <a:buFont typeface="Arial" panose="020B0604020202020204" pitchFamily="34" charset="0"/>
              <a:buChar char="•"/>
            </a:pPr>
            <a:r>
              <a:rPr lang="en-US" dirty="0"/>
              <a:t>NS</a:t>
            </a:r>
            <a:r>
              <a:rPr lang="en-US"/>
              <a:t>_CONCAT (DISTINCT expr</a:t>
            </a:r>
            <a:r>
              <a:rPr lang="en-US" dirty="0"/>
              <a:t>)</a:t>
            </a:r>
          </a:p>
          <a:p>
            <a:pPr marL="1085850" lvl="1" indent="-342900">
              <a:buFont typeface="Arial" panose="020B0604020202020204" pitchFamily="34" charset="0"/>
              <a:buChar char="•"/>
            </a:pPr>
            <a:r>
              <a:rPr lang="en-US" sz="1800">
                <a:solidFill>
                  <a:schemeClr val="bg1"/>
                </a:solidFill>
              </a:rPr>
              <a:t>This only works in Summary Results and requires a Minimum or Maximum</a:t>
            </a:r>
            <a:endParaRPr lang="en-US" sz="1800" dirty="0">
              <a:solidFill>
                <a:schemeClr val="bg1"/>
              </a:solidFill>
            </a:endParaRPr>
          </a:p>
          <a:p>
            <a:pPr marL="1085850" lvl="1" indent="-342900">
              <a:buFont typeface="Arial" panose="020B0604020202020204" pitchFamily="34" charset="0"/>
              <a:buChar char="•"/>
            </a:pPr>
            <a:r>
              <a:rPr lang="en-US" sz="1800">
                <a:solidFill>
                  <a:schemeClr val="bg1"/>
                </a:solidFill>
              </a:rPr>
              <a:t>This returns a comma separated list of unique values in the Group</a:t>
            </a:r>
            <a:endParaRPr lang="en-US" sz="1800" dirty="0">
              <a:solidFill>
                <a:schemeClr val="bg1"/>
              </a:solidFill>
            </a:endParaRPr>
          </a:p>
          <a:p>
            <a:pPr marL="1085850" lvl="1" indent="-342900">
              <a:buFont typeface="Arial" panose="020B0604020202020204" pitchFamily="34" charset="0"/>
              <a:buChar char="•"/>
            </a:pPr>
            <a:endParaRPr lang="en-US" sz="1800" dirty="0">
              <a:solidFill>
                <a:schemeClr val="bg1"/>
              </a:solidFill>
            </a:endParaRPr>
          </a:p>
        </p:txBody>
      </p:sp>
      <p:pic>
        <p:nvPicPr>
          <p:cNvPr id="3" name="Picture 2">
            <a:extLst>
              <a:ext uri="{FF2B5EF4-FFF2-40B4-BE49-F238E27FC236}">
                <a16:creationId xmlns:a16="http://schemas.microsoft.com/office/drawing/2014/main" id="{DE302E4B-3A7B-4B3D-A796-9A8BF8CAC0BF}"/>
              </a:ext>
            </a:extLst>
          </p:cNvPr>
          <p:cNvPicPr>
            <a:picLocks noChangeAspect="1"/>
          </p:cNvPicPr>
          <p:nvPr/>
        </p:nvPicPr>
        <p:blipFill>
          <a:blip r:embed="rId2"/>
          <a:stretch>
            <a:fillRect/>
          </a:stretch>
        </p:blipFill>
        <p:spPr>
          <a:xfrm>
            <a:off x="536821" y="2819400"/>
            <a:ext cx="11118357" cy="3048000"/>
          </a:xfrm>
          <a:prstGeom prst="rect">
            <a:avLst/>
          </a:prstGeom>
        </p:spPr>
      </p:pic>
    </p:spTree>
    <p:extLst>
      <p:ext uri="{BB962C8B-B14F-4D97-AF65-F5344CB8AC3E}">
        <p14:creationId xmlns:p14="http://schemas.microsoft.com/office/powerpoint/2010/main" val="3838891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7D34DAF-7A6B-4E2F-B068-C8E085F837C3}"/>
              </a:ext>
            </a:extLst>
          </p:cNvPr>
          <p:cNvSpPr>
            <a:spLocks noGrp="1"/>
          </p:cNvSpPr>
          <p:nvPr>
            <p:ph type="body" sz="quarter" idx="16"/>
          </p:nvPr>
        </p:nvSpPr>
        <p:spPr/>
        <p:txBody>
          <a:bodyPr/>
          <a:lstStyle/>
          <a:p>
            <a:r>
              <a:rPr lang="en-US" dirty="0"/>
              <a:t>NS_CONCAT</a:t>
            </a:r>
            <a:r>
              <a:rPr lang="en-US"/>
              <a:t>(DISTINCT expr) Example</a:t>
            </a:r>
            <a:endParaRPr lang="en-US" dirty="0"/>
          </a:p>
        </p:txBody>
      </p:sp>
      <p:pic>
        <p:nvPicPr>
          <p:cNvPr id="3" name="Picture 2">
            <a:extLst>
              <a:ext uri="{FF2B5EF4-FFF2-40B4-BE49-F238E27FC236}">
                <a16:creationId xmlns:a16="http://schemas.microsoft.com/office/drawing/2014/main" id="{24C9865B-1D1B-498B-A04E-8DE50207EB42}"/>
              </a:ext>
            </a:extLst>
          </p:cNvPr>
          <p:cNvPicPr>
            <a:picLocks noChangeAspect="1"/>
          </p:cNvPicPr>
          <p:nvPr/>
        </p:nvPicPr>
        <p:blipFill rotWithShape="1">
          <a:blip r:embed="rId2"/>
          <a:srcRect l="7273" t="16980" r="10544"/>
          <a:stretch/>
        </p:blipFill>
        <p:spPr>
          <a:xfrm>
            <a:off x="841375" y="1600200"/>
            <a:ext cx="10509250" cy="4717700"/>
          </a:xfrm>
          <a:prstGeom prst="rect">
            <a:avLst/>
          </a:prstGeom>
        </p:spPr>
      </p:pic>
      <p:sp>
        <p:nvSpPr>
          <p:cNvPr id="6" name="Rectangle 5">
            <a:extLst>
              <a:ext uri="{FF2B5EF4-FFF2-40B4-BE49-F238E27FC236}">
                <a16:creationId xmlns:a16="http://schemas.microsoft.com/office/drawing/2014/main" id="{02E0E78B-5CD5-4C16-A763-1C82A679F485}"/>
              </a:ext>
            </a:extLst>
          </p:cNvPr>
          <p:cNvSpPr/>
          <p:nvPr/>
        </p:nvSpPr>
        <p:spPr>
          <a:xfrm>
            <a:off x="7239000" y="1676400"/>
            <a:ext cx="3962400" cy="42672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2140179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7D34DAF-7A6B-4E2F-B068-C8E085F837C3}"/>
              </a:ext>
            </a:extLst>
          </p:cNvPr>
          <p:cNvSpPr>
            <a:spLocks noGrp="1"/>
          </p:cNvSpPr>
          <p:nvPr>
            <p:ph type="body" sz="quarter" idx="16"/>
          </p:nvPr>
        </p:nvSpPr>
        <p:spPr/>
        <p:txBody>
          <a:bodyPr/>
          <a:lstStyle/>
          <a:p>
            <a:r>
              <a:rPr lang="en-US"/>
              <a:t>HTML Formulas (with dynamic links</a:t>
            </a:r>
            <a:r>
              <a:rPr lang="en-US" dirty="0"/>
              <a:t>)</a:t>
            </a:r>
          </a:p>
        </p:txBody>
      </p:sp>
      <p:sp>
        <p:nvSpPr>
          <p:cNvPr id="9" name="Text Placeholder 2">
            <a:extLst>
              <a:ext uri="{FF2B5EF4-FFF2-40B4-BE49-F238E27FC236}">
                <a16:creationId xmlns:a16="http://schemas.microsoft.com/office/drawing/2014/main" id="{A6A72875-AB92-47AF-BE9D-138571571386}"/>
              </a:ext>
            </a:extLst>
          </p:cNvPr>
          <p:cNvSpPr>
            <a:spLocks noGrp="1"/>
          </p:cNvSpPr>
          <p:nvPr>
            <p:ph type="body" sz="quarter" idx="17"/>
          </p:nvPr>
        </p:nvSpPr>
        <p:spPr>
          <a:xfrm>
            <a:off x="558800" y="1600200"/>
            <a:ext cx="11023600" cy="4267200"/>
          </a:xfrm>
        </p:spPr>
        <p:txBody>
          <a:bodyPr/>
          <a:lstStyle/>
          <a:p>
            <a:pPr marL="342900" indent="-342900">
              <a:buFont typeface="Arial" panose="020B0604020202020204" pitchFamily="34" charset="0"/>
              <a:buChar char="•"/>
            </a:pPr>
            <a:r>
              <a:rPr lang="en-US" sz="1800"/>
              <a:t>You can write HTML in any “Formula (Text)” result</a:t>
            </a:r>
            <a:endParaRPr lang="en-US" sz="1800" dirty="0"/>
          </a:p>
          <a:p>
            <a:pPr marL="342900" indent="-342900">
              <a:buFont typeface="Arial" panose="020B0604020202020204" pitchFamily="34" charset="0"/>
              <a:buChar char="•"/>
            </a:pPr>
            <a:r>
              <a:rPr lang="en-US" sz="1800"/>
              <a:t>You can also leverage fields from the results to create dynamic links </a:t>
            </a:r>
            <a:endParaRPr lang="en-US" sz="1800" dirty="0"/>
          </a:p>
          <a:p>
            <a:pPr marL="342900" indent="-342900">
              <a:buFont typeface="Arial" panose="020B0604020202020204" pitchFamily="34" charset="0"/>
              <a:buChar char="•"/>
            </a:pPr>
            <a:r>
              <a:rPr lang="en-US" sz="1800"/>
              <a:t>The below example is a Clickable Link on each row which will take you to the “Accept Payments” Screen for that Customer &amp; Currency combination</a:t>
            </a:r>
            <a:endParaRPr lang="en-US" sz="1800" dirty="0"/>
          </a:p>
          <a:p>
            <a:pPr marL="342900" indent="-342900">
              <a:buFont typeface="Arial" panose="020B0604020202020204" pitchFamily="34" charset="0"/>
              <a:buChar char="•"/>
            </a:pPr>
            <a:endParaRPr lang="en-US" sz="1800" dirty="0"/>
          </a:p>
          <a:p>
            <a:pPr marL="342900" indent="-342900">
              <a:buFont typeface="Arial" panose="020B0604020202020204" pitchFamily="34" charset="0"/>
              <a:buChar char="•"/>
            </a:pPr>
            <a:endParaRPr lang="en-US" sz="1800" dirty="0"/>
          </a:p>
          <a:p>
            <a:pPr marL="342900" indent="-342900">
              <a:buFont typeface="Arial" panose="020B0604020202020204" pitchFamily="34" charset="0"/>
              <a:buChar char="•"/>
            </a:pPr>
            <a:endParaRPr lang="en-US" sz="1800" dirty="0"/>
          </a:p>
          <a:p>
            <a:pPr marL="342900" indent="-342900">
              <a:buFont typeface="Arial" panose="020B0604020202020204" pitchFamily="34" charset="0"/>
              <a:buChar char="•"/>
            </a:pPr>
            <a:endParaRPr lang="en-US" sz="1800" dirty="0"/>
          </a:p>
          <a:p>
            <a:pPr marL="342900" indent="-342900">
              <a:buFont typeface="Arial" panose="020B0604020202020204" pitchFamily="34" charset="0"/>
              <a:buChar char="•"/>
            </a:pPr>
            <a:endParaRPr lang="en-US" sz="1800" dirty="0"/>
          </a:p>
          <a:p>
            <a:pPr marL="342900" indent="-342900">
              <a:buFont typeface="Arial" panose="020B0604020202020204" pitchFamily="34" charset="0"/>
              <a:buChar char="•"/>
            </a:pPr>
            <a:endParaRPr lang="en-US" sz="1800" dirty="0"/>
          </a:p>
          <a:p>
            <a:pPr marL="342900" indent="-342900">
              <a:buFont typeface="Arial" panose="020B0604020202020204" pitchFamily="34" charset="0"/>
              <a:buChar char="•"/>
            </a:pPr>
            <a:endParaRPr lang="en-US" sz="1800" dirty="0"/>
          </a:p>
          <a:p>
            <a:pPr marL="342900" indent="-342900">
              <a:buFont typeface="Arial" panose="020B0604020202020204" pitchFamily="34" charset="0"/>
              <a:buChar char="•"/>
            </a:pPr>
            <a:endParaRPr lang="en-US" sz="1800" dirty="0"/>
          </a:p>
          <a:p>
            <a:r>
              <a:rPr lang="en-US" sz="1800" b="1"/>
              <a:t>'&lt;a class</a:t>
            </a:r>
            <a:r>
              <a:rPr lang="en-US" sz="1800" b="1" dirty="0"/>
              <a:t>="</a:t>
            </a:r>
            <a:r>
              <a:rPr lang="en-US" sz="1800" b="1" err="1"/>
              <a:t>dottedlink</a:t>
            </a:r>
            <a:r>
              <a:rPr lang="en-US" sz="1800" b="1"/>
              <a:t>" href</a:t>
            </a:r>
            <a:r>
              <a:rPr lang="en-US" sz="1800" b="1" dirty="0"/>
              <a:t>="/app/accounting/transactions/</a:t>
            </a:r>
            <a:r>
              <a:rPr lang="en-US" sz="1800" b="1" dirty="0" err="1"/>
              <a:t>custpymt.nl?</a:t>
            </a:r>
            <a:r>
              <a:rPr lang="en-US" sz="1800" b="1" err="1"/>
              <a:t>entity</a:t>
            </a:r>
            <a:r>
              <a:rPr lang="en-US" sz="1800" b="1"/>
              <a:t>=' || {</a:t>
            </a:r>
            <a:r>
              <a:rPr lang="en-US" sz="1800" b="1" dirty="0" err="1"/>
              <a:t>customer.</a:t>
            </a:r>
            <a:r>
              <a:rPr lang="en-US" sz="1800" b="1" err="1"/>
              <a:t>internalid</a:t>
            </a:r>
            <a:r>
              <a:rPr lang="en-US" sz="1800" b="1"/>
              <a:t>} || '&amp;currency=' || {</a:t>
            </a:r>
            <a:r>
              <a:rPr lang="en-US" sz="1800" b="1" dirty="0" err="1"/>
              <a:t>currency.</a:t>
            </a:r>
            <a:r>
              <a:rPr lang="en-US" sz="1800" b="1" err="1"/>
              <a:t>internalid</a:t>
            </a:r>
            <a:r>
              <a:rPr lang="en-US" sz="1800" b="1"/>
              <a:t>} || '"&gt;' || 'Accept Payment' || '&lt;/</a:t>
            </a:r>
            <a:r>
              <a:rPr lang="en-US" sz="1800" b="1" dirty="0"/>
              <a:t>a&gt;'</a:t>
            </a:r>
          </a:p>
        </p:txBody>
      </p:sp>
      <p:pic>
        <p:nvPicPr>
          <p:cNvPr id="3" name="Picture 2">
            <a:extLst>
              <a:ext uri="{FF2B5EF4-FFF2-40B4-BE49-F238E27FC236}">
                <a16:creationId xmlns:a16="http://schemas.microsoft.com/office/drawing/2014/main" id="{7717E3BB-6DC0-4A93-9468-AADCCECDE71F}"/>
              </a:ext>
            </a:extLst>
          </p:cNvPr>
          <p:cNvPicPr>
            <a:picLocks noChangeAspect="1"/>
          </p:cNvPicPr>
          <p:nvPr/>
        </p:nvPicPr>
        <p:blipFill rotWithShape="1">
          <a:blip r:embed="rId2"/>
          <a:srcRect t="37478" r="7423" b="772"/>
          <a:stretch/>
        </p:blipFill>
        <p:spPr>
          <a:xfrm>
            <a:off x="331460" y="3048000"/>
            <a:ext cx="11529079" cy="2284895"/>
          </a:xfrm>
          <a:prstGeom prst="rect">
            <a:avLst/>
          </a:prstGeom>
        </p:spPr>
      </p:pic>
    </p:spTree>
    <p:extLst>
      <p:ext uri="{BB962C8B-B14F-4D97-AF65-F5344CB8AC3E}">
        <p14:creationId xmlns:p14="http://schemas.microsoft.com/office/powerpoint/2010/main" val="151988908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7D34DAF-7A6B-4E2F-B068-C8E085F837C3}"/>
              </a:ext>
            </a:extLst>
          </p:cNvPr>
          <p:cNvSpPr>
            <a:spLocks noGrp="1"/>
          </p:cNvSpPr>
          <p:nvPr>
            <p:ph type="body" sz="quarter" idx="16"/>
          </p:nvPr>
        </p:nvSpPr>
        <p:spPr/>
        <p:txBody>
          <a:bodyPr/>
          <a:lstStyle/>
          <a:p>
            <a:r>
              <a:rPr lang="en-US"/>
              <a:t>HTML Formula Results</a:t>
            </a:r>
            <a:endParaRPr lang="en-US" dirty="0"/>
          </a:p>
        </p:txBody>
      </p:sp>
      <p:pic>
        <p:nvPicPr>
          <p:cNvPr id="5" name="Picture 4">
            <a:extLst>
              <a:ext uri="{FF2B5EF4-FFF2-40B4-BE49-F238E27FC236}">
                <a16:creationId xmlns:a16="http://schemas.microsoft.com/office/drawing/2014/main" id="{D5324F6A-ECB1-4DE8-B995-36DA9FBFC441}"/>
              </a:ext>
            </a:extLst>
          </p:cNvPr>
          <p:cNvPicPr>
            <a:picLocks noChangeAspect="1"/>
          </p:cNvPicPr>
          <p:nvPr/>
        </p:nvPicPr>
        <p:blipFill>
          <a:blip r:embed="rId2"/>
          <a:stretch>
            <a:fillRect/>
          </a:stretch>
        </p:blipFill>
        <p:spPr>
          <a:xfrm>
            <a:off x="558800" y="1628901"/>
            <a:ext cx="10686165" cy="4257549"/>
          </a:xfrm>
          <a:prstGeom prst="rect">
            <a:avLst/>
          </a:prstGeom>
        </p:spPr>
      </p:pic>
      <p:sp>
        <p:nvSpPr>
          <p:cNvPr id="6" name="Rectangle 5">
            <a:extLst>
              <a:ext uri="{FF2B5EF4-FFF2-40B4-BE49-F238E27FC236}">
                <a16:creationId xmlns:a16="http://schemas.microsoft.com/office/drawing/2014/main" id="{F3325044-773A-4D81-BEE5-88621D0908F1}"/>
              </a:ext>
            </a:extLst>
          </p:cNvPr>
          <p:cNvSpPr/>
          <p:nvPr/>
        </p:nvSpPr>
        <p:spPr>
          <a:xfrm>
            <a:off x="10363200" y="2286000"/>
            <a:ext cx="990600" cy="3505200"/>
          </a:xfrm>
          <a:prstGeom prst="rect">
            <a:avLst/>
          </a:prstGeom>
          <a:no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3790154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7D34DAF-7A6B-4E2F-B068-C8E085F837C3}"/>
              </a:ext>
            </a:extLst>
          </p:cNvPr>
          <p:cNvSpPr>
            <a:spLocks noGrp="1"/>
          </p:cNvSpPr>
          <p:nvPr>
            <p:ph type="body" sz="quarter" idx="16"/>
          </p:nvPr>
        </p:nvSpPr>
        <p:spPr/>
        <p:txBody>
          <a:bodyPr/>
          <a:lstStyle/>
          <a:p>
            <a:r>
              <a:rPr lang="en-US"/>
              <a:t>Sample Payment Link</a:t>
            </a:r>
            <a:endParaRPr lang="en-US" dirty="0"/>
          </a:p>
        </p:txBody>
      </p:sp>
      <p:sp>
        <p:nvSpPr>
          <p:cNvPr id="9" name="Text Placeholder 2">
            <a:extLst>
              <a:ext uri="{FF2B5EF4-FFF2-40B4-BE49-F238E27FC236}">
                <a16:creationId xmlns:a16="http://schemas.microsoft.com/office/drawing/2014/main" id="{A6A72875-AB92-47AF-BE9D-138571571386}"/>
              </a:ext>
            </a:extLst>
          </p:cNvPr>
          <p:cNvSpPr>
            <a:spLocks noGrp="1"/>
          </p:cNvSpPr>
          <p:nvPr>
            <p:ph type="body" sz="quarter" idx="17"/>
          </p:nvPr>
        </p:nvSpPr>
        <p:spPr>
          <a:xfrm>
            <a:off x="558800" y="1600200"/>
            <a:ext cx="11023600" cy="4267200"/>
          </a:xfrm>
        </p:spPr>
        <p:txBody>
          <a:bodyPr/>
          <a:lstStyle/>
          <a:p>
            <a:pPr marL="342900" indent="-342900">
              <a:buFont typeface="Arial" panose="020B0604020202020204" pitchFamily="34" charset="0"/>
              <a:buChar char="•"/>
            </a:pPr>
            <a:r>
              <a:rPr lang="en-US" sz="1800">
                <a:solidFill>
                  <a:schemeClr val="bg1"/>
                </a:solidFill>
              </a:rPr>
              <a:t>Notice is fills in both the appropriate Customer and Currency in the URL</a:t>
            </a:r>
            <a:endParaRPr lang="en-US" sz="1800" dirty="0">
              <a:solidFill>
                <a:schemeClr val="bg1"/>
              </a:solidFill>
            </a:endParaRPr>
          </a:p>
        </p:txBody>
      </p:sp>
      <p:pic>
        <p:nvPicPr>
          <p:cNvPr id="4" name="Picture 3">
            <a:extLst>
              <a:ext uri="{FF2B5EF4-FFF2-40B4-BE49-F238E27FC236}">
                <a16:creationId xmlns:a16="http://schemas.microsoft.com/office/drawing/2014/main" id="{C0150CDD-02F9-4EA9-A576-9231B0532DA4}"/>
              </a:ext>
            </a:extLst>
          </p:cNvPr>
          <p:cNvPicPr>
            <a:picLocks noChangeAspect="1"/>
          </p:cNvPicPr>
          <p:nvPr/>
        </p:nvPicPr>
        <p:blipFill>
          <a:blip r:embed="rId2"/>
          <a:stretch>
            <a:fillRect/>
          </a:stretch>
        </p:blipFill>
        <p:spPr>
          <a:xfrm>
            <a:off x="1295400" y="1981200"/>
            <a:ext cx="8973680" cy="4401302"/>
          </a:xfrm>
          <a:prstGeom prst="rect">
            <a:avLst/>
          </a:prstGeom>
        </p:spPr>
      </p:pic>
    </p:spTree>
    <p:extLst>
      <p:ext uri="{BB962C8B-B14F-4D97-AF65-F5344CB8AC3E}">
        <p14:creationId xmlns:p14="http://schemas.microsoft.com/office/powerpoint/2010/main" val="15596256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6"/>
          </p:nvPr>
        </p:nvSpPr>
        <p:spPr/>
        <p:txBody>
          <a:bodyPr/>
          <a:lstStyle/>
          <a:p>
            <a:r>
              <a:rPr lang="en-US" dirty="0"/>
              <a:t>Third Party Applications/Integrations</a:t>
            </a:r>
          </a:p>
        </p:txBody>
      </p:sp>
      <p:sp>
        <p:nvSpPr>
          <p:cNvPr id="3" name="Text Placeholder 2"/>
          <p:cNvSpPr>
            <a:spLocks noGrp="1"/>
          </p:cNvSpPr>
          <p:nvPr>
            <p:ph type="body" sz="quarter" idx="17"/>
          </p:nvPr>
        </p:nvSpPr>
        <p:spPr/>
        <p:txBody>
          <a:bodyPr/>
          <a:lstStyle/>
          <a:p>
            <a:pPr marL="342900" indent="-342900">
              <a:buFont typeface="Arial" panose="020B0604020202020204" pitchFamily="34" charset="0"/>
              <a:buChar char="•"/>
            </a:pPr>
            <a:r>
              <a:rPr lang="en-US" dirty="0" err="1"/>
              <a:t>Boomi</a:t>
            </a:r>
            <a:r>
              <a:rPr lang="en-US" dirty="0"/>
              <a:t> – EDI order processing</a:t>
            </a:r>
          </a:p>
          <a:p>
            <a:pPr marL="342900" indent="-342900">
              <a:buFont typeface="Arial" panose="020B0604020202020204" pitchFamily="34" charset="0"/>
              <a:buChar char="•"/>
            </a:pPr>
            <a:r>
              <a:rPr lang="en-US" dirty="0"/>
              <a:t>Magento integration – backend to Candy.com</a:t>
            </a:r>
          </a:p>
          <a:p>
            <a:pPr marL="342900" indent="-342900">
              <a:buFont typeface="Arial" panose="020B0604020202020204" pitchFamily="34" charset="0"/>
              <a:buChar char="•"/>
            </a:pPr>
            <a:r>
              <a:rPr lang="en-US" dirty="0" err="1"/>
              <a:t>OzLink</a:t>
            </a:r>
            <a:r>
              <a:rPr lang="en-US" dirty="0"/>
              <a:t> – shipping software</a:t>
            </a:r>
          </a:p>
          <a:p>
            <a:pPr marL="342900" indent="-342900">
              <a:buFont typeface="Arial" panose="020B0604020202020204" pitchFamily="34" charset="0"/>
              <a:buChar char="•"/>
            </a:pPr>
            <a:r>
              <a:rPr lang="en-US" dirty="0"/>
              <a:t>RDS/Numina WMS (communicates via </a:t>
            </a:r>
            <a:r>
              <a:rPr lang="en-US" dirty="0" err="1"/>
              <a:t>Restlets</a:t>
            </a:r>
            <a:r>
              <a:rPr lang="en-US" dirty="0"/>
              <a:t>/Saved Searches)</a:t>
            </a:r>
          </a:p>
          <a:p>
            <a:pPr marL="342900" indent="-342900">
              <a:buFont typeface="Arial" panose="020B0604020202020204" pitchFamily="34" charset="0"/>
              <a:buChar char="•"/>
            </a:pPr>
            <a:r>
              <a:rPr lang="en-US" dirty="0"/>
              <a:t>RF Smart – pick, pack and ship; replenishment and receiving</a:t>
            </a:r>
          </a:p>
          <a:p>
            <a:pPr marL="342900" indent="-342900">
              <a:buFont typeface="Arial" panose="020B0604020202020204" pitchFamily="34" charset="0"/>
              <a:buChar char="•"/>
            </a:pPr>
            <a:r>
              <a:rPr lang="en-US" dirty="0"/>
              <a:t>Ship Junction – micro fulfillment centers</a:t>
            </a:r>
          </a:p>
          <a:p>
            <a:pPr marL="342900" indent="-342900">
              <a:buFont typeface="Arial" panose="020B0604020202020204" pitchFamily="34" charset="0"/>
              <a:buChar char="•"/>
            </a:pPr>
            <a:r>
              <a:rPr lang="en-US" dirty="0"/>
              <a:t>Ship Station – 3</a:t>
            </a:r>
            <a:r>
              <a:rPr lang="en-US" baseline="30000" dirty="0"/>
              <a:t>rd</a:t>
            </a:r>
            <a:r>
              <a:rPr lang="en-US" dirty="0"/>
              <a:t> party drop ship fulfillments</a:t>
            </a:r>
          </a:p>
          <a:p>
            <a:pPr marL="342900" indent="-342900">
              <a:buFont typeface="Arial" panose="020B0604020202020204" pitchFamily="34" charset="0"/>
              <a:buChar char="•"/>
            </a:pPr>
            <a:endParaRPr lang="en-US" dirty="0"/>
          </a:p>
        </p:txBody>
      </p:sp>
    </p:spTree>
    <p:extLst>
      <p:ext uri="{BB962C8B-B14F-4D97-AF65-F5344CB8AC3E}">
        <p14:creationId xmlns:p14="http://schemas.microsoft.com/office/powerpoint/2010/main" val="160821279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7D34DAF-7A6B-4E2F-B068-C8E085F837C3}"/>
              </a:ext>
            </a:extLst>
          </p:cNvPr>
          <p:cNvSpPr>
            <a:spLocks noGrp="1"/>
          </p:cNvSpPr>
          <p:nvPr>
            <p:ph type="body" sz="quarter" idx="16"/>
          </p:nvPr>
        </p:nvSpPr>
        <p:spPr/>
        <p:txBody>
          <a:bodyPr/>
          <a:lstStyle/>
          <a:p>
            <a:r>
              <a:rPr lang="en-US"/>
              <a:t>Next Level Recons</a:t>
            </a:r>
            <a:r>
              <a:rPr lang="en-US" dirty="0"/>
              <a:t>…</a:t>
            </a:r>
          </a:p>
        </p:txBody>
      </p:sp>
      <p:sp>
        <p:nvSpPr>
          <p:cNvPr id="9" name="Text Placeholder 2">
            <a:extLst>
              <a:ext uri="{FF2B5EF4-FFF2-40B4-BE49-F238E27FC236}">
                <a16:creationId xmlns:a16="http://schemas.microsoft.com/office/drawing/2014/main" id="{A6A72875-AB92-47AF-BE9D-138571571386}"/>
              </a:ext>
            </a:extLst>
          </p:cNvPr>
          <p:cNvSpPr>
            <a:spLocks noGrp="1"/>
          </p:cNvSpPr>
          <p:nvPr>
            <p:ph type="body" sz="quarter" idx="17"/>
          </p:nvPr>
        </p:nvSpPr>
        <p:spPr>
          <a:xfrm>
            <a:off x="558800" y="1600200"/>
            <a:ext cx="11023600" cy="4267200"/>
          </a:xfrm>
        </p:spPr>
        <p:txBody>
          <a:bodyPr/>
          <a:lstStyle/>
          <a:p>
            <a:pPr marL="342900" indent="-342900">
              <a:buFont typeface="Arial" panose="020B0604020202020204" pitchFamily="34" charset="0"/>
              <a:buChar char="•"/>
            </a:pPr>
            <a:r>
              <a:rPr lang="en-US" sz="1800">
                <a:solidFill>
                  <a:schemeClr val="bg1"/>
                </a:solidFill>
              </a:rPr>
              <a:t>The next example is a Revenue Element Search in a Multi-book environment meant to give a side-by-side comparison of Primary Book and Secondary Book Elements &amp; Plans</a:t>
            </a:r>
            <a:endParaRPr lang="en-US" sz="1800" dirty="0">
              <a:solidFill>
                <a:schemeClr val="bg1"/>
              </a:solidFill>
            </a:endParaRPr>
          </a:p>
          <a:p>
            <a:pPr marL="342900" indent="-342900">
              <a:buFont typeface="Arial" panose="020B0604020202020204" pitchFamily="34" charset="0"/>
              <a:buChar char="•"/>
            </a:pPr>
            <a:endParaRPr lang="en-US" sz="1800" dirty="0"/>
          </a:p>
          <a:p>
            <a:pPr marL="342900" indent="-342900">
              <a:buFont typeface="Arial" panose="020B0604020202020204" pitchFamily="34" charset="0"/>
              <a:buChar char="•"/>
            </a:pPr>
            <a:r>
              <a:rPr lang="en-US" sz="1800">
                <a:solidFill>
                  <a:schemeClr val="bg1"/>
                </a:solidFill>
              </a:rPr>
              <a:t>The groupings are all done at the Source Transaction Level (Sales Order/RMA etc</a:t>
            </a:r>
            <a:r>
              <a:rPr lang="en-US" sz="1800" dirty="0">
                <a:solidFill>
                  <a:schemeClr val="bg1"/>
                </a:solidFill>
              </a:rPr>
              <a:t>.)</a:t>
            </a:r>
          </a:p>
          <a:p>
            <a:pPr marL="342900" indent="-342900">
              <a:buFont typeface="Arial" panose="020B0604020202020204" pitchFamily="34" charset="0"/>
              <a:buChar char="•"/>
            </a:pPr>
            <a:endParaRPr lang="en-US" sz="1800" dirty="0"/>
          </a:p>
          <a:p>
            <a:pPr marL="342900" indent="-342900">
              <a:buFont typeface="Arial" panose="020B0604020202020204" pitchFamily="34" charset="0"/>
              <a:buChar char="•"/>
            </a:pPr>
            <a:r>
              <a:rPr lang="en-US" sz="1800">
                <a:solidFill>
                  <a:schemeClr val="bg1"/>
                </a:solidFill>
              </a:rPr>
              <a:t>“Book Specific” Formulas were written to add more “Width” to the search results instead of “</a:t>
            </a:r>
            <a:r>
              <a:rPr lang="en-US" sz="1800" dirty="0">
                <a:solidFill>
                  <a:schemeClr val="bg1"/>
                </a:solidFill>
              </a:rPr>
              <a:t>Depth”</a:t>
            </a:r>
          </a:p>
          <a:p>
            <a:pPr marL="342900" indent="-342900">
              <a:buFont typeface="Arial" panose="020B0604020202020204" pitchFamily="34" charset="0"/>
              <a:buChar char="•"/>
            </a:pPr>
            <a:endParaRPr lang="en-US" sz="1800" dirty="0"/>
          </a:p>
          <a:p>
            <a:pPr marL="342900" indent="-342900">
              <a:buFont typeface="Arial" panose="020B0604020202020204" pitchFamily="34" charset="0"/>
              <a:buChar char="•"/>
            </a:pPr>
            <a:r>
              <a:rPr lang="en-US" sz="1800">
                <a:solidFill>
                  <a:schemeClr val="bg1"/>
                </a:solidFill>
              </a:rPr>
              <a:t>Reconciling Formulas were created with a simple “Multiplier” concept (Primary = Positive, Secondary = Negative</a:t>
            </a:r>
            <a:r>
              <a:rPr lang="en-US" sz="1800" dirty="0">
                <a:solidFill>
                  <a:schemeClr val="bg1"/>
                </a:solidFill>
              </a:rPr>
              <a:t>)</a:t>
            </a:r>
          </a:p>
        </p:txBody>
      </p:sp>
    </p:spTree>
    <p:extLst>
      <p:ext uri="{BB962C8B-B14F-4D97-AF65-F5344CB8AC3E}">
        <p14:creationId xmlns:p14="http://schemas.microsoft.com/office/powerpoint/2010/main" val="15229178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7D34DAF-7A6B-4E2F-B068-C8E085F837C3}"/>
              </a:ext>
            </a:extLst>
          </p:cNvPr>
          <p:cNvSpPr>
            <a:spLocks noGrp="1"/>
          </p:cNvSpPr>
          <p:nvPr>
            <p:ph type="body" sz="quarter" idx="16"/>
          </p:nvPr>
        </p:nvSpPr>
        <p:spPr/>
        <p:txBody>
          <a:bodyPr/>
          <a:lstStyle/>
          <a:p>
            <a:r>
              <a:rPr lang="en-US"/>
              <a:t>Multi-book Rev Element &amp; Plan Recon Example</a:t>
            </a:r>
            <a:endParaRPr lang="en-US" dirty="0"/>
          </a:p>
        </p:txBody>
      </p:sp>
      <p:sp>
        <p:nvSpPr>
          <p:cNvPr id="9" name="Text Placeholder 2">
            <a:extLst>
              <a:ext uri="{FF2B5EF4-FFF2-40B4-BE49-F238E27FC236}">
                <a16:creationId xmlns:a16="http://schemas.microsoft.com/office/drawing/2014/main" id="{A6A72875-AB92-47AF-BE9D-138571571386}"/>
              </a:ext>
            </a:extLst>
          </p:cNvPr>
          <p:cNvSpPr>
            <a:spLocks noGrp="1"/>
          </p:cNvSpPr>
          <p:nvPr>
            <p:ph type="body" sz="quarter" idx="17"/>
          </p:nvPr>
        </p:nvSpPr>
        <p:spPr>
          <a:xfrm>
            <a:off x="558800" y="1600200"/>
            <a:ext cx="11023600" cy="4267200"/>
          </a:xfrm>
        </p:spPr>
        <p:txBody>
          <a:bodyPr/>
          <a:lstStyle/>
          <a:p>
            <a:pPr marL="342900" indent="-342900">
              <a:buFont typeface="Arial" panose="020B0604020202020204" pitchFamily="34" charset="0"/>
              <a:buChar char="•"/>
            </a:pPr>
            <a:r>
              <a:rPr lang="en-US" sz="1800" dirty="0">
                <a:solidFill>
                  <a:schemeClr val="bg1"/>
                </a:solidFill>
              </a:rPr>
              <a:t>TE</a:t>
            </a:r>
            <a:r>
              <a:rPr lang="en-US" sz="1800" dirty="0"/>
              <a:t>XT</a:t>
            </a:r>
            <a:endParaRPr lang="en-US" sz="1800" dirty="0">
              <a:solidFill>
                <a:schemeClr val="bg1"/>
              </a:solidFill>
            </a:endParaRPr>
          </a:p>
        </p:txBody>
      </p:sp>
      <p:pic>
        <p:nvPicPr>
          <p:cNvPr id="3" name="Picture 2">
            <a:extLst>
              <a:ext uri="{FF2B5EF4-FFF2-40B4-BE49-F238E27FC236}">
                <a16:creationId xmlns:a16="http://schemas.microsoft.com/office/drawing/2014/main" id="{22A543E1-F56D-4C26-AAAC-DCC72B39D118}"/>
              </a:ext>
            </a:extLst>
          </p:cNvPr>
          <p:cNvPicPr>
            <a:picLocks noChangeAspect="1"/>
          </p:cNvPicPr>
          <p:nvPr/>
        </p:nvPicPr>
        <p:blipFill>
          <a:blip r:embed="rId2"/>
          <a:stretch>
            <a:fillRect/>
          </a:stretch>
        </p:blipFill>
        <p:spPr>
          <a:xfrm>
            <a:off x="457200" y="1257300"/>
            <a:ext cx="11277600" cy="5184256"/>
          </a:xfrm>
          <a:prstGeom prst="rect">
            <a:avLst/>
          </a:prstGeom>
        </p:spPr>
      </p:pic>
    </p:spTree>
    <p:extLst>
      <p:ext uri="{BB962C8B-B14F-4D97-AF65-F5344CB8AC3E}">
        <p14:creationId xmlns:p14="http://schemas.microsoft.com/office/powerpoint/2010/main" val="277751338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7D34DAF-7A6B-4E2F-B068-C8E085F837C3}"/>
              </a:ext>
            </a:extLst>
          </p:cNvPr>
          <p:cNvSpPr>
            <a:spLocks noGrp="1"/>
          </p:cNvSpPr>
          <p:nvPr>
            <p:ph type="body" sz="quarter" idx="16"/>
          </p:nvPr>
        </p:nvSpPr>
        <p:spPr/>
        <p:txBody>
          <a:bodyPr/>
          <a:lstStyle/>
          <a:p>
            <a:r>
              <a:rPr lang="en-US"/>
              <a:t>Revenue Waterfalls in Saved Search</a:t>
            </a:r>
            <a:r>
              <a:rPr lang="en-US" dirty="0"/>
              <a:t>?</a:t>
            </a:r>
          </a:p>
        </p:txBody>
      </p:sp>
      <p:sp>
        <p:nvSpPr>
          <p:cNvPr id="9" name="Text Placeholder 2">
            <a:extLst>
              <a:ext uri="{FF2B5EF4-FFF2-40B4-BE49-F238E27FC236}">
                <a16:creationId xmlns:a16="http://schemas.microsoft.com/office/drawing/2014/main" id="{A6A72875-AB92-47AF-BE9D-138571571386}"/>
              </a:ext>
            </a:extLst>
          </p:cNvPr>
          <p:cNvSpPr>
            <a:spLocks noGrp="1"/>
          </p:cNvSpPr>
          <p:nvPr>
            <p:ph type="body" sz="quarter" idx="17"/>
          </p:nvPr>
        </p:nvSpPr>
        <p:spPr>
          <a:xfrm>
            <a:off x="558800" y="1600200"/>
            <a:ext cx="11023600" cy="4953000"/>
          </a:xfrm>
        </p:spPr>
        <p:txBody>
          <a:bodyPr/>
          <a:lstStyle/>
          <a:p>
            <a:pPr marL="342900" indent="-342900">
              <a:buFont typeface="Arial" panose="020B0604020202020204" pitchFamily="34" charset="0"/>
              <a:buChar char="•"/>
            </a:pPr>
            <a:r>
              <a:rPr lang="en-US" sz="1600" dirty="0"/>
              <a:t>Depending on what the user is looking for, this is possible in saved search. The key is to convert the Period into a date and compare that to another date. In the next example, we are doing a few different things. Like many formulas, there are many ways to accomplish this, here’s just one example</a:t>
            </a:r>
          </a:p>
          <a:p>
            <a:endParaRPr lang="en-US" sz="1800" dirty="0"/>
          </a:p>
          <a:p>
            <a:r>
              <a:rPr lang="en-US" sz="1800" dirty="0"/>
              <a:t>Check to see if revenue is posted (if yes, take posting period, else, planned period) </a:t>
            </a:r>
          </a:p>
          <a:p>
            <a:r>
              <a:rPr lang="en-US" sz="1200" dirty="0"/>
              <a:t>“BLENDED_PERIOD” = decode({</a:t>
            </a:r>
            <a:r>
              <a:rPr lang="en-US" sz="1200" dirty="0" err="1"/>
              <a:t>revenueplan.postingperiod</a:t>
            </a:r>
            <a:r>
              <a:rPr lang="en-US" sz="1200" dirty="0"/>
              <a:t>},null,{</a:t>
            </a:r>
            <a:r>
              <a:rPr lang="en-US" sz="1200" dirty="0" err="1"/>
              <a:t>revenueplan.plannedperiod</a:t>
            </a:r>
            <a:r>
              <a:rPr lang="en-US" sz="1200" dirty="0"/>
              <a:t>},{</a:t>
            </a:r>
            <a:r>
              <a:rPr lang="en-US" sz="1200" dirty="0" err="1"/>
              <a:t>revenueplan.postingperiod</a:t>
            </a:r>
            <a:r>
              <a:rPr lang="en-US" sz="1200" dirty="0"/>
              <a:t>}</a:t>
            </a:r>
          </a:p>
          <a:p>
            <a:endParaRPr lang="en-US" sz="1000" dirty="0">
              <a:solidFill>
                <a:schemeClr val="bg1"/>
              </a:solidFill>
            </a:endParaRPr>
          </a:p>
          <a:p>
            <a:r>
              <a:rPr lang="en-US" sz="1800" dirty="0" err="1"/>
              <a:t>Concat</a:t>
            </a:r>
            <a:r>
              <a:rPr lang="en-US" sz="1800" dirty="0"/>
              <a:t> ’01 ’ with “BLENDED_PERIOD” to make a string like ‘01 </a:t>
            </a:r>
            <a:r>
              <a:rPr lang="en-US" sz="1800" dirty="0" err="1"/>
              <a:t>Mmm</a:t>
            </a:r>
            <a:r>
              <a:rPr lang="en-US" sz="1800" dirty="0"/>
              <a:t> YYYY’</a:t>
            </a:r>
          </a:p>
          <a:p>
            <a:r>
              <a:rPr lang="en-US" sz="1200" dirty="0"/>
              <a:t>“BLENDED_PERIOD_DATE_(TEXT)” = CONCAT('01 ‘,BLENDED PERIOD)</a:t>
            </a:r>
          </a:p>
          <a:p>
            <a:endParaRPr lang="en-US" sz="900" dirty="0">
              <a:solidFill>
                <a:schemeClr val="bg1"/>
              </a:solidFill>
            </a:endParaRPr>
          </a:p>
          <a:p>
            <a:r>
              <a:rPr lang="en-US" sz="1800" dirty="0"/>
              <a:t>Convert “BLENDED_PERIOD_DATE_(TEXT)” into a date value/datatype </a:t>
            </a:r>
          </a:p>
          <a:p>
            <a:r>
              <a:rPr lang="en-US" sz="1200" dirty="0"/>
              <a:t>“BLENDED_PERIOD_DATE” = TO_DATE(“BLENDED PERIOD DATE (TEXT)”,’DD MM YYYY’)</a:t>
            </a:r>
          </a:p>
          <a:p>
            <a:endParaRPr lang="en-US" sz="1000" dirty="0">
              <a:solidFill>
                <a:schemeClr val="bg1"/>
              </a:solidFill>
            </a:endParaRPr>
          </a:p>
          <a:p>
            <a:r>
              <a:rPr lang="en-US" sz="1800" dirty="0"/>
              <a:t>Convert Today’s date into the First of the month (to avoid rounding issues later)</a:t>
            </a:r>
          </a:p>
          <a:p>
            <a:r>
              <a:rPr lang="en-US" sz="1200" dirty="0"/>
              <a:t>“FIRST_OF_THE_MONTH” = TRUNC({today},'MM’)</a:t>
            </a:r>
          </a:p>
          <a:p>
            <a:endParaRPr lang="en-US" sz="1000" dirty="0"/>
          </a:p>
          <a:p>
            <a:r>
              <a:rPr lang="en-US" sz="1800" dirty="0"/>
              <a:t>Find the Months Between the BLENDED PERIOD DATE and FIRST OF THE MONTH</a:t>
            </a:r>
          </a:p>
          <a:p>
            <a:r>
              <a:rPr lang="en-US" sz="1200" dirty="0"/>
              <a:t>“PERIOD_MONTHS_FROM_TODAY” = MONTHS_BETWEEN(“BLENDED_PERIOD_DATE”, “FIRST_OF_THE_MONTH”)</a:t>
            </a:r>
          </a:p>
          <a:p>
            <a:endParaRPr lang="en-US" sz="1800" dirty="0"/>
          </a:p>
          <a:p>
            <a:endParaRPr lang="en-US" sz="1200" dirty="0">
              <a:solidFill>
                <a:schemeClr val="bg1"/>
              </a:solidFill>
            </a:endParaRPr>
          </a:p>
        </p:txBody>
      </p:sp>
    </p:spTree>
    <p:extLst>
      <p:ext uri="{BB962C8B-B14F-4D97-AF65-F5344CB8AC3E}">
        <p14:creationId xmlns:p14="http://schemas.microsoft.com/office/powerpoint/2010/main" val="157765243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7D34DAF-7A6B-4E2F-B068-C8E085F837C3}"/>
              </a:ext>
            </a:extLst>
          </p:cNvPr>
          <p:cNvSpPr>
            <a:spLocks noGrp="1"/>
          </p:cNvSpPr>
          <p:nvPr>
            <p:ph type="body" sz="quarter" idx="16"/>
          </p:nvPr>
        </p:nvSpPr>
        <p:spPr/>
        <p:txBody>
          <a:bodyPr/>
          <a:lstStyle/>
          <a:p>
            <a:r>
              <a:rPr lang="en-US"/>
              <a:t>Revenue Waterfalls in Saved Search (</a:t>
            </a:r>
            <a:r>
              <a:rPr lang="en-US" dirty="0"/>
              <a:t>Cont’d)</a:t>
            </a:r>
          </a:p>
        </p:txBody>
      </p:sp>
      <p:sp>
        <p:nvSpPr>
          <p:cNvPr id="9" name="Text Placeholder 2">
            <a:extLst>
              <a:ext uri="{FF2B5EF4-FFF2-40B4-BE49-F238E27FC236}">
                <a16:creationId xmlns:a16="http://schemas.microsoft.com/office/drawing/2014/main" id="{A6A72875-AB92-47AF-BE9D-138571571386}"/>
              </a:ext>
            </a:extLst>
          </p:cNvPr>
          <p:cNvSpPr>
            <a:spLocks noGrp="1"/>
          </p:cNvSpPr>
          <p:nvPr>
            <p:ph type="body" sz="quarter" idx="17"/>
          </p:nvPr>
        </p:nvSpPr>
        <p:spPr>
          <a:xfrm>
            <a:off x="558800" y="1447800"/>
            <a:ext cx="11023600" cy="4953000"/>
          </a:xfrm>
        </p:spPr>
        <p:txBody>
          <a:bodyPr/>
          <a:lstStyle/>
          <a:p>
            <a:pPr marL="342900" indent="-342900">
              <a:buFont typeface="Arial" panose="020B0604020202020204" pitchFamily="34" charset="0"/>
              <a:buChar char="•"/>
            </a:pPr>
            <a:r>
              <a:rPr lang="en-US" sz="1600" dirty="0"/>
              <a:t>Here’s what we have so far…</a:t>
            </a:r>
            <a:endParaRPr lang="en-US" sz="1800" dirty="0"/>
          </a:p>
          <a:p>
            <a:r>
              <a:rPr lang="en-US" sz="1200" dirty="0"/>
              <a:t>	“BLENDED_PERIOD” = decode({</a:t>
            </a:r>
            <a:r>
              <a:rPr lang="en-US" sz="1200" dirty="0" err="1"/>
              <a:t>revenueplan.postingperiod</a:t>
            </a:r>
            <a:r>
              <a:rPr lang="en-US" sz="1200" dirty="0"/>
              <a:t>},null,{</a:t>
            </a:r>
            <a:r>
              <a:rPr lang="en-US" sz="1200" dirty="0" err="1"/>
              <a:t>revenueplan.plannedperiod</a:t>
            </a:r>
            <a:r>
              <a:rPr lang="en-US" sz="1200" dirty="0"/>
              <a:t>},{</a:t>
            </a:r>
            <a:r>
              <a:rPr lang="en-US" sz="1200" dirty="0" err="1"/>
              <a:t>revenueplan.postingperiod</a:t>
            </a:r>
            <a:r>
              <a:rPr lang="en-US" sz="1200" dirty="0"/>
              <a:t>}</a:t>
            </a:r>
          </a:p>
          <a:p>
            <a:r>
              <a:rPr lang="en-US" sz="1200" dirty="0"/>
              <a:t>	“BLENDED_PERIOD_DATE_(TEXT)” = CONCAT('01 ‘,BLENDED PERIOD)</a:t>
            </a:r>
          </a:p>
          <a:p>
            <a:r>
              <a:rPr lang="en-US" sz="1200" dirty="0"/>
              <a:t>	“BLENDED_PERIOD_DATE” = TO_DATE(“BLENDED_PERIOD_DATE_(TEXT)”,’DD MM YYYY’)</a:t>
            </a:r>
          </a:p>
          <a:p>
            <a:r>
              <a:rPr lang="en-US" sz="1200" dirty="0"/>
              <a:t>	“FIRST_OF_THE_MONTH” = TRUNC({today},'MM’)</a:t>
            </a:r>
          </a:p>
          <a:p>
            <a:r>
              <a:rPr lang="en-US" sz="1200" dirty="0"/>
              <a:t>	“PERIOD_MONTHS_FROM_TODAY” = MONTHS_BETWEEN(“BLENDED_PERIOD_DATE”, “FIRST_OF_THE_MONTH”)</a:t>
            </a:r>
          </a:p>
          <a:p>
            <a:endParaRPr lang="en-US" sz="1400" dirty="0"/>
          </a:p>
          <a:p>
            <a:r>
              <a:rPr lang="en-US" sz="1800" dirty="0"/>
              <a:t>We want to make sure we only return amounts for ‘Actual’ Plans in this case</a:t>
            </a:r>
          </a:p>
          <a:p>
            <a:r>
              <a:rPr lang="en-US" sz="1200" dirty="0"/>
              <a:t>“ACTUAL PLAN AMOUNT” = decode({</a:t>
            </a:r>
            <a:r>
              <a:rPr lang="en-US" sz="1200" dirty="0" err="1"/>
              <a:t>revenueplan.revenueplantype</a:t>
            </a:r>
            <a:r>
              <a:rPr lang="en-US" sz="1200" dirty="0"/>
              <a:t>},'Actual',{</a:t>
            </a:r>
            <a:r>
              <a:rPr lang="en-US" sz="1200" dirty="0" err="1"/>
              <a:t>revenueplan.lineamount</a:t>
            </a:r>
            <a:r>
              <a:rPr lang="en-US" sz="1200" dirty="0"/>
              <a:t>},0)</a:t>
            </a:r>
          </a:p>
          <a:p>
            <a:endParaRPr lang="en-US" sz="1600" dirty="0"/>
          </a:p>
          <a:p>
            <a:r>
              <a:rPr lang="en-US" sz="1800" dirty="0"/>
              <a:t>Finally, we compare PERIOD MONTHS FROM TODAY=0 (for Revenue Posted/Planned this month)</a:t>
            </a:r>
          </a:p>
          <a:p>
            <a:r>
              <a:rPr lang="en-US" sz="1200" dirty="0"/>
              <a:t>“ACTUAL_AMT_THIS_MONTH” = decode(PERIOD_MONTHS_FROM_TODAY,0,ACTUAL_PLAN_AMOUNT,0)</a:t>
            </a:r>
          </a:p>
          <a:p>
            <a:endParaRPr lang="en-US" sz="1400" dirty="0"/>
          </a:p>
          <a:p>
            <a:r>
              <a:rPr lang="en-US" sz="1600" dirty="0"/>
              <a:t>And when we actually put that all together, we get something like this:</a:t>
            </a:r>
          </a:p>
          <a:p>
            <a:r>
              <a:rPr lang="en-US" sz="1400" dirty="0">
                <a:solidFill>
                  <a:srgbClr val="0070C0"/>
                </a:solidFill>
              </a:rPr>
              <a:t>decode(MONTHS_BETWEEN(TO_DATE(CONCAT('01',decode({</a:t>
            </a:r>
            <a:r>
              <a:rPr lang="en-US" sz="1400" dirty="0" err="1">
                <a:solidFill>
                  <a:srgbClr val="0070C0"/>
                </a:solidFill>
              </a:rPr>
              <a:t>revenueplan.postingperiod</a:t>
            </a:r>
            <a:r>
              <a:rPr lang="en-US" sz="1400" dirty="0">
                <a:solidFill>
                  <a:srgbClr val="0070C0"/>
                </a:solidFill>
              </a:rPr>
              <a:t>},null,{</a:t>
            </a:r>
            <a:r>
              <a:rPr lang="en-US" sz="1400" dirty="0" err="1">
                <a:solidFill>
                  <a:srgbClr val="0070C0"/>
                </a:solidFill>
              </a:rPr>
              <a:t>revenueplan.plannedperiod</a:t>
            </a:r>
            <a:r>
              <a:rPr lang="en-US" sz="1400" dirty="0">
                <a:solidFill>
                  <a:srgbClr val="0070C0"/>
                </a:solidFill>
              </a:rPr>
              <a:t>},{</a:t>
            </a:r>
            <a:r>
              <a:rPr lang="en-US" sz="1400" dirty="0" err="1">
                <a:solidFill>
                  <a:srgbClr val="0070C0"/>
                </a:solidFill>
              </a:rPr>
              <a:t>revenueplan.postingperiod</a:t>
            </a:r>
            <a:r>
              <a:rPr lang="en-US" sz="1400" dirty="0">
                <a:solidFill>
                  <a:srgbClr val="0070C0"/>
                </a:solidFill>
              </a:rPr>
              <a:t>})),'DD MM YYYY’), TRUNC({today},'MM')),</a:t>
            </a:r>
            <a:r>
              <a:rPr lang="en-US" sz="1400" dirty="0">
                <a:solidFill>
                  <a:srgbClr val="0070C0"/>
                </a:solidFill>
                <a:highlight>
                  <a:srgbClr val="FFFF00"/>
                </a:highlight>
              </a:rPr>
              <a:t>0</a:t>
            </a:r>
            <a:r>
              <a:rPr lang="en-US" sz="1400" dirty="0">
                <a:solidFill>
                  <a:srgbClr val="0070C0"/>
                </a:solidFill>
              </a:rPr>
              <a:t>,decode({</a:t>
            </a:r>
            <a:r>
              <a:rPr lang="en-US" sz="1400" dirty="0" err="1">
                <a:solidFill>
                  <a:srgbClr val="0070C0"/>
                </a:solidFill>
              </a:rPr>
              <a:t>revenueplan.revenueplantype</a:t>
            </a:r>
            <a:r>
              <a:rPr lang="en-US" sz="1400" dirty="0">
                <a:solidFill>
                  <a:srgbClr val="0070C0"/>
                </a:solidFill>
              </a:rPr>
              <a:t>},'Actual',{</a:t>
            </a:r>
            <a:r>
              <a:rPr lang="en-US" sz="1400" dirty="0" err="1">
                <a:solidFill>
                  <a:srgbClr val="0070C0"/>
                </a:solidFill>
              </a:rPr>
              <a:t>revenueplan.lineamount</a:t>
            </a:r>
            <a:r>
              <a:rPr lang="en-US" sz="1400" dirty="0">
                <a:solidFill>
                  <a:srgbClr val="0070C0"/>
                </a:solidFill>
              </a:rPr>
              <a:t>},0),0)</a:t>
            </a:r>
          </a:p>
          <a:p>
            <a:endParaRPr lang="en-US" sz="1400" dirty="0">
              <a:solidFill>
                <a:srgbClr val="0070C0"/>
              </a:solidFill>
            </a:endParaRPr>
          </a:p>
          <a:p>
            <a:r>
              <a:rPr lang="en-US" sz="1400" dirty="0"/>
              <a:t>Once this formula is written and tested, from here, if you change the highlighted </a:t>
            </a:r>
            <a:r>
              <a:rPr lang="en-US" sz="1400" dirty="0">
                <a:solidFill>
                  <a:srgbClr val="0070C0"/>
                </a:solidFill>
                <a:highlight>
                  <a:srgbClr val="FFFF00"/>
                </a:highlight>
              </a:rPr>
              <a:t>0</a:t>
            </a:r>
            <a:r>
              <a:rPr lang="en-US" sz="1400" dirty="0"/>
              <a:t> to a different number, you will get a different month relative to Today’s date.</a:t>
            </a:r>
            <a:endParaRPr lang="en-US" sz="1400" dirty="0">
              <a:solidFill>
                <a:srgbClr val="0070C0"/>
              </a:solidFill>
            </a:endParaRPr>
          </a:p>
        </p:txBody>
      </p:sp>
    </p:spTree>
    <p:extLst>
      <p:ext uri="{BB962C8B-B14F-4D97-AF65-F5344CB8AC3E}">
        <p14:creationId xmlns:p14="http://schemas.microsoft.com/office/powerpoint/2010/main" val="31677084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7D34DAF-7A6B-4E2F-B068-C8E085F837C3}"/>
              </a:ext>
            </a:extLst>
          </p:cNvPr>
          <p:cNvSpPr>
            <a:spLocks noGrp="1"/>
          </p:cNvSpPr>
          <p:nvPr>
            <p:ph type="body" sz="quarter" idx="16"/>
          </p:nvPr>
        </p:nvSpPr>
        <p:spPr/>
        <p:txBody>
          <a:bodyPr/>
          <a:lstStyle/>
          <a:p>
            <a:r>
              <a:rPr lang="en-US" dirty="0"/>
              <a:t>Saved Search Revenue Waterfalls (Completed)</a:t>
            </a:r>
          </a:p>
        </p:txBody>
      </p:sp>
      <p:pic>
        <p:nvPicPr>
          <p:cNvPr id="6" name="Picture 5">
            <a:extLst>
              <a:ext uri="{FF2B5EF4-FFF2-40B4-BE49-F238E27FC236}">
                <a16:creationId xmlns:a16="http://schemas.microsoft.com/office/drawing/2014/main" id="{E3FC03A6-D205-4801-A010-86AF5DA5CBB2}"/>
              </a:ext>
            </a:extLst>
          </p:cNvPr>
          <p:cNvPicPr>
            <a:picLocks noChangeAspect="1"/>
          </p:cNvPicPr>
          <p:nvPr/>
        </p:nvPicPr>
        <p:blipFill>
          <a:blip r:embed="rId2"/>
          <a:stretch>
            <a:fillRect/>
          </a:stretch>
        </p:blipFill>
        <p:spPr>
          <a:xfrm>
            <a:off x="558800" y="2209800"/>
            <a:ext cx="10373485" cy="3912059"/>
          </a:xfrm>
          <a:prstGeom prst="rect">
            <a:avLst/>
          </a:prstGeom>
        </p:spPr>
      </p:pic>
    </p:spTree>
    <p:extLst>
      <p:ext uri="{BB962C8B-B14F-4D97-AF65-F5344CB8AC3E}">
        <p14:creationId xmlns:p14="http://schemas.microsoft.com/office/powerpoint/2010/main" val="275914812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7D34DAF-7A6B-4E2F-B068-C8E085F837C3}"/>
              </a:ext>
            </a:extLst>
          </p:cNvPr>
          <p:cNvSpPr>
            <a:spLocks noGrp="1"/>
          </p:cNvSpPr>
          <p:nvPr>
            <p:ph type="body" sz="quarter" idx="16"/>
          </p:nvPr>
        </p:nvSpPr>
        <p:spPr>
          <a:xfrm>
            <a:off x="3886200" y="2095500"/>
            <a:ext cx="4191000" cy="2667000"/>
          </a:xfrm>
        </p:spPr>
        <p:txBody>
          <a:bodyPr/>
          <a:lstStyle/>
          <a:p>
            <a:pPr algn="ctr"/>
            <a:r>
              <a:rPr lang="en-US" sz="8000" dirty="0"/>
              <a:t>THANK YOU!</a:t>
            </a:r>
          </a:p>
        </p:txBody>
      </p:sp>
    </p:spTree>
    <p:extLst>
      <p:ext uri="{BB962C8B-B14F-4D97-AF65-F5344CB8AC3E}">
        <p14:creationId xmlns:p14="http://schemas.microsoft.com/office/powerpoint/2010/main" val="389080506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
          <p:cNvSpPr>
            <a:spLocks noGrp="1"/>
          </p:cNvSpPr>
          <p:nvPr>
            <p:ph type="body" sz="quarter" idx="10"/>
          </p:nvPr>
        </p:nvSpPr>
        <p:spPr>
          <a:xfrm>
            <a:off x="304800" y="1143000"/>
            <a:ext cx="11277600" cy="1270443"/>
          </a:xfrm>
        </p:spPr>
        <p:txBody>
          <a:bodyPr/>
          <a:lstStyle/>
          <a:p>
            <a:endParaRPr lang="en-US" b="1" dirty="0"/>
          </a:p>
          <a:p>
            <a:r>
              <a:rPr lang="en-US" b="1" dirty="0"/>
              <a:t>Financial Discussion Panel</a:t>
            </a:r>
          </a:p>
        </p:txBody>
      </p:sp>
      <p:sp>
        <p:nvSpPr>
          <p:cNvPr id="2" name="Text Placeholder 1"/>
          <p:cNvSpPr>
            <a:spLocks noGrp="1"/>
          </p:cNvSpPr>
          <p:nvPr>
            <p:ph type="body" sz="quarter" idx="11"/>
          </p:nvPr>
        </p:nvSpPr>
        <p:spPr/>
        <p:txBody>
          <a:bodyPr/>
          <a:lstStyle/>
          <a:p>
            <a:r>
              <a:rPr lang="en-US" dirty="0"/>
              <a:t>Presented by: Joe </a:t>
            </a:r>
            <a:r>
              <a:rPr lang="en-US" dirty="0" err="1"/>
              <a:t>Cockriel</a:t>
            </a:r>
            <a:r>
              <a:rPr lang="en-US" dirty="0"/>
              <a:t>, Christina Mendonca &amp; Matt Sansone</a:t>
            </a:r>
          </a:p>
        </p:txBody>
      </p:sp>
    </p:spTree>
    <p:extLst>
      <p:ext uri="{BB962C8B-B14F-4D97-AF65-F5344CB8AC3E}">
        <p14:creationId xmlns:p14="http://schemas.microsoft.com/office/powerpoint/2010/main" val="453760071"/>
      </p:ext>
    </p:extLst>
  </p:cSld>
  <p:clrMapOvr>
    <a:masterClrMapping/>
  </p:clrMapOvr>
  <p:transition spd="slow">
    <p:fade/>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961EFA8-F0E5-40B6-B419-61D8A0B670A1}"/>
              </a:ext>
            </a:extLst>
          </p:cNvPr>
          <p:cNvSpPr>
            <a:spLocks noGrp="1"/>
          </p:cNvSpPr>
          <p:nvPr>
            <p:ph type="body" sz="quarter" idx="17"/>
          </p:nvPr>
        </p:nvSpPr>
        <p:spPr>
          <a:xfrm>
            <a:off x="533400" y="914400"/>
            <a:ext cx="11049000" cy="419100"/>
          </a:xfrm>
        </p:spPr>
        <p:txBody>
          <a:bodyPr/>
          <a:lstStyle/>
          <a:p>
            <a:r>
              <a:rPr lang="en-US" dirty="0"/>
              <a:t>Oracle PBCS (EPM Planning)</a:t>
            </a:r>
          </a:p>
        </p:txBody>
      </p:sp>
      <p:sp>
        <p:nvSpPr>
          <p:cNvPr id="3" name="Text Placeholder 2">
            <a:extLst>
              <a:ext uri="{FF2B5EF4-FFF2-40B4-BE49-F238E27FC236}">
                <a16:creationId xmlns:a16="http://schemas.microsoft.com/office/drawing/2014/main" id="{A9118C20-B3E7-4F35-AFA0-DFF86E954FA9}"/>
              </a:ext>
            </a:extLst>
          </p:cNvPr>
          <p:cNvSpPr>
            <a:spLocks noGrp="1"/>
          </p:cNvSpPr>
          <p:nvPr>
            <p:ph type="body" sz="quarter" idx="15"/>
          </p:nvPr>
        </p:nvSpPr>
        <p:spPr>
          <a:xfrm>
            <a:off x="76200" y="1600200"/>
            <a:ext cx="9277350" cy="4953000"/>
          </a:xfrm>
        </p:spPr>
        <p:txBody>
          <a:bodyPr/>
          <a:lstStyle/>
          <a:p>
            <a:pPr marL="285750" indent="-285750" algn="l">
              <a:buFont typeface="Arial" panose="020B0604020202020204" pitchFamily="34" charset="0"/>
              <a:buChar char="•"/>
            </a:pPr>
            <a:r>
              <a:rPr lang="en-US" sz="2000" dirty="0"/>
              <a:t>Implemented in 2017</a:t>
            </a:r>
          </a:p>
          <a:p>
            <a:pPr marL="285750" indent="-285750" algn="l">
              <a:buFont typeface="Arial" panose="020B0604020202020204" pitchFamily="34" charset="0"/>
              <a:buChar char="•"/>
            </a:pPr>
            <a:r>
              <a:rPr lang="en-US" sz="2000" dirty="0"/>
              <a:t>Employee level Workforce planning</a:t>
            </a:r>
          </a:p>
          <a:p>
            <a:pPr marL="285750" indent="-285750" algn="l">
              <a:buFont typeface="Arial" panose="020B0604020202020204" pitchFamily="34" charset="0"/>
              <a:buChar char="•"/>
            </a:pPr>
            <a:r>
              <a:rPr lang="en-US" sz="2000" dirty="0"/>
              <a:t>Financial Statements and management reporting</a:t>
            </a:r>
          </a:p>
          <a:p>
            <a:pPr marL="285750" indent="-285750" algn="l">
              <a:buFont typeface="Arial" panose="020B0604020202020204" pitchFamily="34" charset="0"/>
              <a:buChar char="•"/>
            </a:pPr>
            <a:r>
              <a:rPr lang="en-US" sz="2000" dirty="0"/>
              <a:t>Budget vs Actuals</a:t>
            </a:r>
          </a:p>
          <a:p>
            <a:pPr marL="285750" indent="-285750" algn="l">
              <a:buFont typeface="Arial" panose="020B0604020202020204" pitchFamily="34" charset="0"/>
              <a:buChar char="•"/>
            </a:pPr>
            <a:r>
              <a:rPr lang="en-US" sz="2000" dirty="0"/>
              <a:t>Rolling Multi-Year Plan</a:t>
            </a:r>
          </a:p>
          <a:p>
            <a:pPr marL="285750" indent="-285750" algn="l">
              <a:buFont typeface="Arial" panose="020B0604020202020204" pitchFamily="34" charset="0"/>
              <a:buChar char="•"/>
            </a:pPr>
            <a:r>
              <a:rPr lang="en-US" sz="2000" dirty="0"/>
              <a:t>Heavy Excel </a:t>
            </a:r>
            <a:r>
              <a:rPr lang="en-US" sz="2000" dirty="0" err="1"/>
              <a:t>SmartSheet</a:t>
            </a:r>
            <a:r>
              <a:rPr lang="en-US" sz="2000" dirty="0"/>
              <a:t> user base</a:t>
            </a:r>
          </a:p>
          <a:p>
            <a:pPr marL="285750" indent="-285750" algn="l">
              <a:buFont typeface="Arial" panose="020B0604020202020204" pitchFamily="34" charset="0"/>
              <a:buChar char="•"/>
            </a:pPr>
            <a:r>
              <a:rPr lang="en-US" sz="2000" dirty="0"/>
              <a:t>No requirement to use the drill through or meta data import yet</a:t>
            </a:r>
          </a:p>
          <a:p>
            <a:pPr marL="285750" indent="-285750" algn="l">
              <a:buFont typeface="Arial" panose="020B0604020202020204" pitchFamily="34" charset="0"/>
              <a:buChar char="•"/>
            </a:pPr>
            <a:r>
              <a:rPr lang="en-US" sz="2000" dirty="0"/>
              <a:t>Continuously evaluating how to automate assumptions and uploads in additional into the EPM suite</a:t>
            </a:r>
          </a:p>
          <a:p>
            <a:pPr marL="285750" indent="-285750" algn="l">
              <a:buFont typeface="Arial" panose="020B0604020202020204" pitchFamily="34" charset="0"/>
              <a:buChar char="•"/>
            </a:pPr>
            <a:endParaRPr lang="en-US" sz="2000" dirty="0"/>
          </a:p>
          <a:p>
            <a:pPr marL="285750" indent="-285750" algn="l">
              <a:buFont typeface="Arial" panose="020B0604020202020204" pitchFamily="34" charset="0"/>
              <a:buChar char="•"/>
            </a:pPr>
            <a:endParaRPr lang="en-US" sz="2000" dirty="0"/>
          </a:p>
          <a:p>
            <a:pPr algn="l"/>
            <a:endParaRPr lang="en-US" sz="3200" dirty="0"/>
          </a:p>
        </p:txBody>
      </p:sp>
    </p:spTree>
    <p:extLst>
      <p:ext uri="{BB962C8B-B14F-4D97-AF65-F5344CB8AC3E}">
        <p14:creationId xmlns:p14="http://schemas.microsoft.com/office/powerpoint/2010/main" val="94954872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Image result for solution 7">
            <a:extLst>
              <a:ext uri="{FF2B5EF4-FFF2-40B4-BE49-F238E27FC236}">
                <a16:creationId xmlns:a16="http://schemas.microsoft.com/office/drawing/2014/main" id="{C7EDC599-4E60-4491-A1C9-EE1ED1C4075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53550" y="3374822"/>
            <a:ext cx="2762250" cy="2762250"/>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a:extLst>
              <a:ext uri="{FF2B5EF4-FFF2-40B4-BE49-F238E27FC236}">
                <a16:creationId xmlns:a16="http://schemas.microsoft.com/office/drawing/2014/main" id="{D961EFA8-F0E5-40B6-B419-61D8A0B670A1}"/>
              </a:ext>
            </a:extLst>
          </p:cNvPr>
          <p:cNvSpPr>
            <a:spLocks noGrp="1"/>
          </p:cNvSpPr>
          <p:nvPr>
            <p:ph type="body" sz="quarter" idx="17"/>
          </p:nvPr>
        </p:nvSpPr>
        <p:spPr>
          <a:xfrm>
            <a:off x="533400" y="914400"/>
            <a:ext cx="11049000" cy="419100"/>
          </a:xfrm>
        </p:spPr>
        <p:txBody>
          <a:bodyPr/>
          <a:lstStyle/>
          <a:p>
            <a:r>
              <a:rPr lang="en-US" dirty="0"/>
              <a:t>Solution 7: Saving Time &amp; Headaches</a:t>
            </a:r>
          </a:p>
        </p:txBody>
      </p:sp>
      <p:sp>
        <p:nvSpPr>
          <p:cNvPr id="3" name="Text Placeholder 2">
            <a:extLst>
              <a:ext uri="{FF2B5EF4-FFF2-40B4-BE49-F238E27FC236}">
                <a16:creationId xmlns:a16="http://schemas.microsoft.com/office/drawing/2014/main" id="{A9118C20-B3E7-4F35-AFA0-DFF86E954FA9}"/>
              </a:ext>
            </a:extLst>
          </p:cNvPr>
          <p:cNvSpPr>
            <a:spLocks noGrp="1"/>
          </p:cNvSpPr>
          <p:nvPr>
            <p:ph type="body" sz="quarter" idx="15"/>
          </p:nvPr>
        </p:nvSpPr>
        <p:spPr>
          <a:xfrm>
            <a:off x="76200" y="1600200"/>
            <a:ext cx="9277350" cy="4953000"/>
          </a:xfrm>
        </p:spPr>
        <p:txBody>
          <a:bodyPr/>
          <a:lstStyle/>
          <a:p>
            <a:pPr marL="285750" indent="-285750" algn="l">
              <a:buFont typeface="Arial" panose="020B0604020202020204" pitchFamily="34" charset="0"/>
              <a:buChar char="•"/>
            </a:pPr>
            <a:r>
              <a:rPr lang="en-US" sz="2000" dirty="0"/>
              <a:t>Avid Solution 7 user since 2017. Use in a variety of ways that alleviate exporting pain points</a:t>
            </a:r>
            <a:endParaRPr lang="en-US" sz="3200" dirty="0"/>
          </a:p>
          <a:p>
            <a:pPr marL="1200150" lvl="1" indent="-457200">
              <a:buFont typeface="Arial" panose="020B0604020202020204" pitchFamily="34" charset="0"/>
              <a:buChar char="•"/>
            </a:pPr>
            <a:r>
              <a:rPr lang="en-US" sz="2000" dirty="0">
                <a:solidFill>
                  <a:schemeClr val="bg1"/>
                </a:solidFill>
              </a:rPr>
              <a:t>Month end close</a:t>
            </a:r>
          </a:p>
          <a:p>
            <a:pPr marL="1200150" lvl="1" indent="-457200">
              <a:buFont typeface="Arial" panose="020B0604020202020204" pitchFamily="34" charset="0"/>
              <a:buChar char="•"/>
            </a:pPr>
            <a:r>
              <a:rPr lang="en-US" sz="2000" dirty="0">
                <a:solidFill>
                  <a:schemeClr val="bg1"/>
                </a:solidFill>
              </a:rPr>
              <a:t>Financial Statements</a:t>
            </a:r>
          </a:p>
          <a:p>
            <a:pPr marL="1600200" lvl="2" indent="-457200">
              <a:buFont typeface="Courier New" panose="02070309020205020404" pitchFamily="49" charset="0"/>
              <a:buChar char="o"/>
            </a:pPr>
            <a:r>
              <a:rPr lang="en-US" sz="1800" dirty="0">
                <a:solidFill>
                  <a:schemeClr val="bg1"/>
                </a:solidFill>
              </a:rPr>
              <a:t>Balance Sheet</a:t>
            </a:r>
          </a:p>
          <a:p>
            <a:pPr marL="1600200" lvl="2" indent="-457200">
              <a:buFont typeface="Courier New" panose="02070309020205020404" pitchFamily="49" charset="0"/>
              <a:buChar char="o"/>
            </a:pPr>
            <a:r>
              <a:rPr lang="en-US" sz="1800" dirty="0">
                <a:solidFill>
                  <a:schemeClr val="bg1"/>
                </a:solidFill>
              </a:rPr>
              <a:t>Income Statement</a:t>
            </a:r>
          </a:p>
          <a:p>
            <a:pPr marL="1600200" lvl="2" indent="-457200">
              <a:buFont typeface="Courier New" panose="02070309020205020404" pitchFamily="49" charset="0"/>
              <a:buChar char="o"/>
            </a:pPr>
            <a:r>
              <a:rPr lang="en-US" sz="1800" dirty="0" err="1">
                <a:solidFill>
                  <a:schemeClr val="bg1"/>
                </a:solidFill>
              </a:rPr>
              <a:t>CashFlow</a:t>
            </a:r>
            <a:endParaRPr lang="en-US" sz="1800" dirty="0">
              <a:solidFill>
                <a:schemeClr val="bg1"/>
              </a:solidFill>
            </a:endParaRPr>
          </a:p>
          <a:p>
            <a:pPr marL="1600200" lvl="2" indent="-457200">
              <a:buFont typeface="Courier New" panose="02070309020205020404" pitchFamily="49" charset="0"/>
              <a:buChar char="o"/>
            </a:pPr>
            <a:r>
              <a:rPr lang="en-US" sz="1800" dirty="0">
                <a:solidFill>
                  <a:schemeClr val="bg1"/>
                </a:solidFill>
              </a:rPr>
              <a:t>Budget vs Actual (by dept &amp; in total)</a:t>
            </a:r>
          </a:p>
          <a:p>
            <a:pPr marL="1200150" lvl="1" indent="-457200">
              <a:buFont typeface="Arial" panose="020B0604020202020204" pitchFamily="34" charset="0"/>
              <a:buChar char="•"/>
            </a:pPr>
            <a:r>
              <a:rPr lang="en-US" sz="2000" dirty="0">
                <a:solidFill>
                  <a:schemeClr val="bg1"/>
                </a:solidFill>
              </a:rPr>
              <a:t>Auditors</a:t>
            </a:r>
          </a:p>
          <a:p>
            <a:pPr marL="1600200" lvl="2" indent="-457200">
              <a:buFont typeface="Courier New" panose="02070309020205020404" pitchFamily="49" charset="0"/>
              <a:buChar char="o"/>
            </a:pPr>
            <a:r>
              <a:rPr lang="en-US" sz="1800" dirty="0">
                <a:solidFill>
                  <a:schemeClr val="bg1"/>
                </a:solidFill>
              </a:rPr>
              <a:t>TB by Sub (in local currency), Dept, and year</a:t>
            </a:r>
          </a:p>
          <a:p>
            <a:pPr marL="1200150" lvl="1" indent="-457200">
              <a:buFont typeface="Arial" panose="020B0604020202020204" pitchFamily="34" charset="0"/>
              <a:buChar char="•"/>
            </a:pPr>
            <a:r>
              <a:rPr lang="en-US" sz="2000" dirty="0">
                <a:solidFill>
                  <a:schemeClr val="bg1"/>
                </a:solidFill>
              </a:rPr>
              <a:t>KPIs</a:t>
            </a:r>
          </a:p>
          <a:p>
            <a:pPr marL="1200150" lvl="1" indent="-457200">
              <a:buFont typeface="Arial" panose="020B0604020202020204" pitchFamily="34" charset="0"/>
              <a:buChar char="•"/>
            </a:pPr>
            <a:r>
              <a:rPr lang="en-US" sz="2000" dirty="0">
                <a:solidFill>
                  <a:schemeClr val="bg1"/>
                </a:solidFill>
              </a:rPr>
              <a:t>Budgeting</a:t>
            </a:r>
          </a:p>
        </p:txBody>
      </p:sp>
    </p:spTree>
    <p:extLst>
      <p:ext uri="{BB962C8B-B14F-4D97-AF65-F5344CB8AC3E}">
        <p14:creationId xmlns:p14="http://schemas.microsoft.com/office/powerpoint/2010/main" val="427342202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able Placeholder 3">
            <a:extLst>
              <a:ext uri="{FF2B5EF4-FFF2-40B4-BE49-F238E27FC236}">
                <a16:creationId xmlns:a16="http://schemas.microsoft.com/office/drawing/2014/main" id="{69DFB118-BAA5-4AB0-9AE7-979D57430BB8}"/>
              </a:ext>
            </a:extLst>
          </p:cNvPr>
          <p:cNvPicPr>
            <a:picLocks noGrp="1" noChangeAspect="1"/>
          </p:cNvPicPr>
          <p:nvPr>
            <p:ph type="tbl" sz="quarter" idx="15"/>
          </p:nvPr>
        </p:nvPicPr>
        <p:blipFill>
          <a:blip r:embed="rId2"/>
          <a:stretch>
            <a:fillRect/>
          </a:stretch>
        </p:blipFill>
        <p:spPr>
          <a:xfrm>
            <a:off x="1219200" y="1676400"/>
            <a:ext cx="7838956" cy="4295775"/>
          </a:xfrm>
          <a:prstGeom prst="rect">
            <a:avLst/>
          </a:prstGeom>
        </p:spPr>
      </p:pic>
      <p:sp>
        <p:nvSpPr>
          <p:cNvPr id="3" name="Text Placeholder 2">
            <a:extLst>
              <a:ext uri="{FF2B5EF4-FFF2-40B4-BE49-F238E27FC236}">
                <a16:creationId xmlns:a16="http://schemas.microsoft.com/office/drawing/2014/main" id="{1B31559B-809B-49E2-B64D-7CC915BCACA2}"/>
              </a:ext>
            </a:extLst>
          </p:cNvPr>
          <p:cNvSpPr>
            <a:spLocks noGrp="1"/>
          </p:cNvSpPr>
          <p:nvPr>
            <p:ph type="body" sz="quarter" idx="16"/>
          </p:nvPr>
        </p:nvSpPr>
        <p:spPr/>
        <p:txBody>
          <a:bodyPr/>
          <a:lstStyle/>
          <a:p>
            <a:r>
              <a:rPr lang="en-US" dirty="0"/>
              <a:t>Income Statement &amp; Budget</a:t>
            </a:r>
          </a:p>
        </p:txBody>
      </p:sp>
    </p:spTree>
    <p:extLst>
      <p:ext uri="{BB962C8B-B14F-4D97-AF65-F5344CB8AC3E}">
        <p14:creationId xmlns:p14="http://schemas.microsoft.com/office/powerpoint/2010/main" val="3947154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6"/>
          </p:nvPr>
        </p:nvSpPr>
        <p:spPr/>
        <p:txBody>
          <a:bodyPr/>
          <a:lstStyle/>
          <a:p>
            <a:r>
              <a:rPr lang="en-US" dirty="0"/>
              <a:t>Customizations/Workflows/Scripts</a:t>
            </a:r>
          </a:p>
        </p:txBody>
      </p:sp>
      <p:sp>
        <p:nvSpPr>
          <p:cNvPr id="3" name="Text Placeholder 2"/>
          <p:cNvSpPr>
            <a:spLocks noGrp="1"/>
          </p:cNvSpPr>
          <p:nvPr>
            <p:ph type="body" sz="quarter" idx="17"/>
          </p:nvPr>
        </p:nvSpPr>
        <p:spPr/>
        <p:txBody>
          <a:bodyPr/>
          <a:lstStyle/>
          <a:p>
            <a:pPr marL="342900" indent="-342900">
              <a:buFont typeface="Arial" panose="020B0604020202020204" pitchFamily="34" charset="0"/>
              <a:buChar char="•"/>
            </a:pPr>
            <a:r>
              <a:rPr lang="en-US" dirty="0"/>
              <a:t>Ice and Shipping Logic – Scheduled Script</a:t>
            </a:r>
          </a:p>
          <a:p>
            <a:pPr marL="342900" indent="-342900">
              <a:buFont typeface="Arial" panose="020B0604020202020204" pitchFamily="34" charset="0"/>
              <a:buChar char="•"/>
            </a:pPr>
            <a:r>
              <a:rPr lang="en-US" dirty="0"/>
              <a:t>Sales Order Auto Invoicing – Scheduled Script</a:t>
            </a:r>
          </a:p>
          <a:p>
            <a:pPr marL="342900" indent="-342900">
              <a:buFont typeface="Arial" panose="020B0604020202020204" pitchFamily="34" charset="0"/>
              <a:buChar char="•"/>
            </a:pPr>
            <a:r>
              <a:rPr lang="en-US" dirty="0"/>
              <a:t>Invoicing Logic to populate Item Fulfillments custom field</a:t>
            </a:r>
          </a:p>
          <a:p>
            <a:pPr marL="342900" indent="-342900">
              <a:buFont typeface="Arial" panose="020B0604020202020204" pitchFamily="34" charset="0"/>
              <a:buChar char="•"/>
            </a:pPr>
            <a:r>
              <a:rPr lang="en-US" dirty="0"/>
              <a:t>SSCC18 label creation and Check Digit Algorithm</a:t>
            </a:r>
          </a:p>
          <a:p>
            <a:pPr marL="342900" indent="-342900">
              <a:buFont typeface="Arial" panose="020B0604020202020204" pitchFamily="34" charset="0"/>
              <a:buChar char="•"/>
            </a:pPr>
            <a:r>
              <a:rPr lang="en-US" dirty="0"/>
              <a:t>Numerous scripts and a few workflows</a:t>
            </a:r>
          </a:p>
        </p:txBody>
      </p:sp>
    </p:spTree>
    <p:extLst>
      <p:ext uri="{BB962C8B-B14F-4D97-AF65-F5344CB8AC3E}">
        <p14:creationId xmlns:p14="http://schemas.microsoft.com/office/powerpoint/2010/main" val="146450502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able Placeholder 1">
            <a:extLst>
              <a:ext uri="{FF2B5EF4-FFF2-40B4-BE49-F238E27FC236}">
                <a16:creationId xmlns:a16="http://schemas.microsoft.com/office/drawing/2014/main" id="{F8FF7B26-99A8-4026-BC47-5024DD1E772F}"/>
              </a:ext>
            </a:extLst>
          </p:cNvPr>
          <p:cNvSpPr>
            <a:spLocks noGrp="1"/>
          </p:cNvSpPr>
          <p:nvPr>
            <p:ph type="tbl" sz="quarter" idx="15"/>
          </p:nvPr>
        </p:nvSpPr>
        <p:spPr/>
      </p:sp>
      <p:sp>
        <p:nvSpPr>
          <p:cNvPr id="3" name="Text Placeholder 2">
            <a:extLst>
              <a:ext uri="{FF2B5EF4-FFF2-40B4-BE49-F238E27FC236}">
                <a16:creationId xmlns:a16="http://schemas.microsoft.com/office/drawing/2014/main" id="{C8E1EFDD-1809-442F-BF91-3426B4A0C2B7}"/>
              </a:ext>
            </a:extLst>
          </p:cNvPr>
          <p:cNvSpPr>
            <a:spLocks noGrp="1"/>
          </p:cNvSpPr>
          <p:nvPr>
            <p:ph type="body" sz="quarter" idx="16"/>
          </p:nvPr>
        </p:nvSpPr>
        <p:spPr/>
        <p:txBody>
          <a:bodyPr/>
          <a:lstStyle/>
          <a:p>
            <a:r>
              <a:rPr lang="en-US" dirty="0" err="1"/>
              <a:t>BvA</a:t>
            </a:r>
            <a:r>
              <a:rPr lang="en-US" dirty="0"/>
              <a:t> by Department Automation</a:t>
            </a:r>
          </a:p>
        </p:txBody>
      </p:sp>
      <p:pic>
        <p:nvPicPr>
          <p:cNvPr id="4" name="Picture 3">
            <a:extLst>
              <a:ext uri="{FF2B5EF4-FFF2-40B4-BE49-F238E27FC236}">
                <a16:creationId xmlns:a16="http://schemas.microsoft.com/office/drawing/2014/main" id="{85281301-7206-4E00-B4A3-2DC3B05E723A}"/>
              </a:ext>
            </a:extLst>
          </p:cNvPr>
          <p:cNvPicPr>
            <a:picLocks noChangeAspect="1"/>
          </p:cNvPicPr>
          <p:nvPr/>
        </p:nvPicPr>
        <p:blipFill>
          <a:blip r:embed="rId2"/>
          <a:stretch>
            <a:fillRect/>
          </a:stretch>
        </p:blipFill>
        <p:spPr>
          <a:xfrm>
            <a:off x="552508" y="1295400"/>
            <a:ext cx="5471635" cy="5150449"/>
          </a:xfrm>
          <a:prstGeom prst="rect">
            <a:avLst/>
          </a:prstGeom>
        </p:spPr>
      </p:pic>
    </p:spTree>
    <p:extLst>
      <p:ext uri="{BB962C8B-B14F-4D97-AF65-F5344CB8AC3E}">
        <p14:creationId xmlns:p14="http://schemas.microsoft.com/office/powerpoint/2010/main" val="243138965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AE7B85D7-E164-4D9F-BD24-4BE663EBFDE1}"/>
              </a:ext>
            </a:extLst>
          </p:cNvPr>
          <p:cNvSpPr>
            <a:spLocks noGrp="1"/>
          </p:cNvSpPr>
          <p:nvPr>
            <p:ph type="body" sz="quarter" idx="16"/>
          </p:nvPr>
        </p:nvSpPr>
        <p:spPr/>
        <p:txBody>
          <a:bodyPr/>
          <a:lstStyle/>
          <a:p>
            <a:r>
              <a:rPr lang="en-US" dirty="0"/>
              <a:t>Cash Flow</a:t>
            </a:r>
          </a:p>
        </p:txBody>
      </p:sp>
      <p:pic>
        <p:nvPicPr>
          <p:cNvPr id="9" name="Picture 8">
            <a:extLst>
              <a:ext uri="{FF2B5EF4-FFF2-40B4-BE49-F238E27FC236}">
                <a16:creationId xmlns:a16="http://schemas.microsoft.com/office/drawing/2014/main" id="{3BA98CE9-6B16-40A7-AF9A-77D997B8EEE6}"/>
              </a:ext>
            </a:extLst>
          </p:cNvPr>
          <p:cNvPicPr>
            <a:picLocks noChangeAspect="1"/>
          </p:cNvPicPr>
          <p:nvPr/>
        </p:nvPicPr>
        <p:blipFill>
          <a:blip r:embed="rId2"/>
          <a:stretch>
            <a:fillRect/>
          </a:stretch>
        </p:blipFill>
        <p:spPr>
          <a:xfrm>
            <a:off x="2324100" y="685800"/>
            <a:ext cx="7543800" cy="5645304"/>
          </a:xfrm>
          <a:prstGeom prst="rect">
            <a:avLst/>
          </a:prstGeom>
        </p:spPr>
      </p:pic>
    </p:spTree>
    <p:extLst>
      <p:ext uri="{BB962C8B-B14F-4D97-AF65-F5344CB8AC3E}">
        <p14:creationId xmlns:p14="http://schemas.microsoft.com/office/powerpoint/2010/main" val="269954227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able Placeholder 3">
            <a:extLst>
              <a:ext uri="{FF2B5EF4-FFF2-40B4-BE49-F238E27FC236}">
                <a16:creationId xmlns:a16="http://schemas.microsoft.com/office/drawing/2014/main" id="{E36698F8-31D2-4BC9-8DFB-8D31A5EC5935}"/>
              </a:ext>
            </a:extLst>
          </p:cNvPr>
          <p:cNvPicPr>
            <a:picLocks noGrp="1" noChangeAspect="1"/>
          </p:cNvPicPr>
          <p:nvPr>
            <p:ph type="tbl" sz="quarter" idx="15"/>
          </p:nvPr>
        </p:nvPicPr>
        <p:blipFill>
          <a:blip r:embed="rId2"/>
          <a:stretch>
            <a:fillRect/>
          </a:stretch>
        </p:blipFill>
        <p:spPr>
          <a:xfrm>
            <a:off x="2790376" y="948708"/>
            <a:ext cx="6611248" cy="5143500"/>
          </a:xfrm>
          <a:prstGeom prst="rect">
            <a:avLst/>
          </a:prstGeom>
        </p:spPr>
      </p:pic>
      <p:sp>
        <p:nvSpPr>
          <p:cNvPr id="3" name="Text Placeholder 2">
            <a:extLst>
              <a:ext uri="{FF2B5EF4-FFF2-40B4-BE49-F238E27FC236}">
                <a16:creationId xmlns:a16="http://schemas.microsoft.com/office/drawing/2014/main" id="{6624CE57-A1CE-4503-BC58-42D3E6EE490F}"/>
              </a:ext>
            </a:extLst>
          </p:cNvPr>
          <p:cNvSpPr>
            <a:spLocks noGrp="1"/>
          </p:cNvSpPr>
          <p:nvPr>
            <p:ph type="body" sz="quarter" idx="16"/>
          </p:nvPr>
        </p:nvSpPr>
        <p:spPr>
          <a:xfrm>
            <a:off x="457200" y="752475"/>
            <a:ext cx="7772400" cy="419100"/>
          </a:xfrm>
        </p:spPr>
        <p:txBody>
          <a:bodyPr/>
          <a:lstStyle/>
          <a:p>
            <a:r>
              <a:rPr lang="en-US" dirty="0"/>
              <a:t>Balance Sheet</a:t>
            </a:r>
          </a:p>
        </p:txBody>
      </p:sp>
    </p:spTree>
    <p:extLst>
      <p:ext uri="{BB962C8B-B14F-4D97-AF65-F5344CB8AC3E}">
        <p14:creationId xmlns:p14="http://schemas.microsoft.com/office/powerpoint/2010/main" val="314437932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F32AB5F-2237-428F-8AA4-0AF7AACEDB9C}"/>
              </a:ext>
            </a:extLst>
          </p:cNvPr>
          <p:cNvSpPr>
            <a:spLocks noGrp="1"/>
          </p:cNvSpPr>
          <p:nvPr>
            <p:ph type="body" sz="quarter" idx="10"/>
          </p:nvPr>
        </p:nvSpPr>
        <p:spPr/>
        <p:txBody>
          <a:bodyPr/>
          <a:lstStyle/>
          <a:p>
            <a:r>
              <a:rPr lang="en-US" dirty="0"/>
              <a:t>NetSuite Year End Close</a:t>
            </a:r>
          </a:p>
        </p:txBody>
      </p:sp>
      <p:sp>
        <p:nvSpPr>
          <p:cNvPr id="3" name="Text Placeholder 2">
            <a:extLst>
              <a:ext uri="{FF2B5EF4-FFF2-40B4-BE49-F238E27FC236}">
                <a16:creationId xmlns:a16="http://schemas.microsoft.com/office/drawing/2014/main" id="{633863CA-BEBD-4F15-9A28-B28AE5C538E8}"/>
              </a:ext>
            </a:extLst>
          </p:cNvPr>
          <p:cNvSpPr>
            <a:spLocks noGrp="1"/>
          </p:cNvSpPr>
          <p:nvPr>
            <p:ph type="body" sz="quarter" idx="11"/>
          </p:nvPr>
        </p:nvSpPr>
        <p:spPr/>
        <p:txBody>
          <a:bodyPr/>
          <a:lstStyle/>
          <a:p>
            <a:r>
              <a:rPr lang="en-US" dirty="0"/>
              <a:t>Matt Sansone</a:t>
            </a:r>
          </a:p>
        </p:txBody>
      </p:sp>
    </p:spTree>
    <p:extLst>
      <p:ext uri="{BB962C8B-B14F-4D97-AF65-F5344CB8AC3E}">
        <p14:creationId xmlns:p14="http://schemas.microsoft.com/office/powerpoint/2010/main" val="117882196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BBA36E1-AEF6-43F3-9886-7B4FCAB6AA02}"/>
              </a:ext>
            </a:extLst>
          </p:cNvPr>
          <p:cNvSpPr>
            <a:spLocks noGrp="1"/>
          </p:cNvSpPr>
          <p:nvPr>
            <p:ph type="body" sz="quarter" idx="16"/>
          </p:nvPr>
        </p:nvSpPr>
        <p:spPr/>
        <p:txBody>
          <a:bodyPr/>
          <a:lstStyle/>
          <a:p>
            <a:r>
              <a:rPr lang="en-US" dirty="0"/>
              <a:t>Agenda</a:t>
            </a:r>
          </a:p>
        </p:txBody>
      </p:sp>
      <p:sp>
        <p:nvSpPr>
          <p:cNvPr id="3" name="Text Placeholder 2">
            <a:extLst>
              <a:ext uri="{FF2B5EF4-FFF2-40B4-BE49-F238E27FC236}">
                <a16:creationId xmlns:a16="http://schemas.microsoft.com/office/drawing/2014/main" id="{E543911E-D379-4A76-B4EA-90D1D3F59EE0}"/>
              </a:ext>
            </a:extLst>
          </p:cNvPr>
          <p:cNvSpPr>
            <a:spLocks noGrp="1"/>
          </p:cNvSpPr>
          <p:nvPr>
            <p:ph type="body" sz="quarter" idx="17"/>
          </p:nvPr>
        </p:nvSpPr>
        <p:spPr/>
        <p:txBody>
          <a:bodyPr/>
          <a:lstStyle/>
          <a:p>
            <a:pPr marL="457200" indent="-457200">
              <a:buFont typeface="+mj-lt"/>
              <a:buAutoNum type="arabicPeriod"/>
            </a:pPr>
            <a:r>
              <a:rPr lang="en-US" dirty="0"/>
              <a:t>Accounting Period Setup</a:t>
            </a:r>
          </a:p>
          <a:p>
            <a:pPr marL="457200" indent="-457200">
              <a:buFont typeface="+mj-lt"/>
              <a:buAutoNum type="arabicPeriod"/>
            </a:pPr>
            <a:r>
              <a:rPr lang="en-US" dirty="0"/>
              <a:t>NetSuite Period Close</a:t>
            </a:r>
          </a:p>
          <a:p>
            <a:pPr marL="457200" indent="-457200">
              <a:buFont typeface="+mj-lt"/>
              <a:buAutoNum type="arabicPeriod"/>
            </a:pPr>
            <a:r>
              <a:rPr lang="en-US" dirty="0"/>
              <a:t>Period Close Best Practices</a:t>
            </a:r>
          </a:p>
          <a:p>
            <a:pPr marL="457200" indent="-457200">
              <a:buFont typeface="+mj-lt"/>
              <a:buAutoNum type="arabicPeriod"/>
            </a:pPr>
            <a:r>
              <a:rPr lang="en-US" dirty="0"/>
              <a:t>Additional Features &amp; Settings</a:t>
            </a:r>
          </a:p>
        </p:txBody>
      </p:sp>
    </p:spTree>
    <p:extLst>
      <p:ext uri="{BB962C8B-B14F-4D97-AF65-F5344CB8AC3E}">
        <p14:creationId xmlns:p14="http://schemas.microsoft.com/office/powerpoint/2010/main" val="133980004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AB25133-7062-41E9-8415-22B07D55F084}"/>
              </a:ext>
            </a:extLst>
          </p:cNvPr>
          <p:cNvSpPr>
            <a:spLocks noGrp="1"/>
          </p:cNvSpPr>
          <p:nvPr>
            <p:ph type="body" sz="quarter" idx="16"/>
          </p:nvPr>
        </p:nvSpPr>
        <p:spPr/>
        <p:txBody>
          <a:bodyPr/>
          <a:lstStyle/>
          <a:p>
            <a:r>
              <a:rPr lang="en-US" dirty="0"/>
              <a:t>Accounting Period Setup</a:t>
            </a:r>
          </a:p>
        </p:txBody>
      </p:sp>
      <p:sp>
        <p:nvSpPr>
          <p:cNvPr id="3" name="Text Placeholder 2">
            <a:extLst>
              <a:ext uri="{FF2B5EF4-FFF2-40B4-BE49-F238E27FC236}">
                <a16:creationId xmlns:a16="http://schemas.microsoft.com/office/drawing/2014/main" id="{B9B79B2B-620D-429F-8B4E-BF5BFC502AE0}"/>
              </a:ext>
            </a:extLst>
          </p:cNvPr>
          <p:cNvSpPr>
            <a:spLocks noGrp="1"/>
          </p:cNvSpPr>
          <p:nvPr>
            <p:ph type="body" sz="quarter" idx="17"/>
          </p:nvPr>
        </p:nvSpPr>
        <p:spPr/>
        <p:txBody>
          <a:bodyPr/>
          <a:lstStyle/>
          <a:p>
            <a:pPr marL="342900" indent="-342900">
              <a:buFont typeface="Arial" panose="020B0604020202020204" pitchFamily="34" charset="0"/>
              <a:buChar char="•"/>
            </a:pPr>
            <a:r>
              <a:rPr lang="en-US" dirty="0"/>
              <a:t>Period Creation</a:t>
            </a:r>
          </a:p>
          <a:p>
            <a:pPr lvl="1"/>
            <a:r>
              <a:rPr lang="en-US" sz="1800" dirty="0">
                <a:solidFill>
                  <a:schemeClr val="bg1"/>
                </a:solidFill>
              </a:rPr>
              <a:t>Setup Full Year</a:t>
            </a:r>
          </a:p>
          <a:p>
            <a:pPr lvl="2"/>
            <a:r>
              <a:rPr lang="en-US" sz="1400" dirty="0">
                <a:solidFill>
                  <a:schemeClr val="bg1"/>
                </a:solidFill>
              </a:rPr>
              <a:t>Period Formats: Calendar Months, 4 Weeks, 4-4-5 Weeks</a:t>
            </a:r>
          </a:p>
          <a:p>
            <a:pPr lvl="2"/>
            <a:r>
              <a:rPr lang="en-US" sz="1400" dirty="0">
                <a:solidFill>
                  <a:schemeClr val="bg1"/>
                </a:solidFill>
              </a:rPr>
              <a:t>Adjusting Period</a:t>
            </a:r>
          </a:p>
          <a:p>
            <a:pPr lvl="1"/>
            <a:r>
              <a:rPr lang="en-US" sz="1800" dirty="0">
                <a:solidFill>
                  <a:schemeClr val="bg1"/>
                </a:solidFill>
              </a:rPr>
              <a:t>New Year, Quarter or Base Period only</a:t>
            </a:r>
            <a:endParaRPr lang="en-US" sz="2400" dirty="0"/>
          </a:p>
          <a:p>
            <a:pPr marL="342900" indent="-342900">
              <a:buFont typeface="Arial" panose="020B0604020202020204" pitchFamily="34" charset="0"/>
              <a:buChar char="•"/>
            </a:pPr>
            <a:r>
              <a:rPr lang="en-US" dirty="0"/>
              <a:t>Allow Non-G/L Changes</a:t>
            </a:r>
          </a:p>
          <a:p>
            <a:pPr lvl="1"/>
            <a:r>
              <a:rPr lang="en-US" sz="1800" dirty="0">
                <a:solidFill>
                  <a:schemeClr val="bg1"/>
                </a:solidFill>
              </a:rPr>
              <a:t>Per Period, by editing after periods are closed</a:t>
            </a:r>
          </a:p>
          <a:p>
            <a:pPr lvl="1"/>
            <a:r>
              <a:rPr lang="en-US" sz="1800" dirty="0">
                <a:solidFill>
                  <a:schemeClr val="bg1"/>
                </a:solidFill>
              </a:rPr>
              <a:t>Per Role, by adding Allow Non G/L Changes permission (Setup)</a:t>
            </a:r>
            <a:endParaRPr lang="en-US" sz="2400" dirty="0"/>
          </a:p>
          <a:p>
            <a:pPr marL="342900" indent="-342900">
              <a:buFont typeface="Arial" panose="020B0604020202020204" pitchFamily="34" charset="0"/>
              <a:buChar char="•"/>
            </a:pPr>
            <a:r>
              <a:rPr lang="en-US" dirty="0"/>
              <a:t>Setup &gt; Accounting &gt; Manage Accounting Periods</a:t>
            </a:r>
          </a:p>
        </p:txBody>
      </p:sp>
    </p:spTree>
    <p:extLst>
      <p:ext uri="{BB962C8B-B14F-4D97-AF65-F5344CB8AC3E}">
        <p14:creationId xmlns:p14="http://schemas.microsoft.com/office/powerpoint/2010/main" val="68201951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FD88ADF-F211-4EDD-889C-0CD7CD954856}"/>
              </a:ext>
            </a:extLst>
          </p:cNvPr>
          <p:cNvSpPr>
            <a:spLocks noGrp="1"/>
          </p:cNvSpPr>
          <p:nvPr>
            <p:ph type="body" sz="quarter" idx="16"/>
          </p:nvPr>
        </p:nvSpPr>
        <p:spPr/>
        <p:txBody>
          <a:bodyPr/>
          <a:lstStyle/>
          <a:p>
            <a:r>
              <a:rPr lang="en-US" dirty="0"/>
              <a:t>NetSuite Period Close: Basics</a:t>
            </a:r>
          </a:p>
        </p:txBody>
      </p:sp>
      <p:sp>
        <p:nvSpPr>
          <p:cNvPr id="3" name="Text Placeholder 2">
            <a:extLst>
              <a:ext uri="{FF2B5EF4-FFF2-40B4-BE49-F238E27FC236}">
                <a16:creationId xmlns:a16="http://schemas.microsoft.com/office/drawing/2014/main" id="{5F1FEF54-763D-4118-9C54-A9EF4E1ED685}"/>
              </a:ext>
            </a:extLst>
          </p:cNvPr>
          <p:cNvSpPr>
            <a:spLocks noGrp="1"/>
          </p:cNvSpPr>
          <p:nvPr>
            <p:ph type="body" sz="quarter" idx="17"/>
          </p:nvPr>
        </p:nvSpPr>
        <p:spPr>
          <a:xfrm>
            <a:off x="558800" y="1600200"/>
            <a:ext cx="11023600" cy="4267200"/>
          </a:xfrm>
        </p:spPr>
        <p:txBody>
          <a:bodyPr/>
          <a:lstStyle/>
          <a:p>
            <a:pPr marL="342900" indent="-342900">
              <a:buFont typeface="Arial" panose="020B0604020202020204" pitchFamily="34" charset="0"/>
              <a:buChar char="•"/>
            </a:pPr>
            <a:r>
              <a:rPr lang="en-US" dirty="0"/>
              <a:t>Period Status: Unlocked vs. Locked vs. Closed</a:t>
            </a:r>
          </a:p>
          <a:p>
            <a:pPr lvl="1"/>
            <a:r>
              <a:rPr lang="en-US" sz="1800" dirty="0">
                <a:solidFill>
                  <a:schemeClr val="bg1"/>
                </a:solidFill>
              </a:rPr>
              <a:t>Unlocked: any user can post transactions</a:t>
            </a:r>
          </a:p>
          <a:p>
            <a:pPr lvl="1"/>
            <a:r>
              <a:rPr lang="en-US" sz="1800" dirty="0">
                <a:solidFill>
                  <a:schemeClr val="bg1"/>
                </a:solidFill>
              </a:rPr>
              <a:t>Locked: only users with the Override Period Restrictions permission (Setup) can edit or create transactions</a:t>
            </a:r>
          </a:p>
          <a:p>
            <a:pPr lvl="1"/>
            <a:r>
              <a:rPr lang="en-US" sz="1800" dirty="0">
                <a:solidFill>
                  <a:schemeClr val="bg1"/>
                </a:solidFill>
              </a:rPr>
              <a:t>Closed: no users, including Administrators, can post or make changes to transactions.</a:t>
            </a:r>
          </a:p>
          <a:p>
            <a:pPr marL="342900" indent="-342900">
              <a:buFont typeface="Arial" panose="020B0604020202020204" pitchFamily="34" charset="0"/>
              <a:buChar char="•"/>
            </a:pPr>
            <a:r>
              <a:rPr lang="en-US" dirty="0"/>
              <a:t>Close All Prior Periods</a:t>
            </a:r>
          </a:p>
          <a:p>
            <a:pPr lvl="1"/>
            <a:r>
              <a:rPr lang="en-US" sz="1800" dirty="0">
                <a:solidFill>
                  <a:schemeClr val="bg1"/>
                </a:solidFill>
              </a:rPr>
              <a:t>All prior periods must be closed in order to close the current period.</a:t>
            </a:r>
          </a:p>
          <a:p>
            <a:pPr lvl="1"/>
            <a:r>
              <a:rPr lang="en-US" sz="1800" dirty="0">
                <a:solidFill>
                  <a:schemeClr val="bg1"/>
                </a:solidFill>
              </a:rPr>
              <a:t>All prior periods do not have to be closed in order to lock the current period.</a:t>
            </a:r>
          </a:p>
          <a:p>
            <a:pPr marL="342900" indent="-342900">
              <a:buFont typeface="Arial" panose="020B0604020202020204" pitchFamily="34" charset="0"/>
              <a:buChar char="•"/>
            </a:pPr>
            <a:endParaRPr lang="en-US" dirty="0"/>
          </a:p>
        </p:txBody>
      </p:sp>
    </p:spTree>
    <p:extLst>
      <p:ext uri="{BB962C8B-B14F-4D97-AF65-F5344CB8AC3E}">
        <p14:creationId xmlns:p14="http://schemas.microsoft.com/office/powerpoint/2010/main" val="423519628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1B74D9D-DD2D-48CB-B223-48BEAA2D3CA5}"/>
              </a:ext>
            </a:extLst>
          </p:cNvPr>
          <p:cNvSpPr>
            <a:spLocks noGrp="1"/>
          </p:cNvSpPr>
          <p:nvPr>
            <p:ph type="body" sz="quarter" idx="16"/>
          </p:nvPr>
        </p:nvSpPr>
        <p:spPr/>
        <p:txBody>
          <a:bodyPr/>
          <a:lstStyle/>
          <a:p>
            <a:r>
              <a:rPr lang="en-US" dirty="0"/>
              <a:t>NetSuite Period Close: Basics Cont.</a:t>
            </a:r>
          </a:p>
        </p:txBody>
      </p:sp>
      <p:sp>
        <p:nvSpPr>
          <p:cNvPr id="3" name="Text Placeholder 2">
            <a:extLst>
              <a:ext uri="{FF2B5EF4-FFF2-40B4-BE49-F238E27FC236}">
                <a16:creationId xmlns:a16="http://schemas.microsoft.com/office/drawing/2014/main" id="{F31FE88D-4F3D-47C8-BF35-1A5B38DD31AC}"/>
              </a:ext>
            </a:extLst>
          </p:cNvPr>
          <p:cNvSpPr>
            <a:spLocks noGrp="1"/>
          </p:cNvSpPr>
          <p:nvPr>
            <p:ph type="body" sz="quarter" idx="17"/>
          </p:nvPr>
        </p:nvSpPr>
        <p:spPr/>
        <p:txBody>
          <a:bodyPr/>
          <a:lstStyle/>
          <a:p>
            <a:pPr marL="342900" indent="-342900">
              <a:buFont typeface="Arial" panose="020B0604020202020204" pitchFamily="34" charset="0"/>
              <a:buChar char="•"/>
            </a:pPr>
            <a:r>
              <a:rPr lang="en-US" dirty="0"/>
              <a:t>Reopening a Period</a:t>
            </a:r>
          </a:p>
          <a:p>
            <a:pPr lvl="1"/>
            <a:r>
              <a:rPr lang="en-US" sz="1800" dirty="0">
                <a:solidFill>
                  <a:schemeClr val="bg1"/>
                </a:solidFill>
              </a:rPr>
              <a:t>Periods previously closed can be reopened if adjustments are needed.</a:t>
            </a:r>
          </a:p>
          <a:p>
            <a:pPr lvl="1"/>
            <a:r>
              <a:rPr lang="en-US" sz="1800" dirty="0">
                <a:solidFill>
                  <a:schemeClr val="bg1"/>
                </a:solidFill>
              </a:rPr>
              <a:t>Reopening a period will open any subsequent periods.</a:t>
            </a:r>
          </a:p>
          <a:p>
            <a:pPr marL="342900" indent="-342900">
              <a:buFont typeface="Arial" panose="020B0604020202020204" pitchFamily="34" charset="0"/>
              <a:buChar char="•"/>
            </a:pPr>
            <a:r>
              <a:rPr lang="en-US" dirty="0"/>
              <a:t>Audit Trail</a:t>
            </a:r>
          </a:p>
          <a:p>
            <a:pPr lvl="1"/>
            <a:r>
              <a:rPr lang="en-US" sz="1800" dirty="0">
                <a:solidFill>
                  <a:schemeClr val="bg1"/>
                </a:solidFill>
              </a:rPr>
              <a:t>System notes are tracked on each task of the Period Close checklist.</a:t>
            </a:r>
          </a:p>
          <a:p>
            <a:pPr lvl="1"/>
            <a:r>
              <a:rPr lang="en-US" sz="1800" dirty="0">
                <a:solidFill>
                  <a:schemeClr val="bg1"/>
                </a:solidFill>
              </a:rPr>
              <a:t>Justification is required to reopen a closed period and is tracked within the system notes.</a:t>
            </a:r>
          </a:p>
          <a:p>
            <a:pPr lvl="1"/>
            <a:r>
              <a:rPr lang="en-US" sz="1800" dirty="0">
                <a:solidFill>
                  <a:schemeClr val="bg1"/>
                </a:solidFill>
              </a:rPr>
              <a:t>Saved Search Audit Trail/System Notes</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endParaRPr lang="en-US" dirty="0"/>
          </a:p>
        </p:txBody>
      </p:sp>
    </p:spTree>
    <p:extLst>
      <p:ext uri="{BB962C8B-B14F-4D97-AF65-F5344CB8AC3E}">
        <p14:creationId xmlns:p14="http://schemas.microsoft.com/office/powerpoint/2010/main" val="244440424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F290719-4A0C-4C48-A675-5DA22367BBC9}"/>
              </a:ext>
            </a:extLst>
          </p:cNvPr>
          <p:cNvSpPr>
            <a:spLocks noGrp="1"/>
          </p:cNvSpPr>
          <p:nvPr>
            <p:ph type="body" sz="quarter" idx="16"/>
          </p:nvPr>
        </p:nvSpPr>
        <p:spPr/>
        <p:txBody>
          <a:bodyPr/>
          <a:lstStyle/>
          <a:p>
            <a:r>
              <a:rPr lang="en-US" dirty="0"/>
              <a:t>NetSuite Period Close: Checklist</a:t>
            </a:r>
          </a:p>
        </p:txBody>
      </p:sp>
      <p:sp>
        <p:nvSpPr>
          <p:cNvPr id="3" name="Text Placeholder 2">
            <a:extLst>
              <a:ext uri="{FF2B5EF4-FFF2-40B4-BE49-F238E27FC236}">
                <a16:creationId xmlns:a16="http://schemas.microsoft.com/office/drawing/2014/main" id="{22524637-96E8-4704-B208-6843642C8C10}"/>
              </a:ext>
            </a:extLst>
          </p:cNvPr>
          <p:cNvSpPr>
            <a:spLocks noGrp="1"/>
          </p:cNvSpPr>
          <p:nvPr>
            <p:ph type="body" sz="quarter" idx="17"/>
          </p:nvPr>
        </p:nvSpPr>
        <p:spPr/>
        <p:txBody>
          <a:bodyPr/>
          <a:lstStyle/>
          <a:p>
            <a:pPr marL="342900" indent="-342900">
              <a:buFont typeface="Arial" panose="020B0604020202020204" pitchFamily="34" charset="0"/>
              <a:buChar char="•"/>
            </a:pPr>
            <a:r>
              <a:rPr lang="en-US" dirty="0"/>
              <a:t>Depending on the features enabled in each account, the following tasks may be available:</a:t>
            </a:r>
          </a:p>
          <a:p>
            <a:pPr lvl="1"/>
            <a:r>
              <a:rPr lang="en-US" sz="1800" dirty="0">
                <a:solidFill>
                  <a:schemeClr val="bg1"/>
                </a:solidFill>
              </a:rPr>
              <a:t>Review Inventory Activity</a:t>
            </a:r>
          </a:p>
          <a:p>
            <a:pPr lvl="1"/>
            <a:r>
              <a:rPr lang="en-US" sz="1800" dirty="0">
                <a:solidFill>
                  <a:schemeClr val="bg1"/>
                </a:solidFill>
              </a:rPr>
              <a:t>Create Intercompany Adjustments</a:t>
            </a:r>
          </a:p>
          <a:p>
            <a:pPr lvl="1"/>
            <a:r>
              <a:rPr lang="en-US" sz="1800" dirty="0">
                <a:solidFill>
                  <a:schemeClr val="bg1"/>
                </a:solidFill>
              </a:rPr>
              <a:t>Calculate Consolidated Exchange Rates</a:t>
            </a:r>
          </a:p>
          <a:p>
            <a:pPr lvl="1"/>
            <a:r>
              <a:rPr lang="en-US" sz="1800" dirty="0">
                <a:solidFill>
                  <a:schemeClr val="bg1"/>
                </a:solidFill>
              </a:rPr>
              <a:t>Eliminate Intercompany Transactions</a:t>
            </a:r>
          </a:p>
          <a:p>
            <a:pPr lvl="1"/>
            <a:r>
              <a:rPr lang="en-US" sz="1800" dirty="0">
                <a:solidFill>
                  <a:schemeClr val="bg1"/>
                </a:solidFill>
              </a:rPr>
              <a:t>Resolve Date/Period Mismatch – Inventory transactions</a:t>
            </a:r>
          </a:p>
        </p:txBody>
      </p:sp>
      <p:sp>
        <p:nvSpPr>
          <p:cNvPr id="4" name="Text Placeholder 2">
            <a:extLst>
              <a:ext uri="{FF2B5EF4-FFF2-40B4-BE49-F238E27FC236}">
                <a16:creationId xmlns:a16="http://schemas.microsoft.com/office/drawing/2014/main" id="{D28C2776-4DD6-4A9C-A2B3-5843998C2D98}"/>
              </a:ext>
            </a:extLst>
          </p:cNvPr>
          <p:cNvSpPr txBox="1">
            <a:spLocks/>
          </p:cNvSpPr>
          <p:nvPr/>
        </p:nvSpPr>
        <p:spPr>
          <a:xfrm>
            <a:off x="5791200" y="2286000"/>
            <a:ext cx="5791200" cy="3581400"/>
          </a:xfrm>
          <a:prstGeom prst="rect">
            <a:avLst/>
          </a:prstGeom>
        </p:spPr>
        <p:txBody>
          <a:bodyPr/>
          <a:lstStyle>
            <a:lvl1pPr marL="0" marR="0" indent="0" algn="l" defTabSz="914400" rtl="0" eaLnBrk="1" fontAlgn="auto" latinLnBrk="0" hangingPunct="1">
              <a:lnSpc>
                <a:spcPct val="100000"/>
              </a:lnSpc>
              <a:spcBef>
                <a:spcPct val="20000"/>
              </a:spcBef>
              <a:spcAft>
                <a:spcPts val="0"/>
              </a:spcAft>
              <a:buClrTx/>
              <a:buSzTx/>
              <a:buFont typeface="Arial" pitchFamily="34" charset="0"/>
              <a:buNone/>
              <a:tabLst/>
              <a:defRPr sz="2000" kern="1200">
                <a:solidFill>
                  <a:schemeClr val="bg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1"/>
            <a:r>
              <a:rPr lang="en-US" sz="1800" dirty="0">
                <a:solidFill>
                  <a:schemeClr val="bg1"/>
                </a:solidFill>
              </a:rPr>
              <a:t>Review Negative Inventory</a:t>
            </a:r>
          </a:p>
          <a:p>
            <a:pPr lvl="1"/>
            <a:r>
              <a:rPr lang="en-US" sz="1800" dirty="0">
                <a:solidFill>
                  <a:schemeClr val="bg1"/>
                </a:solidFill>
              </a:rPr>
              <a:t>Review Inventory Cost Accounting</a:t>
            </a:r>
          </a:p>
          <a:p>
            <a:pPr lvl="1"/>
            <a:r>
              <a:rPr lang="en-US" sz="1800" dirty="0">
                <a:solidFill>
                  <a:schemeClr val="bg1"/>
                </a:solidFill>
              </a:rPr>
              <a:t>Revaluate Open Foreign Currency Balances</a:t>
            </a:r>
          </a:p>
          <a:p>
            <a:pPr lvl="1"/>
            <a:r>
              <a:rPr lang="en-US" sz="1800" dirty="0">
                <a:solidFill>
                  <a:schemeClr val="bg1"/>
                </a:solidFill>
              </a:rPr>
              <a:t>GL Audit Numbering</a:t>
            </a:r>
          </a:p>
        </p:txBody>
      </p:sp>
      <p:pic>
        <p:nvPicPr>
          <p:cNvPr id="5" name="Picture 4">
            <a:extLst>
              <a:ext uri="{FF2B5EF4-FFF2-40B4-BE49-F238E27FC236}">
                <a16:creationId xmlns:a16="http://schemas.microsoft.com/office/drawing/2014/main" id="{EA813C86-DECC-4287-8401-9E6CFE8D04D5}"/>
              </a:ext>
            </a:extLst>
          </p:cNvPr>
          <p:cNvPicPr>
            <a:picLocks noChangeAspect="1"/>
          </p:cNvPicPr>
          <p:nvPr/>
        </p:nvPicPr>
        <p:blipFill>
          <a:blip r:embed="rId2"/>
          <a:stretch>
            <a:fillRect/>
          </a:stretch>
        </p:blipFill>
        <p:spPr>
          <a:xfrm>
            <a:off x="2251652" y="4038600"/>
            <a:ext cx="7079095" cy="2324100"/>
          </a:xfrm>
          <a:prstGeom prst="rect">
            <a:avLst/>
          </a:prstGeom>
        </p:spPr>
      </p:pic>
    </p:spTree>
    <p:extLst>
      <p:ext uri="{BB962C8B-B14F-4D97-AF65-F5344CB8AC3E}">
        <p14:creationId xmlns:p14="http://schemas.microsoft.com/office/powerpoint/2010/main" val="284255555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7936996-06D0-4CA2-8F9F-B7932298109E}"/>
              </a:ext>
            </a:extLst>
          </p:cNvPr>
          <p:cNvSpPr>
            <a:spLocks noGrp="1"/>
          </p:cNvSpPr>
          <p:nvPr>
            <p:ph type="body" sz="quarter" idx="16"/>
          </p:nvPr>
        </p:nvSpPr>
        <p:spPr/>
        <p:txBody>
          <a:bodyPr/>
          <a:lstStyle/>
          <a:p>
            <a:r>
              <a:rPr lang="en-US" dirty="0"/>
              <a:t>Period Close Best Practices</a:t>
            </a:r>
          </a:p>
        </p:txBody>
      </p:sp>
      <p:sp>
        <p:nvSpPr>
          <p:cNvPr id="3" name="Text Placeholder 2">
            <a:extLst>
              <a:ext uri="{FF2B5EF4-FFF2-40B4-BE49-F238E27FC236}">
                <a16:creationId xmlns:a16="http://schemas.microsoft.com/office/drawing/2014/main" id="{02EA7F5D-0DEE-4FFF-A5CE-00214E244CC0}"/>
              </a:ext>
            </a:extLst>
          </p:cNvPr>
          <p:cNvSpPr>
            <a:spLocks noGrp="1"/>
          </p:cNvSpPr>
          <p:nvPr>
            <p:ph type="body" sz="quarter" idx="17"/>
          </p:nvPr>
        </p:nvSpPr>
        <p:spPr/>
        <p:txBody>
          <a:bodyPr/>
          <a:lstStyle/>
          <a:p>
            <a:pPr marL="342900" indent="-342900">
              <a:buFont typeface="Arial" panose="020B0604020202020204" pitchFamily="34" charset="0"/>
              <a:buChar char="•"/>
            </a:pPr>
            <a:r>
              <a:rPr lang="en-US" dirty="0"/>
              <a:t>Automatic vs. Manual Close</a:t>
            </a:r>
          </a:p>
          <a:p>
            <a:pPr lvl="1"/>
            <a:r>
              <a:rPr lang="en-US" sz="1800" dirty="0">
                <a:solidFill>
                  <a:schemeClr val="bg1"/>
                </a:solidFill>
              </a:rPr>
              <a:t>Automatic close: NetSuite calculates prior net income into retained earnings automatically. This option is best practice.</a:t>
            </a:r>
          </a:p>
          <a:p>
            <a:pPr lvl="1"/>
            <a:endParaRPr lang="en-US" sz="2200" dirty="0">
              <a:solidFill>
                <a:schemeClr val="bg1"/>
              </a:solidFill>
            </a:endParaRPr>
          </a:p>
          <a:p>
            <a:pPr marL="342900" indent="-342900">
              <a:buFont typeface="Arial" panose="020B0604020202020204" pitchFamily="34" charset="0"/>
              <a:buChar char="•"/>
            </a:pPr>
            <a:r>
              <a:rPr lang="en-US" dirty="0"/>
              <a:t>Non-NetSuite Tasks</a:t>
            </a:r>
          </a:p>
          <a:p>
            <a:pPr lvl="1"/>
            <a:r>
              <a:rPr lang="en-US" sz="1800" dirty="0">
                <a:solidFill>
                  <a:schemeClr val="bg1"/>
                </a:solidFill>
              </a:rPr>
              <a:t>NetSuite requires specific tasks to be completed. Other company-specific tasks are also likely required outside NetSuite. Clients should track all of these tasks in one place.</a:t>
            </a:r>
            <a:endParaRPr lang="en-US" sz="2200" dirty="0">
              <a:solidFill>
                <a:schemeClr val="bg1"/>
              </a:solidFill>
            </a:endParaRP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endParaRPr lang="en-US" dirty="0"/>
          </a:p>
        </p:txBody>
      </p:sp>
    </p:spTree>
    <p:extLst>
      <p:ext uri="{BB962C8B-B14F-4D97-AF65-F5344CB8AC3E}">
        <p14:creationId xmlns:p14="http://schemas.microsoft.com/office/powerpoint/2010/main" val="11527098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
          <p:cNvSpPr>
            <a:spLocks noGrp="1"/>
          </p:cNvSpPr>
          <p:nvPr>
            <p:ph type="body" sz="quarter" idx="10"/>
          </p:nvPr>
        </p:nvSpPr>
        <p:spPr>
          <a:xfrm>
            <a:off x="304800" y="1143000"/>
            <a:ext cx="11277600" cy="1270443"/>
          </a:xfrm>
        </p:spPr>
        <p:txBody>
          <a:bodyPr/>
          <a:lstStyle/>
          <a:p>
            <a:r>
              <a:rPr lang="en-US" b="1" dirty="0"/>
              <a:t>Panel Discussion:</a:t>
            </a:r>
          </a:p>
          <a:p>
            <a:r>
              <a:rPr lang="en-US" b="1" dirty="0"/>
              <a:t>Expense Solutions</a:t>
            </a:r>
          </a:p>
        </p:txBody>
      </p:sp>
      <p:sp>
        <p:nvSpPr>
          <p:cNvPr id="2" name="Text Placeholder 1"/>
          <p:cNvSpPr>
            <a:spLocks noGrp="1"/>
          </p:cNvSpPr>
          <p:nvPr>
            <p:ph type="body" sz="quarter" idx="11"/>
          </p:nvPr>
        </p:nvSpPr>
        <p:spPr/>
        <p:txBody>
          <a:bodyPr/>
          <a:lstStyle/>
          <a:p>
            <a:pPr marL="0" indent="0">
              <a:spcBef>
                <a:spcPts val="432"/>
              </a:spcBef>
            </a:pPr>
            <a:r>
              <a:rPr lang="en-US" dirty="0"/>
              <a:t>Presented by: Kristen Balash, Keith Cruickshank &amp; Jill Quintiliani</a:t>
            </a:r>
          </a:p>
        </p:txBody>
      </p:sp>
    </p:spTree>
    <p:extLst>
      <p:ext uri="{BB962C8B-B14F-4D97-AF65-F5344CB8AC3E}">
        <p14:creationId xmlns:p14="http://schemas.microsoft.com/office/powerpoint/2010/main" val="2393880566"/>
      </p:ext>
    </p:extLst>
  </p:cSld>
  <p:clrMapOvr>
    <a:masterClrMapping/>
  </p:clrMapOvr>
  <p:transition spd="slow">
    <p:fade/>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1C0F15F-E730-4B4C-A72B-35B37D54DC4E}"/>
              </a:ext>
            </a:extLst>
          </p:cNvPr>
          <p:cNvSpPr>
            <a:spLocks noGrp="1"/>
          </p:cNvSpPr>
          <p:nvPr>
            <p:ph type="body" sz="quarter" idx="16"/>
          </p:nvPr>
        </p:nvSpPr>
        <p:spPr/>
        <p:txBody>
          <a:bodyPr/>
          <a:lstStyle/>
          <a:p>
            <a:r>
              <a:rPr lang="en-US" dirty="0"/>
              <a:t>Period Close Best Practices Cont.</a:t>
            </a:r>
          </a:p>
        </p:txBody>
      </p:sp>
      <p:sp>
        <p:nvSpPr>
          <p:cNvPr id="3" name="Text Placeholder 2">
            <a:extLst>
              <a:ext uri="{FF2B5EF4-FFF2-40B4-BE49-F238E27FC236}">
                <a16:creationId xmlns:a16="http://schemas.microsoft.com/office/drawing/2014/main" id="{EC8107E2-61A8-4B5C-81DC-5AF303AF1083}"/>
              </a:ext>
            </a:extLst>
          </p:cNvPr>
          <p:cNvSpPr>
            <a:spLocks noGrp="1"/>
          </p:cNvSpPr>
          <p:nvPr>
            <p:ph type="body" sz="quarter" idx="17"/>
          </p:nvPr>
        </p:nvSpPr>
        <p:spPr/>
        <p:txBody>
          <a:bodyPr/>
          <a:lstStyle/>
          <a:p>
            <a:pPr marL="342900" indent="-342900">
              <a:buFont typeface="Arial" panose="020B0604020202020204" pitchFamily="34" charset="0"/>
              <a:buChar char="•"/>
            </a:pPr>
            <a:r>
              <a:rPr lang="en-US" dirty="0"/>
              <a:t>Complete Tasks Before Using Checklist</a:t>
            </a:r>
          </a:p>
          <a:p>
            <a:pPr lvl="1"/>
            <a:r>
              <a:rPr lang="en-US" sz="1800" dirty="0">
                <a:solidFill>
                  <a:schemeClr val="bg1"/>
                </a:solidFill>
              </a:rPr>
              <a:t>Some tasks in the Period Close Checklist require action that can be completed independent of the checklist such as: </a:t>
            </a:r>
          </a:p>
          <a:p>
            <a:pPr lvl="2"/>
            <a:r>
              <a:rPr lang="en-US" sz="1600" dirty="0">
                <a:solidFill>
                  <a:schemeClr val="bg1"/>
                </a:solidFill>
              </a:rPr>
              <a:t>Review Negative Inventory</a:t>
            </a:r>
          </a:p>
          <a:p>
            <a:pPr lvl="2"/>
            <a:r>
              <a:rPr lang="en-US" sz="1600" dirty="0">
                <a:solidFill>
                  <a:schemeClr val="bg1"/>
                </a:solidFill>
              </a:rPr>
              <a:t>Revalue Open Foreign Currency Balances</a:t>
            </a:r>
          </a:p>
          <a:p>
            <a:pPr marL="342900" indent="-342900">
              <a:buFont typeface="Arial" panose="020B0604020202020204" pitchFamily="34" charset="0"/>
              <a:buChar char="•"/>
            </a:pPr>
            <a:r>
              <a:rPr lang="en-US" dirty="0"/>
              <a:t>Role Permissions &amp; Adjustment Periods</a:t>
            </a:r>
          </a:p>
          <a:p>
            <a:pPr lvl="1"/>
            <a:r>
              <a:rPr lang="en-US" sz="1800" dirty="0">
                <a:solidFill>
                  <a:schemeClr val="bg1"/>
                </a:solidFill>
              </a:rPr>
              <a:t>NetSuite best practice recommends using role permissions to control who can post to locked periods rather than creating adjustment periods, where possible.</a:t>
            </a:r>
          </a:p>
          <a:p>
            <a:pPr lvl="1"/>
            <a:r>
              <a:rPr lang="en-US" sz="1800" dirty="0">
                <a:solidFill>
                  <a:schemeClr val="bg1"/>
                </a:solidFill>
              </a:rPr>
              <a:t>Adjustment periods create an additional timeframe in which journal entries can be posted. For example, an adjustment period could be added on 12/31 for any year-end adjusting entries that should not be directly attributable to the Dec 2013 period.</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endParaRPr lang="en-US" dirty="0"/>
          </a:p>
        </p:txBody>
      </p:sp>
    </p:spTree>
    <p:extLst>
      <p:ext uri="{BB962C8B-B14F-4D97-AF65-F5344CB8AC3E}">
        <p14:creationId xmlns:p14="http://schemas.microsoft.com/office/powerpoint/2010/main" val="6245400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36E520C-EB25-4695-879D-4821B2F1B3D8}"/>
              </a:ext>
            </a:extLst>
          </p:cNvPr>
          <p:cNvSpPr>
            <a:spLocks noGrp="1"/>
          </p:cNvSpPr>
          <p:nvPr>
            <p:ph type="body" sz="quarter" idx="16"/>
          </p:nvPr>
        </p:nvSpPr>
        <p:spPr/>
        <p:txBody>
          <a:bodyPr/>
          <a:lstStyle/>
          <a:p>
            <a:r>
              <a:rPr lang="en-US" dirty="0"/>
              <a:t>Additional Features &amp; Settings</a:t>
            </a:r>
          </a:p>
        </p:txBody>
      </p:sp>
      <p:sp>
        <p:nvSpPr>
          <p:cNvPr id="3" name="Text Placeholder 2">
            <a:extLst>
              <a:ext uri="{FF2B5EF4-FFF2-40B4-BE49-F238E27FC236}">
                <a16:creationId xmlns:a16="http://schemas.microsoft.com/office/drawing/2014/main" id="{288DE043-5A25-487B-92C2-E077E231D7D3}"/>
              </a:ext>
            </a:extLst>
          </p:cNvPr>
          <p:cNvSpPr>
            <a:spLocks noGrp="1"/>
          </p:cNvSpPr>
          <p:nvPr>
            <p:ph type="body" sz="quarter" idx="17"/>
          </p:nvPr>
        </p:nvSpPr>
        <p:spPr/>
        <p:txBody>
          <a:bodyPr/>
          <a:lstStyle/>
          <a:p>
            <a:pPr marL="342900" indent="-342900">
              <a:buFont typeface="Arial" panose="020B0604020202020204" pitchFamily="34" charset="0"/>
              <a:buChar char="•"/>
            </a:pPr>
            <a:r>
              <a:rPr lang="en-US" dirty="0"/>
              <a:t>Multiple Calendars in </a:t>
            </a:r>
            <a:r>
              <a:rPr lang="en-US" dirty="0" err="1"/>
              <a:t>OneWorld</a:t>
            </a:r>
            <a:endParaRPr lang="en-US" dirty="0"/>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dirty="0"/>
              <a:t>Multi – Book enablement features</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dirty="0"/>
              <a:t>GL Audit Numbering</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dirty="0"/>
              <a:t>Accounting Period Window setting</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endParaRPr lang="en-US" dirty="0"/>
          </a:p>
        </p:txBody>
      </p:sp>
    </p:spTree>
    <p:extLst>
      <p:ext uri="{BB962C8B-B14F-4D97-AF65-F5344CB8AC3E}">
        <p14:creationId xmlns:p14="http://schemas.microsoft.com/office/powerpoint/2010/main" val="4202679309"/>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
          <p:cNvSpPr>
            <a:spLocks noGrp="1"/>
          </p:cNvSpPr>
          <p:nvPr>
            <p:ph type="body" sz="quarter" idx="10"/>
          </p:nvPr>
        </p:nvSpPr>
        <p:spPr>
          <a:xfrm>
            <a:off x="304800" y="1143000"/>
            <a:ext cx="11277600" cy="1270443"/>
          </a:xfrm>
        </p:spPr>
        <p:txBody>
          <a:bodyPr/>
          <a:lstStyle/>
          <a:p>
            <a:endParaRPr lang="en-US" b="1" dirty="0"/>
          </a:p>
          <a:p>
            <a:r>
              <a:rPr lang="en-US" b="1" dirty="0"/>
              <a:t>NetSuite Tip Corner</a:t>
            </a:r>
          </a:p>
        </p:txBody>
      </p:sp>
      <p:sp>
        <p:nvSpPr>
          <p:cNvPr id="2" name="Text Placeholder 1"/>
          <p:cNvSpPr>
            <a:spLocks noGrp="1"/>
          </p:cNvSpPr>
          <p:nvPr>
            <p:ph type="body" sz="quarter" idx="11"/>
          </p:nvPr>
        </p:nvSpPr>
        <p:spPr/>
        <p:txBody>
          <a:bodyPr/>
          <a:lstStyle/>
          <a:p>
            <a:r>
              <a:rPr lang="en-US" dirty="0"/>
              <a:t>Presented by: Christopher Manchester</a:t>
            </a:r>
          </a:p>
        </p:txBody>
      </p:sp>
      <p:grpSp>
        <p:nvGrpSpPr>
          <p:cNvPr id="4" name="Group 3">
            <a:extLst>
              <a:ext uri="{FF2B5EF4-FFF2-40B4-BE49-F238E27FC236}">
                <a16:creationId xmlns:a16="http://schemas.microsoft.com/office/drawing/2014/main" id="{D7BB88C1-5A54-4A28-80B5-EF56311D9473}"/>
              </a:ext>
            </a:extLst>
          </p:cNvPr>
          <p:cNvGrpSpPr/>
          <p:nvPr/>
        </p:nvGrpSpPr>
        <p:grpSpPr>
          <a:xfrm>
            <a:off x="326254" y="1600200"/>
            <a:ext cx="2960220" cy="3352799"/>
            <a:chOff x="3171819" y="-594935"/>
            <a:chExt cx="6619296" cy="6382137"/>
          </a:xfrm>
        </p:grpSpPr>
        <p:pic>
          <p:nvPicPr>
            <p:cNvPr id="5" name="Picture 4">
              <a:extLst>
                <a:ext uri="{FF2B5EF4-FFF2-40B4-BE49-F238E27FC236}">
                  <a16:creationId xmlns:a16="http://schemas.microsoft.com/office/drawing/2014/main" id="{974C6DD4-DEFC-44C1-8FF8-69A051AC127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78017"/>
            <a:stretch/>
          </p:blipFill>
          <p:spPr>
            <a:xfrm>
              <a:off x="3171819" y="762000"/>
              <a:ext cx="5040701" cy="4774928"/>
            </a:xfrm>
            <a:prstGeom prst="rect">
              <a:avLst/>
            </a:prstGeom>
          </p:spPr>
        </p:pic>
        <p:sp>
          <p:nvSpPr>
            <p:cNvPr id="6" name="TextBox 5">
              <a:extLst>
                <a:ext uri="{FF2B5EF4-FFF2-40B4-BE49-F238E27FC236}">
                  <a16:creationId xmlns:a16="http://schemas.microsoft.com/office/drawing/2014/main" id="{00766D2B-FDF3-4CE2-8B8B-3F2523578245}"/>
                </a:ext>
              </a:extLst>
            </p:cNvPr>
            <p:cNvSpPr txBox="1"/>
            <p:nvPr/>
          </p:nvSpPr>
          <p:spPr>
            <a:xfrm>
              <a:off x="3171819" y="-594935"/>
              <a:ext cx="5452464" cy="1581824"/>
            </a:xfrm>
            <a:prstGeom prst="rect">
              <a:avLst/>
            </a:prstGeom>
            <a:noFill/>
          </p:spPr>
          <p:txBody>
            <a:bodyPr wrap="square" rtlCol="0">
              <a:spAutoFit/>
            </a:bodyPr>
            <a:lstStyle/>
            <a:p>
              <a:pPr algn="ctr"/>
              <a:r>
                <a:rPr lang="en-US" sz="4800" dirty="0">
                  <a:solidFill>
                    <a:schemeClr val="bg1"/>
                  </a:solidFill>
                  <a:ea typeface="Adobe Gothic Std B" panose="020B0800000000000000" pitchFamily="34" charset="-128"/>
                </a:rPr>
                <a:t>NS TIP</a:t>
              </a:r>
            </a:p>
          </p:txBody>
        </p:sp>
        <p:sp>
          <p:nvSpPr>
            <p:cNvPr id="7" name="TextBox 6">
              <a:extLst>
                <a:ext uri="{FF2B5EF4-FFF2-40B4-BE49-F238E27FC236}">
                  <a16:creationId xmlns:a16="http://schemas.microsoft.com/office/drawing/2014/main" id="{4419EBEC-81F7-467B-96CD-58A15E4D53D3}"/>
                </a:ext>
              </a:extLst>
            </p:cNvPr>
            <p:cNvSpPr txBox="1"/>
            <p:nvPr/>
          </p:nvSpPr>
          <p:spPr>
            <a:xfrm rot="5400000">
              <a:off x="6293544" y="2289632"/>
              <a:ext cx="5136963" cy="1858178"/>
            </a:xfrm>
            <a:prstGeom prst="rect">
              <a:avLst/>
            </a:prstGeom>
            <a:noFill/>
          </p:spPr>
          <p:txBody>
            <a:bodyPr wrap="square" rtlCol="0">
              <a:spAutoFit/>
            </a:bodyPr>
            <a:lstStyle/>
            <a:p>
              <a:r>
                <a:rPr lang="en-US" sz="4800" dirty="0">
                  <a:solidFill>
                    <a:schemeClr val="bg1"/>
                  </a:solidFill>
                  <a:ea typeface="Adobe Gothic Std B" panose="020B0800000000000000" pitchFamily="34" charset="-128"/>
                </a:rPr>
                <a:t>CORNER</a:t>
              </a:r>
            </a:p>
          </p:txBody>
        </p:sp>
      </p:grpSp>
    </p:spTree>
    <p:extLst>
      <p:ext uri="{BB962C8B-B14F-4D97-AF65-F5344CB8AC3E}">
        <p14:creationId xmlns:p14="http://schemas.microsoft.com/office/powerpoint/2010/main" val="44363182"/>
      </p:ext>
    </p:extLst>
  </p:cSld>
  <p:clrMapOvr>
    <a:masterClrMapping/>
  </p:clrMapOvr>
  <p:transition spd="slow">
    <p:fade/>
  </p:transition>
</p:sld>
</file>

<file path=ppt/slides/slide9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70" name="Rectangle 69">
            <a:extLst>
              <a:ext uri="{FF2B5EF4-FFF2-40B4-BE49-F238E27FC236}">
                <a16:creationId xmlns:a16="http://schemas.microsoft.com/office/drawing/2014/main" id="{EE1FC7B4-E4A7-4452-B413-1A623E3A72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chemeClr val="bg1">
              <a:alpha val="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2" name="Freeform 13">
            <a:extLst>
              <a:ext uri="{FF2B5EF4-FFF2-40B4-BE49-F238E27FC236}">
                <a16:creationId xmlns:a16="http://schemas.microsoft.com/office/drawing/2014/main" id="{E0709AF0-24F0-4486-B189-BE6386BDB1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786754" cy="6858000"/>
          </a:xfrm>
          <a:custGeom>
            <a:avLst/>
            <a:gdLst>
              <a:gd name="connsiteX0" fmla="*/ 0 w 11786754"/>
              <a:gd name="connsiteY0" fmla="*/ 0 h 6858000"/>
              <a:gd name="connsiteX1" fmla="*/ 8610600 w 11786754"/>
              <a:gd name="connsiteY1" fmla="*/ 0 h 6858000"/>
              <a:gd name="connsiteX2" fmla="*/ 11786754 w 11786754"/>
              <a:gd name="connsiteY2" fmla="*/ 6858000 h 6858000"/>
              <a:gd name="connsiteX3" fmla="*/ 0 w 1178675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786754" h="6858000">
                <a:moveTo>
                  <a:pt x="0" y="0"/>
                </a:moveTo>
                <a:lnTo>
                  <a:pt x="8610600" y="0"/>
                </a:lnTo>
                <a:lnTo>
                  <a:pt x="11786754" y="6858000"/>
                </a:lnTo>
                <a:lnTo>
                  <a:pt x="0" y="685800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4" name="Freeform 11">
            <a:extLst>
              <a:ext uri="{FF2B5EF4-FFF2-40B4-BE49-F238E27FC236}">
                <a16:creationId xmlns:a16="http://schemas.microsoft.com/office/drawing/2014/main" id="{FBE3B62F-5853-4A3C-B050-6186351A71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581400" cy="6858000"/>
          </a:xfrm>
          <a:custGeom>
            <a:avLst/>
            <a:gdLst>
              <a:gd name="connsiteX0" fmla="*/ 0 w 3581400"/>
              <a:gd name="connsiteY0" fmla="*/ 0 h 6858000"/>
              <a:gd name="connsiteX1" fmla="*/ 405246 w 3581400"/>
              <a:gd name="connsiteY1" fmla="*/ 0 h 6858000"/>
              <a:gd name="connsiteX2" fmla="*/ 3581400 w 3581400"/>
              <a:gd name="connsiteY2" fmla="*/ 6858000 h 6858000"/>
              <a:gd name="connsiteX3" fmla="*/ 0 w 35814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581400" h="6858000">
                <a:moveTo>
                  <a:pt x="0" y="0"/>
                </a:moveTo>
                <a:lnTo>
                  <a:pt x="405246" y="0"/>
                </a:lnTo>
                <a:lnTo>
                  <a:pt x="3581400" y="6858000"/>
                </a:lnTo>
                <a:lnTo>
                  <a:pt x="0" y="685800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77300425-06F7-47FF-A0FD-B126421E7EEA}"/>
              </a:ext>
            </a:extLst>
          </p:cNvPr>
          <p:cNvSpPr>
            <a:spLocks noGrp="1"/>
          </p:cNvSpPr>
          <p:nvPr>
            <p:ph idx="1"/>
          </p:nvPr>
        </p:nvSpPr>
        <p:spPr>
          <a:xfrm>
            <a:off x="405246" y="3427338"/>
            <a:ext cx="6131591" cy="1889760"/>
          </a:xfrm>
        </p:spPr>
        <p:txBody>
          <a:bodyPr>
            <a:normAutofit/>
          </a:bodyPr>
          <a:lstStyle/>
          <a:p>
            <a:pPr>
              <a:spcBef>
                <a:spcPts val="3400"/>
              </a:spcBef>
            </a:pPr>
            <a:r>
              <a:rPr lang="en-US" sz="2000" dirty="0">
                <a:latin typeface="Helvetica" panose="020B0604020202020204" pitchFamily="34" charset="0"/>
                <a:ea typeface="Verdana" panose="020B0604030504040204" pitchFamily="34" charset="0"/>
                <a:cs typeface="Helvetica" panose="020B0604020202020204" pitchFamily="34" charset="0"/>
              </a:rPr>
              <a:t>Customization &gt; Forms &gt; Transaction Forms</a:t>
            </a:r>
          </a:p>
          <a:p>
            <a:pPr>
              <a:spcBef>
                <a:spcPts val="3400"/>
              </a:spcBef>
            </a:pPr>
            <a:r>
              <a:rPr lang="en-US" sz="2000" dirty="0">
                <a:latin typeface="Helvetica" panose="020B0604020202020204" pitchFamily="34" charset="0"/>
                <a:ea typeface="Verdana" panose="020B0604030504040204" pitchFamily="34" charset="0"/>
                <a:cs typeface="Helvetica" panose="020B0604020202020204" pitchFamily="34" charset="0"/>
              </a:rPr>
              <a:t>Select a transaction form to edit/customize</a:t>
            </a:r>
          </a:p>
          <a:p>
            <a:pPr>
              <a:spcBef>
                <a:spcPts val="3400"/>
              </a:spcBef>
            </a:pPr>
            <a:r>
              <a:rPr lang="en-US" sz="2000" dirty="0">
                <a:latin typeface="Helvetica" panose="020B0604020202020204" pitchFamily="34" charset="0"/>
                <a:ea typeface="Verdana" panose="020B0604030504040204" pitchFamily="34" charset="0"/>
                <a:cs typeface="Helvetica" panose="020B0604020202020204" pitchFamily="34" charset="0"/>
              </a:rPr>
              <a:t>New ‘Email Message Template’ dropdown</a:t>
            </a:r>
          </a:p>
        </p:txBody>
      </p:sp>
      <p:pic>
        <p:nvPicPr>
          <p:cNvPr id="4" name="Picture 3">
            <a:extLst>
              <a:ext uri="{FF2B5EF4-FFF2-40B4-BE49-F238E27FC236}">
                <a16:creationId xmlns:a16="http://schemas.microsoft.com/office/drawing/2014/main" id="{B531B1D5-09F8-4570-9618-23ECC3D23B77}"/>
              </a:ext>
            </a:extLst>
          </p:cNvPr>
          <p:cNvPicPr>
            <a:picLocks noChangeAspect="1"/>
          </p:cNvPicPr>
          <p:nvPr/>
        </p:nvPicPr>
        <p:blipFill>
          <a:blip r:embed="rId2"/>
          <a:stretch>
            <a:fillRect/>
          </a:stretch>
        </p:blipFill>
        <p:spPr>
          <a:xfrm>
            <a:off x="7414939" y="345350"/>
            <a:ext cx="4090641" cy="6245256"/>
          </a:xfrm>
          <a:prstGeom prst="rect">
            <a:avLst/>
          </a:prstGeom>
          <a:ln w="19050">
            <a:noFill/>
          </a:ln>
        </p:spPr>
      </p:pic>
      <p:sp>
        <p:nvSpPr>
          <p:cNvPr id="7" name="Rectangle 6">
            <a:extLst>
              <a:ext uri="{FF2B5EF4-FFF2-40B4-BE49-F238E27FC236}">
                <a16:creationId xmlns:a16="http://schemas.microsoft.com/office/drawing/2014/main" id="{BBE29E9A-BDAB-44DA-9D38-66304F00AFBC}"/>
              </a:ext>
            </a:extLst>
          </p:cNvPr>
          <p:cNvSpPr/>
          <p:nvPr/>
        </p:nvSpPr>
        <p:spPr>
          <a:xfrm>
            <a:off x="7414939" y="345350"/>
            <a:ext cx="4090640" cy="4799212"/>
          </a:xfrm>
          <a:prstGeom prst="rect">
            <a:avLst/>
          </a:prstGeom>
          <a:solidFill>
            <a:schemeClr val="bg1">
              <a:alpha val="34000"/>
            </a:schemeClr>
          </a:solidFill>
          <a:ln w="57150">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0" name="Straight Connector 9">
            <a:extLst>
              <a:ext uri="{FF2B5EF4-FFF2-40B4-BE49-F238E27FC236}">
                <a16:creationId xmlns:a16="http://schemas.microsoft.com/office/drawing/2014/main" id="{118D085B-8025-4D53-AA94-4744C52A1F2E}"/>
              </a:ext>
            </a:extLst>
          </p:cNvPr>
          <p:cNvCxnSpPr/>
          <p:nvPr/>
        </p:nvCxnSpPr>
        <p:spPr>
          <a:xfrm>
            <a:off x="406280" y="1097280"/>
            <a:ext cx="5486400" cy="0"/>
          </a:xfrm>
          <a:prstGeom prst="line">
            <a:avLst/>
          </a:prstGeom>
          <a:ln w="6350">
            <a:solidFill>
              <a:srgbClr val="BF95DF"/>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F5A286BC-1CBD-4021-A7C2-A63E1E36CDC8}"/>
              </a:ext>
            </a:extLst>
          </p:cNvPr>
          <p:cNvSpPr/>
          <p:nvPr/>
        </p:nvSpPr>
        <p:spPr>
          <a:xfrm>
            <a:off x="7414938" y="5144562"/>
            <a:ext cx="4090641" cy="1446044"/>
          </a:xfrm>
          <a:prstGeom prst="rect">
            <a:avLst/>
          </a:prstGeom>
          <a:noFill/>
          <a:ln w="57150">
            <a:solidFill>
              <a:srgbClr val="89E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Title 1">
            <a:extLst>
              <a:ext uri="{FF2B5EF4-FFF2-40B4-BE49-F238E27FC236}">
                <a16:creationId xmlns:a16="http://schemas.microsoft.com/office/drawing/2014/main" id="{72A88FF2-91EB-43B7-82D6-05DB343D7FD6}"/>
              </a:ext>
            </a:extLst>
          </p:cNvPr>
          <p:cNvSpPr txBox="1">
            <a:spLocks/>
          </p:cNvSpPr>
          <p:nvPr/>
        </p:nvSpPr>
        <p:spPr>
          <a:xfrm>
            <a:off x="308782" y="339381"/>
            <a:ext cx="5926917" cy="66258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Rockwell" panose="02060603020205020403" pitchFamily="18" charset="0"/>
                <a:ea typeface="+mj-ea"/>
                <a:cs typeface="Helvetica" panose="020B0604020202020204" pitchFamily="34" charset="0"/>
              </a:rPr>
              <a:t>Tips &amp; </a:t>
            </a:r>
            <a:r>
              <a:rPr kumimoji="0" lang="en-US" sz="3200" b="0" i="0" u="none" strike="noStrike" kern="1200" cap="none" spc="0" normalizeH="0" baseline="0" noProof="0" dirty="0">
                <a:ln>
                  <a:noFill/>
                </a:ln>
                <a:solidFill>
                  <a:srgbClr val="89E0FF"/>
                </a:solidFill>
                <a:effectLst/>
                <a:uLnTx/>
                <a:uFillTx/>
                <a:latin typeface="Rockwell" panose="02060603020205020403" pitchFamily="18" charset="0"/>
                <a:ea typeface="+mj-ea"/>
                <a:cs typeface="Helvetica" panose="020B0604020202020204" pitchFamily="34" charset="0"/>
              </a:rPr>
              <a:t>Tricks</a:t>
            </a:r>
            <a:endParaRPr kumimoji="0" lang="en-US" sz="2800" b="0" i="0" u="none" strike="noStrike" kern="1200" cap="none" spc="0" normalizeH="0" baseline="0" noProof="0" dirty="0">
              <a:ln>
                <a:noFill/>
              </a:ln>
              <a:solidFill>
                <a:srgbClr val="FFC000">
                  <a:lumMod val="40000"/>
                  <a:lumOff val="60000"/>
                </a:srgbClr>
              </a:solidFill>
              <a:effectLst/>
              <a:uLnTx/>
              <a:uFillTx/>
              <a:latin typeface="Rockwell" panose="02060603020205020403" pitchFamily="18" charset="0"/>
              <a:ea typeface="+mj-ea"/>
              <a:cs typeface="Helvetica" panose="020B0604020202020204" pitchFamily="34" charset="0"/>
            </a:endParaRPr>
          </a:p>
        </p:txBody>
      </p:sp>
      <p:sp>
        <p:nvSpPr>
          <p:cNvPr id="36" name="Title 1">
            <a:extLst>
              <a:ext uri="{FF2B5EF4-FFF2-40B4-BE49-F238E27FC236}">
                <a16:creationId xmlns:a16="http://schemas.microsoft.com/office/drawing/2014/main" id="{34A751DB-B2BC-4A7F-915B-9BB9BE370993}"/>
              </a:ext>
            </a:extLst>
          </p:cNvPr>
          <p:cNvSpPr txBox="1">
            <a:spLocks/>
          </p:cNvSpPr>
          <p:nvPr/>
        </p:nvSpPr>
        <p:spPr>
          <a:xfrm>
            <a:off x="308783" y="1235279"/>
            <a:ext cx="6400242" cy="153662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dirty="0">
                <a:ln>
                  <a:noFill/>
                </a:ln>
                <a:solidFill>
                  <a:srgbClr val="FFC000">
                    <a:lumMod val="40000"/>
                    <a:lumOff val="60000"/>
                  </a:srgbClr>
                </a:solidFill>
                <a:effectLst/>
                <a:uLnTx/>
                <a:uFillTx/>
                <a:latin typeface="Helvetica" panose="020B0604020202020204" pitchFamily="34" charset="0"/>
                <a:ea typeface="+mj-ea"/>
                <a:cs typeface="Helvetica" panose="020B0604020202020204" pitchFamily="34" charset="0"/>
              </a:rPr>
              <a:t>Associate Custom Email Templates with Custom Transaction Forms</a:t>
            </a:r>
          </a:p>
        </p:txBody>
      </p:sp>
    </p:spTree>
    <p:extLst>
      <p:ext uri="{BB962C8B-B14F-4D97-AF65-F5344CB8AC3E}">
        <p14:creationId xmlns:p14="http://schemas.microsoft.com/office/powerpoint/2010/main" val="4117167027"/>
      </p:ext>
    </p:extLst>
  </p:cSld>
  <p:clrMapOvr>
    <a:overrideClrMapping bg1="dk1" tx1="lt1" bg2="dk2" tx2="lt2" accent1="accent1" accent2="accent2" accent3="accent3" accent4="accent4" accent5="accent5" accent6="accent6" hlink="hlink" folHlink="folHlink"/>
  </p:clrMapOvr>
</p:sld>
</file>

<file path=ppt/slides/slide9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70" name="Rectangle 69">
            <a:extLst>
              <a:ext uri="{FF2B5EF4-FFF2-40B4-BE49-F238E27FC236}">
                <a16:creationId xmlns:a16="http://schemas.microsoft.com/office/drawing/2014/main" id="{EE1FC7B4-E4A7-4452-B413-1A623E3A72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chemeClr val="bg1">
              <a:alpha val="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2" name="Freeform 13">
            <a:extLst>
              <a:ext uri="{FF2B5EF4-FFF2-40B4-BE49-F238E27FC236}">
                <a16:creationId xmlns:a16="http://schemas.microsoft.com/office/drawing/2014/main" id="{E0709AF0-24F0-4486-B189-BE6386BDB1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786754" cy="6858000"/>
          </a:xfrm>
          <a:custGeom>
            <a:avLst/>
            <a:gdLst>
              <a:gd name="connsiteX0" fmla="*/ 0 w 11786754"/>
              <a:gd name="connsiteY0" fmla="*/ 0 h 6858000"/>
              <a:gd name="connsiteX1" fmla="*/ 8610600 w 11786754"/>
              <a:gd name="connsiteY1" fmla="*/ 0 h 6858000"/>
              <a:gd name="connsiteX2" fmla="*/ 11786754 w 11786754"/>
              <a:gd name="connsiteY2" fmla="*/ 6858000 h 6858000"/>
              <a:gd name="connsiteX3" fmla="*/ 0 w 1178675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786754" h="6858000">
                <a:moveTo>
                  <a:pt x="0" y="0"/>
                </a:moveTo>
                <a:lnTo>
                  <a:pt x="8610600" y="0"/>
                </a:lnTo>
                <a:lnTo>
                  <a:pt x="11786754" y="6858000"/>
                </a:lnTo>
                <a:lnTo>
                  <a:pt x="0" y="685800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4" name="Freeform 11">
            <a:extLst>
              <a:ext uri="{FF2B5EF4-FFF2-40B4-BE49-F238E27FC236}">
                <a16:creationId xmlns:a16="http://schemas.microsoft.com/office/drawing/2014/main" id="{FBE3B62F-5853-4A3C-B050-6186351A71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581400" cy="6858000"/>
          </a:xfrm>
          <a:custGeom>
            <a:avLst/>
            <a:gdLst>
              <a:gd name="connsiteX0" fmla="*/ 0 w 3581400"/>
              <a:gd name="connsiteY0" fmla="*/ 0 h 6858000"/>
              <a:gd name="connsiteX1" fmla="*/ 405246 w 3581400"/>
              <a:gd name="connsiteY1" fmla="*/ 0 h 6858000"/>
              <a:gd name="connsiteX2" fmla="*/ 3581400 w 3581400"/>
              <a:gd name="connsiteY2" fmla="*/ 6858000 h 6858000"/>
              <a:gd name="connsiteX3" fmla="*/ 0 w 35814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581400" h="6858000">
                <a:moveTo>
                  <a:pt x="0" y="0"/>
                </a:moveTo>
                <a:lnTo>
                  <a:pt x="405246" y="0"/>
                </a:lnTo>
                <a:lnTo>
                  <a:pt x="3581400" y="6858000"/>
                </a:lnTo>
                <a:lnTo>
                  <a:pt x="0" y="685800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77300425-06F7-47FF-A0FD-B126421E7EEA}"/>
              </a:ext>
            </a:extLst>
          </p:cNvPr>
          <p:cNvSpPr>
            <a:spLocks noGrp="1"/>
          </p:cNvSpPr>
          <p:nvPr>
            <p:ph idx="1"/>
          </p:nvPr>
        </p:nvSpPr>
        <p:spPr>
          <a:xfrm>
            <a:off x="405247" y="3427337"/>
            <a:ext cx="4762655" cy="2932365"/>
          </a:xfrm>
        </p:spPr>
        <p:txBody>
          <a:bodyPr>
            <a:normAutofit/>
          </a:bodyPr>
          <a:lstStyle/>
          <a:p>
            <a:pPr>
              <a:spcBef>
                <a:spcPts val="3400"/>
              </a:spcBef>
            </a:pPr>
            <a:r>
              <a:rPr lang="en-US" sz="2000" dirty="0">
                <a:latin typeface="Helvetica" panose="020B0604020202020204" pitchFamily="34" charset="0"/>
                <a:ea typeface="Verdana" panose="020B0604030504040204" pitchFamily="34" charset="0"/>
                <a:cs typeface="Helvetica" panose="020B0604020202020204" pitchFamily="34" charset="0"/>
              </a:rPr>
              <a:t>Role: and user-level preference</a:t>
            </a:r>
          </a:p>
          <a:p>
            <a:pPr>
              <a:spcBef>
                <a:spcPts val="3400"/>
              </a:spcBef>
            </a:pPr>
            <a:r>
              <a:rPr lang="en-US" sz="2000" dirty="0">
                <a:latin typeface="Helvetica" panose="020B0604020202020204" pitchFamily="34" charset="0"/>
                <a:ea typeface="Verdana" panose="020B0604030504040204" pitchFamily="34" charset="0"/>
                <a:cs typeface="Helvetica" panose="020B0604020202020204" pitchFamily="34" charset="0"/>
              </a:rPr>
              <a:t>Role: Preferences subtab on	   	 custom role </a:t>
            </a:r>
          </a:p>
          <a:p>
            <a:pPr>
              <a:spcBef>
                <a:spcPts val="3400"/>
              </a:spcBef>
            </a:pPr>
            <a:r>
              <a:rPr lang="en-US" sz="2000" dirty="0">
                <a:latin typeface="Helvetica" panose="020B0604020202020204" pitchFamily="34" charset="0"/>
                <a:ea typeface="Verdana" panose="020B0604030504040204" pitchFamily="34" charset="0"/>
                <a:cs typeface="Helvetica" panose="020B0604020202020204" pitchFamily="34" charset="0"/>
              </a:rPr>
              <a:t>User: Home &gt; Set Preferences &gt;   	 Analytics &gt; Search</a:t>
            </a:r>
          </a:p>
        </p:txBody>
      </p:sp>
      <p:pic>
        <p:nvPicPr>
          <p:cNvPr id="5" name="Picture 4">
            <a:extLst>
              <a:ext uri="{FF2B5EF4-FFF2-40B4-BE49-F238E27FC236}">
                <a16:creationId xmlns:a16="http://schemas.microsoft.com/office/drawing/2014/main" id="{768C3F7D-6CDB-48EC-A7CB-55444BC49D5D}"/>
              </a:ext>
            </a:extLst>
          </p:cNvPr>
          <p:cNvPicPr>
            <a:picLocks noChangeAspect="1"/>
          </p:cNvPicPr>
          <p:nvPr/>
        </p:nvPicPr>
        <p:blipFill>
          <a:blip r:embed="rId2"/>
          <a:stretch>
            <a:fillRect/>
          </a:stretch>
        </p:blipFill>
        <p:spPr>
          <a:xfrm>
            <a:off x="5567090" y="1386467"/>
            <a:ext cx="6310069" cy="4346513"/>
          </a:xfrm>
          <a:prstGeom prst="rect">
            <a:avLst/>
          </a:prstGeom>
        </p:spPr>
      </p:pic>
      <p:sp>
        <p:nvSpPr>
          <p:cNvPr id="7" name="Rectangle 6">
            <a:extLst>
              <a:ext uri="{FF2B5EF4-FFF2-40B4-BE49-F238E27FC236}">
                <a16:creationId xmlns:a16="http://schemas.microsoft.com/office/drawing/2014/main" id="{BBE29E9A-BDAB-44DA-9D38-66304F00AFBC}"/>
              </a:ext>
            </a:extLst>
          </p:cNvPr>
          <p:cNvSpPr/>
          <p:nvPr/>
        </p:nvSpPr>
        <p:spPr>
          <a:xfrm>
            <a:off x="5573150" y="1386466"/>
            <a:ext cx="6304008" cy="3894451"/>
          </a:xfrm>
          <a:prstGeom prst="rect">
            <a:avLst/>
          </a:prstGeom>
          <a:solidFill>
            <a:schemeClr val="bg1">
              <a:alpha val="34000"/>
            </a:schemeClr>
          </a:solidFill>
          <a:ln w="57150">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E35130BA-773C-461C-90F8-4B3026A0C1D9}"/>
              </a:ext>
            </a:extLst>
          </p:cNvPr>
          <p:cNvSpPr/>
          <p:nvPr/>
        </p:nvSpPr>
        <p:spPr>
          <a:xfrm>
            <a:off x="5567088" y="5280917"/>
            <a:ext cx="6310069" cy="452064"/>
          </a:xfrm>
          <a:prstGeom prst="rect">
            <a:avLst/>
          </a:prstGeom>
          <a:noFill/>
          <a:ln w="57150">
            <a:solidFill>
              <a:srgbClr val="89E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Title 1">
            <a:extLst>
              <a:ext uri="{FF2B5EF4-FFF2-40B4-BE49-F238E27FC236}">
                <a16:creationId xmlns:a16="http://schemas.microsoft.com/office/drawing/2014/main" id="{755214FC-437A-4D1E-961B-C9130B71098D}"/>
              </a:ext>
            </a:extLst>
          </p:cNvPr>
          <p:cNvSpPr txBox="1">
            <a:spLocks/>
          </p:cNvSpPr>
          <p:nvPr/>
        </p:nvSpPr>
        <p:spPr>
          <a:xfrm>
            <a:off x="308783" y="1235279"/>
            <a:ext cx="4853060" cy="153662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dirty="0">
                <a:ln>
                  <a:noFill/>
                </a:ln>
                <a:solidFill>
                  <a:srgbClr val="FFC000">
                    <a:lumMod val="40000"/>
                    <a:lumOff val="60000"/>
                  </a:srgbClr>
                </a:solidFill>
                <a:effectLst/>
                <a:uLnTx/>
                <a:uFillTx/>
                <a:latin typeface="Helvetica" panose="020B0604020202020204" pitchFamily="34" charset="0"/>
                <a:ea typeface="+mj-ea"/>
                <a:cs typeface="Helvetica" panose="020B0604020202020204" pitchFamily="34" charset="0"/>
              </a:rPr>
              <a:t>Preference to Include or Exclude Transaction Numbers in Global Search</a:t>
            </a:r>
          </a:p>
        </p:txBody>
      </p:sp>
      <p:sp>
        <p:nvSpPr>
          <p:cNvPr id="28" name="Title 1">
            <a:extLst>
              <a:ext uri="{FF2B5EF4-FFF2-40B4-BE49-F238E27FC236}">
                <a16:creationId xmlns:a16="http://schemas.microsoft.com/office/drawing/2014/main" id="{F2774986-DBE4-4FB4-9E03-1805B9524BDE}"/>
              </a:ext>
            </a:extLst>
          </p:cNvPr>
          <p:cNvSpPr txBox="1">
            <a:spLocks/>
          </p:cNvSpPr>
          <p:nvPr/>
        </p:nvSpPr>
        <p:spPr>
          <a:xfrm>
            <a:off x="308782" y="339381"/>
            <a:ext cx="5926917" cy="66258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Rockwell" panose="02060603020205020403" pitchFamily="18" charset="0"/>
                <a:ea typeface="+mj-ea"/>
                <a:cs typeface="Helvetica" panose="020B0604020202020204" pitchFamily="34" charset="0"/>
              </a:rPr>
              <a:t>Tips &amp; </a:t>
            </a:r>
            <a:r>
              <a:rPr kumimoji="0" lang="en-US" sz="3200" b="0" i="0" u="none" strike="noStrike" kern="1200" cap="none" spc="0" normalizeH="0" baseline="0" noProof="0" dirty="0">
                <a:ln>
                  <a:noFill/>
                </a:ln>
                <a:solidFill>
                  <a:srgbClr val="89E0FF"/>
                </a:solidFill>
                <a:effectLst/>
                <a:uLnTx/>
                <a:uFillTx/>
                <a:latin typeface="Rockwell" panose="02060603020205020403" pitchFamily="18" charset="0"/>
                <a:ea typeface="+mj-ea"/>
                <a:cs typeface="Helvetica" panose="020B0604020202020204" pitchFamily="34" charset="0"/>
              </a:rPr>
              <a:t>Tricks</a:t>
            </a:r>
            <a:endParaRPr kumimoji="0" lang="en-US" sz="2800" b="0" i="0" u="none" strike="noStrike" kern="1200" cap="none" spc="0" normalizeH="0" baseline="0" noProof="0" dirty="0">
              <a:ln>
                <a:noFill/>
              </a:ln>
              <a:solidFill>
                <a:srgbClr val="FFC000">
                  <a:lumMod val="40000"/>
                  <a:lumOff val="60000"/>
                </a:srgbClr>
              </a:solidFill>
              <a:effectLst/>
              <a:uLnTx/>
              <a:uFillTx/>
              <a:latin typeface="Rockwell" panose="02060603020205020403" pitchFamily="18" charset="0"/>
              <a:ea typeface="+mj-ea"/>
              <a:cs typeface="Helvetica" panose="020B0604020202020204" pitchFamily="34" charset="0"/>
            </a:endParaRPr>
          </a:p>
        </p:txBody>
      </p:sp>
      <p:cxnSp>
        <p:nvCxnSpPr>
          <p:cNvPr id="31" name="Straight Connector 30">
            <a:extLst>
              <a:ext uri="{FF2B5EF4-FFF2-40B4-BE49-F238E27FC236}">
                <a16:creationId xmlns:a16="http://schemas.microsoft.com/office/drawing/2014/main" id="{7E38AC9F-1E36-426B-9424-76B8963F16ED}"/>
              </a:ext>
            </a:extLst>
          </p:cNvPr>
          <p:cNvCxnSpPr/>
          <p:nvPr/>
        </p:nvCxnSpPr>
        <p:spPr>
          <a:xfrm>
            <a:off x="406280" y="1097280"/>
            <a:ext cx="5486400" cy="0"/>
          </a:xfrm>
          <a:prstGeom prst="line">
            <a:avLst/>
          </a:prstGeom>
          <a:ln w="6350">
            <a:solidFill>
              <a:srgbClr val="BF95D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36359078"/>
      </p:ext>
    </p:extLst>
  </p:cSld>
  <p:clrMapOvr>
    <a:overrideClrMapping bg1="dk1" tx1="lt1" bg2="dk2" tx2="lt2" accent1="accent1" accent2="accent2" accent3="accent3" accent4="accent4" accent5="accent5" accent6="accent6" hlink="hlink" folHlink="folHlink"/>
  </p:clrMapOvr>
</p:sld>
</file>

<file path=ppt/slides/slide9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70" name="Rectangle 69">
            <a:extLst>
              <a:ext uri="{FF2B5EF4-FFF2-40B4-BE49-F238E27FC236}">
                <a16:creationId xmlns:a16="http://schemas.microsoft.com/office/drawing/2014/main" id="{EE1FC7B4-E4A7-4452-B413-1A623E3A72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chemeClr val="bg1">
              <a:alpha val="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2" name="Freeform 13">
            <a:extLst>
              <a:ext uri="{FF2B5EF4-FFF2-40B4-BE49-F238E27FC236}">
                <a16:creationId xmlns:a16="http://schemas.microsoft.com/office/drawing/2014/main" id="{E0709AF0-24F0-4486-B189-BE6386BDB1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786754" cy="6858000"/>
          </a:xfrm>
          <a:custGeom>
            <a:avLst/>
            <a:gdLst>
              <a:gd name="connsiteX0" fmla="*/ 0 w 11786754"/>
              <a:gd name="connsiteY0" fmla="*/ 0 h 6858000"/>
              <a:gd name="connsiteX1" fmla="*/ 8610600 w 11786754"/>
              <a:gd name="connsiteY1" fmla="*/ 0 h 6858000"/>
              <a:gd name="connsiteX2" fmla="*/ 11786754 w 11786754"/>
              <a:gd name="connsiteY2" fmla="*/ 6858000 h 6858000"/>
              <a:gd name="connsiteX3" fmla="*/ 0 w 1178675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786754" h="6858000">
                <a:moveTo>
                  <a:pt x="0" y="0"/>
                </a:moveTo>
                <a:lnTo>
                  <a:pt x="8610600" y="0"/>
                </a:lnTo>
                <a:lnTo>
                  <a:pt x="11786754" y="6858000"/>
                </a:lnTo>
                <a:lnTo>
                  <a:pt x="0" y="685800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4" name="Freeform 11">
            <a:extLst>
              <a:ext uri="{FF2B5EF4-FFF2-40B4-BE49-F238E27FC236}">
                <a16:creationId xmlns:a16="http://schemas.microsoft.com/office/drawing/2014/main" id="{FBE3B62F-5853-4A3C-B050-6186351A71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581400" cy="6858000"/>
          </a:xfrm>
          <a:custGeom>
            <a:avLst/>
            <a:gdLst>
              <a:gd name="connsiteX0" fmla="*/ 0 w 3581400"/>
              <a:gd name="connsiteY0" fmla="*/ 0 h 6858000"/>
              <a:gd name="connsiteX1" fmla="*/ 405246 w 3581400"/>
              <a:gd name="connsiteY1" fmla="*/ 0 h 6858000"/>
              <a:gd name="connsiteX2" fmla="*/ 3581400 w 3581400"/>
              <a:gd name="connsiteY2" fmla="*/ 6858000 h 6858000"/>
              <a:gd name="connsiteX3" fmla="*/ 0 w 35814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581400" h="6858000">
                <a:moveTo>
                  <a:pt x="0" y="0"/>
                </a:moveTo>
                <a:lnTo>
                  <a:pt x="405246" y="0"/>
                </a:lnTo>
                <a:lnTo>
                  <a:pt x="3581400" y="6858000"/>
                </a:lnTo>
                <a:lnTo>
                  <a:pt x="0" y="685800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77300425-06F7-47FF-A0FD-B126421E7EEA}"/>
              </a:ext>
            </a:extLst>
          </p:cNvPr>
          <p:cNvSpPr>
            <a:spLocks noGrp="1"/>
          </p:cNvSpPr>
          <p:nvPr>
            <p:ph idx="1"/>
          </p:nvPr>
        </p:nvSpPr>
        <p:spPr>
          <a:xfrm>
            <a:off x="405247" y="3067741"/>
            <a:ext cx="4762655" cy="3450873"/>
          </a:xfrm>
        </p:spPr>
        <p:txBody>
          <a:bodyPr>
            <a:normAutofit/>
          </a:bodyPr>
          <a:lstStyle/>
          <a:p>
            <a:pPr>
              <a:spcBef>
                <a:spcPts val="3400"/>
              </a:spcBef>
            </a:pPr>
            <a:r>
              <a:rPr lang="en-US" sz="2000" dirty="0">
                <a:latin typeface="Helvetica" panose="020B0604020202020204" pitchFamily="34" charset="0"/>
                <a:ea typeface="Verdana" panose="020B0604030504040204" pitchFamily="34" charset="0"/>
                <a:cs typeface="Helvetica" panose="020B0604020202020204" pitchFamily="34" charset="0"/>
              </a:rPr>
              <a:t>Same information as Transaction Details report</a:t>
            </a:r>
          </a:p>
          <a:p>
            <a:pPr>
              <a:spcBef>
                <a:spcPts val="3400"/>
              </a:spcBef>
            </a:pPr>
            <a:r>
              <a:rPr lang="en-US" sz="2000" dirty="0">
                <a:latin typeface="Helvetica" panose="020B0604020202020204" pitchFamily="34" charset="0"/>
                <a:ea typeface="Verdana" panose="020B0604030504040204" pitchFamily="34" charset="0"/>
                <a:cs typeface="Helvetica" panose="020B0604020202020204" pitchFamily="34" charset="0"/>
              </a:rPr>
              <a:t>Template for joining information from transaction header, line and accounting lines</a:t>
            </a:r>
          </a:p>
          <a:p>
            <a:pPr>
              <a:spcBef>
                <a:spcPts val="3400"/>
              </a:spcBef>
            </a:pPr>
            <a:r>
              <a:rPr lang="en-US" sz="2000" dirty="0">
                <a:latin typeface="Helvetica" panose="020B0604020202020204" pitchFamily="34" charset="0"/>
                <a:ea typeface="Verdana" panose="020B0604030504040204" pitchFamily="34" charset="0"/>
                <a:cs typeface="Helvetica" panose="020B0604020202020204" pitchFamily="34" charset="0"/>
              </a:rPr>
              <a:t>Full capabilities of </a:t>
            </a:r>
            <a:r>
              <a:rPr lang="en-US" sz="2000" dirty="0" err="1">
                <a:latin typeface="Helvetica" panose="020B0604020202020204" pitchFamily="34" charset="0"/>
                <a:ea typeface="Verdana" panose="020B0604030504040204" pitchFamily="34" charset="0"/>
                <a:cs typeface="Helvetica" panose="020B0604020202020204" pitchFamily="34" charset="0"/>
              </a:rPr>
              <a:t>SuiteAnalytics</a:t>
            </a:r>
            <a:r>
              <a:rPr lang="en-US" sz="2000" dirty="0">
                <a:latin typeface="Helvetica" panose="020B0604020202020204" pitchFamily="34" charset="0"/>
                <a:ea typeface="Verdana" panose="020B0604030504040204" pitchFamily="34" charset="0"/>
                <a:cs typeface="Helvetica" panose="020B0604020202020204" pitchFamily="34" charset="0"/>
              </a:rPr>
              <a:t> Workbook tool</a:t>
            </a:r>
          </a:p>
          <a:p>
            <a:pPr lvl="1">
              <a:spcBef>
                <a:spcPts val="1200"/>
              </a:spcBef>
            </a:pPr>
            <a:r>
              <a:rPr lang="en-US" sz="1800" dirty="0">
                <a:latin typeface="Helvetica" panose="020B0604020202020204" pitchFamily="34" charset="0"/>
                <a:ea typeface="Verdana" panose="020B0604030504040204" pitchFamily="34" charset="0"/>
                <a:cs typeface="Helvetica" panose="020B0604020202020204" pitchFamily="34" charset="0"/>
              </a:rPr>
              <a:t>Multi-Level Joins, Pivoting, Charting</a:t>
            </a:r>
          </a:p>
        </p:txBody>
      </p:sp>
      <p:sp>
        <p:nvSpPr>
          <p:cNvPr id="14" name="Title 1">
            <a:extLst>
              <a:ext uri="{FF2B5EF4-FFF2-40B4-BE49-F238E27FC236}">
                <a16:creationId xmlns:a16="http://schemas.microsoft.com/office/drawing/2014/main" id="{755214FC-437A-4D1E-961B-C9130B71098D}"/>
              </a:ext>
            </a:extLst>
          </p:cNvPr>
          <p:cNvSpPr txBox="1">
            <a:spLocks/>
          </p:cNvSpPr>
          <p:nvPr/>
        </p:nvSpPr>
        <p:spPr>
          <a:xfrm>
            <a:off x="308783" y="1235279"/>
            <a:ext cx="4853060" cy="153662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dirty="0">
                <a:ln>
                  <a:noFill/>
                </a:ln>
                <a:solidFill>
                  <a:srgbClr val="FFC000">
                    <a:lumMod val="40000"/>
                    <a:lumOff val="60000"/>
                  </a:srgbClr>
                </a:solidFill>
                <a:effectLst/>
                <a:uLnTx/>
                <a:uFillTx/>
                <a:latin typeface="Helvetica" panose="020B0604020202020204" pitchFamily="34" charset="0"/>
                <a:ea typeface="+mj-ea"/>
                <a:cs typeface="Helvetica" panose="020B0604020202020204" pitchFamily="34" charset="0"/>
              </a:rPr>
              <a:t>Explore Transaction Details in New Transaction Detail Workbook (Beta)</a:t>
            </a:r>
          </a:p>
        </p:txBody>
      </p:sp>
      <p:pic>
        <p:nvPicPr>
          <p:cNvPr id="6" name="Picture 5">
            <a:extLst>
              <a:ext uri="{FF2B5EF4-FFF2-40B4-BE49-F238E27FC236}">
                <a16:creationId xmlns:a16="http://schemas.microsoft.com/office/drawing/2014/main" id="{9F42263D-4CC2-4F77-AE24-42E177EF4B33}"/>
              </a:ext>
            </a:extLst>
          </p:cNvPr>
          <p:cNvPicPr>
            <a:picLocks noChangeAspect="1"/>
          </p:cNvPicPr>
          <p:nvPr/>
        </p:nvPicPr>
        <p:blipFill>
          <a:blip r:embed="rId3"/>
          <a:stretch>
            <a:fillRect/>
          </a:stretch>
        </p:blipFill>
        <p:spPr>
          <a:xfrm>
            <a:off x="5379002" y="1903092"/>
            <a:ext cx="6498155" cy="3953131"/>
          </a:xfrm>
          <a:prstGeom prst="rect">
            <a:avLst/>
          </a:prstGeom>
        </p:spPr>
      </p:pic>
      <p:sp>
        <p:nvSpPr>
          <p:cNvPr id="8" name="Freeform: Shape 7">
            <a:extLst>
              <a:ext uri="{FF2B5EF4-FFF2-40B4-BE49-F238E27FC236}">
                <a16:creationId xmlns:a16="http://schemas.microsoft.com/office/drawing/2014/main" id="{E1E200CA-ED43-47CC-8319-0528E6D96A4B}"/>
              </a:ext>
            </a:extLst>
          </p:cNvPr>
          <p:cNvSpPr/>
          <p:nvPr/>
        </p:nvSpPr>
        <p:spPr>
          <a:xfrm>
            <a:off x="5351721" y="1871330"/>
            <a:ext cx="6528391" cy="3983665"/>
          </a:xfrm>
          <a:custGeom>
            <a:avLst/>
            <a:gdLst>
              <a:gd name="connsiteX0" fmla="*/ 0 w 6528391"/>
              <a:gd name="connsiteY0" fmla="*/ 0 h 3983665"/>
              <a:gd name="connsiteX1" fmla="*/ 6528391 w 6528391"/>
              <a:gd name="connsiteY1" fmla="*/ 21265 h 3983665"/>
              <a:gd name="connsiteX2" fmla="*/ 6528391 w 6528391"/>
              <a:gd name="connsiteY2" fmla="*/ 3983665 h 3983665"/>
              <a:gd name="connsiteX3" fmla="*/ 3615070 w 6528391"/>
              <a:gd name="connsiteY3" fmla="*/ 3983665 h 3983665"/>
              <a:gd name="connsiteX4" fmla="*/ 3600893 w 6528391"/>
              <a:gd name="connsiteY4" fmla="*/ 2523461 h 3983665"/>
              <a:gd name="connsiteX5" fmla="*/ 14177 w 6528391"/>
              <a:gd name="connsiteY5" fmla="*/ 2502196 h 3983665"/>
              <a:gd name="connsiteX6" fmla="*/ 14177 w 6528391"/>
              <a:gd name="connsiteY6" fmla="*/ 1679944 h 3983665"/>
              <a:gd name="connsiteX7" fmla="*/ 5061098 w 6528391"/>
              <a:gd name="connsiteY7" fmla="*/ 1694121 h 3983665"/>
              <a:gd name="connsiteX8" fmla="*/ 5054009 w 6528391"/>
              <a:gd name="connsiteY8" fmla="*/ 1247554 h 3983665"/>
              <a:gd name="connsiteX9" fmla="*/ 14177 w 6528391"/>
              <a:gd name="connsiteY9" fmla="*/ 1240465 h 3983665"/>
              <a:gd name="connsiteX10" fmla="*/ 0 w 6528391"/>
              <a:gd name="connsiteY10" fmla="*/ 0 h 3983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528391" h="3983665">
                <a:moveTo>
                  <a:pt x="0" y="0"/>
                </a:moveTo>
                <a:lnTo>
                  <a:pt x="6528391" y="21265"/>
                </a:lnTo>
                <a:lnTo>
                  <a:pt x="6528391" y="3983665"/>
                </a:lnTo>
                <a:lnTo>
                  <a:pt x="3615070" y="3983665"/>
                </a:lnTo>
                <a:lnTo>
                  <a:pt x="3600893" y="2523461"/>
                </a:lnTo>
                <a:lnTo>
                  <a:pt x="14177" y="2502196"/>
                </a:lnTo>
                <a:lnTo>
                  <a:pt x="14177" y="1679944"/>
                </a:lnTo>
                <a:lnTo>
                  <a:pt x="5061098" y="1694121"/>
                </a:lnTo>
                <a:lnTo>
                  <a:pt x="5054009" y="1247554"/>
                </a:lnTo>
                <a:lnTo>
                  <a:pt x="14177" y="1240465"/>
                </a:lnTo>
                <a:cubicBezTo>
                  <a:pt x="16540" y="824614"/>
                  <a:pt x="18902" y="408763"/>
                  <a:pt x="0" y="0"/>
                </a:cubicBezTo>
                <a:close/>
              </a:path>
            </a:pathLst>
          </a:custGeom>
          <a:solidFill>
            <a:schemeClr val="bg1">
              <a:alpha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98849A85-5CFB-41B8-8B82-53B16C9030F7}"/>
              </a:ext>
            </a:extLst>
          </p:cNvPr>
          <p:cNvSpPr/>
          <p:nvPr/>
        </p:nvSpPr>
        <p:spPr>
          <a:xfrm>
            <a:off x="5372942" y="1903093"/>
            <a:ext cx="6504217" cy="3953129"/>
          </a:xfrm>
          <a:prstGeom prst="rect">
            <a:avLst/>
          </a:prstGeom>
          <a:noFill/>
          <a:ln w="57150">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E2C06805-0804-41F9-BB02-EE4A34B35D52}"/>
              </a:ext>
            </a:extLst>
          </p:cNvPr>
          <p:cNvSpPr/>
          <p:nvPr/>
        </p:nvSpPr>
        <p:spPr>
          <a:xfrm>
            <a:off x="5372942" y="4387057"/>
            <a:ext cx="3586123" cy="1469165"/>
          </a:xfrm>
          <a:prstGeom prst="rect">
            <a:avLst/>
          </a:prstGeom>
          <a:noFill/>
          <a:ln w="57150">
            <a:solidFill>
              <a:srgbClr val="89E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E35130BA-773C-461C-90F8-4B3026A0C1D9}"/>
              </a:ext>
            </a:extLst>
          </p:cNvPr>
          <p:cNvSpPr/>
          <p:nvPr/>
        </p:nvSpPr>
        <p:spPr>
          <a:xfrm>
            <a:off x="5372943" y="3116990"/>
            <a:ext cx="5045053" cy="449170"/>
          </a:xfrm>
          <a:prstGeom prst="rect">
            <a:avLst/>
          </a:prstGeom>
          <a:noFill/>
          <a:ln w="57150">
            <a:solidFill>
              <a:srgbClr val="89E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Title 1">
            <a:extLst>
              <a:ext uri="{FF2B5EF4-FFF2-40B4-BE49-F238E27FC236}">
                <a16:creationId xmlns:a16="http://schemas.microsoft.com/office/drawing/2014/main" id="{4D8D8038-07CD-406C-A847-F3A404C1D7CC}"/>
              </a:ext>
            </a:extLst>
          </p:cNvPr>
          <p:cNvSpPr txBox="1">
            <a:spLocks/>
          </p:cNvSpPr>
          <p:nvPr/>
        </p:nvSpPr>
        <p:spPr>
          <a:xfrm>
            <a:off x="308782" y="339381"/>
            <a:ext cx="5926917" cy="66258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Rockwell" panose="02060603020205020403" pitchFamily="18" charset="0"/>
                <a:ea typeface="+mj-ea"/>
                <a:cs typeface="Helvetica" panose="020B0604020202020204" pitchFamily="34" charset="0"/>
              </a:rPr>
              <a:t>Tips &amp; </a:t>
            </a:r>
            <a:r>
              <a:rPr kumimoji="0" lang="en-US" sz="3200" b="0" i="0" u="none" strike="noStrike" kern="1200" cap="none" spc="0" normalizeH="0" baseline="0" noProof="0" dirty="0">
                <a:ln>
                  <a:noFill/>
                </a:ln>
                <a:solidFill>
                  <a:srgbClr val="89E0FF"/>
                </a:solidFill>
                <a:effectLst/>
                <a:uLnTx/>
                <a:uFillTx/>
                <a:latin typeface="Rockwell" panose="02060603020205020403" pitchFamily="18" charset="0"/>
                <a:ea typeface="+mj-ea"/>
                <a:cs typeface="Helvetica" panose="020B0604020202020204" pitchFamily="34" charset="0"/>
              </a:rPr>
              <a:t>Tricks</a:t>
            </a:r>
            <a:endParaRPr kumimoji="0" lang="en-US" sz="2800" b="0" i="0" u="none" strike="noStrike" kern="1200" cap="none" spc="0" normalizeH="0" baseline="0" noProof="0" dirty="0">
              <a:ln>
                <a:noFill/>
              </a:ln>
              <a:solidFill>
                <a:srgbClr val="FFC000">
                  <a:lumMod val="40000"/>
                  <a:lumOff val="60000"/>
                </a:srgbClr>
              </a:solidFill>
              <a:effectLst/>
              <a:uLnTx/>
              <a:uFillTx/>
              <a:latin typeface="Rockwell" panose="02060603020205020403" pitchFamily="18" charset="0"/>
              <a:ea typeface="+mj-ea"/>
              <a:cs typeface="Helvetica" panose="020B0604020202020204" pitchFamily="34" charset="0"/>
            </a:endParaRPr>
          </a:p>
        </p:txBody>
      </p:sp>
      <p:cxnSp>
        <p:nvCxnSpPr>
          <p:cNvPr id="40" name="Straight Connector 39">
            <a:extLst>
              <a:ext uri="{FF2B5EF4-FFF2-40B4-BE49-F238E27FC236}">
                <a16:creationId xmlns:a16="http://schemas.microsoft.com/office/drawing/2014/main" id="{B337A66D-667D-46F5-928D-15A918527C69}"/>
              </a:ext>
            </a:extLst>
          </p:cNvPr>
          <p:cNvCxnSpPr/>
          <p:nvPr/>
        </p:nvCxnSpPr>
        <p:spPr>
          <a:xfrm>
            <a:off x="406280" y="1097280"/>
            <a:ext cx="5486400" cy="0"/>
          </a:xfrm>
          <a:prstGeom prst="line">
            <a:avLst/>
          </a:prstGeom>
          <a:ln w="6350">
            <a:solidFill>
              <a:srgbClr val="BF95D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07382772"/>
      </p:ext>
    </p:extLst>
  </p:cSld>
  <p:clrMapOvr>
    <a:overrideClrMapping bg1="dk1" tx1="lt1" bg2="dk2" tx2="lt2" accent1="accent1" accent2="accent2" accent3="accent3" accent4="accent4" accent5="accent5" accent6="accent6" hlink="hlink" folHlink="folHlink"/>
  </p:clrMapOvr>
</p:sld>
</file>

<file path=ppt/slides/slide9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70" name="Rectangle 69">
            <a:extLst>
              <a:ext uri="{FF2B5EF4-FFF2-40B4-BE49-F238E27FC236}">
                <a16:creationId xmlns:a16="http://schemas.microsoft.com/office/drawing/2014/main" id="{EE1FC7B4-E4A7-4452-B413-1A623E3A72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chemeClr val="bg1">
              <a:alpha val="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2" name="Freeform 13">
            <a:extLst>
              <a:ext uri="{FF2B5EF4-FFF2-40B4-BE49-F238E27FC236}">
                <a16:creationId xmlns:a16="http://schemas.microsoft.com/office/drawing/2014/main" id="{E0709AF0-24F0-4486-B189-BE6386BDB1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786754" cy="6858000"/>
          </a:xfrm>
          <a:custGeom>
            <a:avLst/>
            <a:gdLst>
              <a:gd name="connsiteX0" fmla="*/ 0 w 11786754"/>
              <a:gd name="connsiteY0" fmla="*/ 0 h 6858000"/>
              <a:gd name="connsiteX1" fmla="*/ 8610600 w 11786754"/>
              <a:gd name="connsiteY1" fmla="*/ 0 h 6858000"/>
              <a:gd name="connsiteX2" fmla="*/ 11786754 w 11786754"/>
              <a:gd name="connsiteY2" fmla="*/ 6858000 h 6858000"/>
              <a:gd name="connsiteX3" fmla="*/ 0 w 1178675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786754" h="6858000">
                <a:moveTo>
                  <a:pt x="0" y="0"/>
                </a:moveTo>
                <a:lnTo>
                  <a:pt x="8610600" y="0"/>
                </a:lnTo>
                <a:lnTo>
                  <a:pt x="11786754" y="6858000"/>
                </a:lnTo>
                <a:lnTo>
                  <a:pt x="0" y="685800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4" name="Freeform 11">
            <a:extLst>
              <a:ext uri="{FF2B5EF4-FFF2-40B4-BE49-F238E27FC236}">
                <a16:creationId xmlns:a16="http://schemas.microsoft.com/office/drawing/2014/main" id="{FBE3B62F-5853-4A3C-B050-6186351A71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581400" cy="6858000"/>
          </a:xfrm>
          <a:custGeom>
            <a:avLst/>
            <a:gdLst>
              <a:gd name="connsiteX0" fmla="*/ 0 w 3581400"/>
              <a:gd name="connsiteY0" fmla="*/ 0 h 6858000"/>
              <a:gd name="connsiteX1" fmla="*/ 405246 w 3581400"/>
              <a:gd name="connsiteY1" fmla="*/ 0 h 6858000"/>
              <a:gd name="connsiteX2" fmla="*/ 3581400 w 3581400"/>
              <a:gd name="connsiteY2" fmla="*/ 6858000 h 6858000"/>
              <a:gd name="connsiteX3" fmla="*/ 0 w 35814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581400" h="6858000">
                <a:moveTo>
                  <a:pt x="0" y="0"/>
                </a:moveTo>
                <a:lnTo>
                  <a:pt x="405246" y="0"/>
                </a:lnTo>
                <a:lnTo>
                  <a:pt x="3581400" y="6858000"/>
                </a:lnTo>
                <a:lnTo>
                  <a:pt x="0" y="685800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77300425-06F7-47FF-A0FD-B126421E7EEA}"/>
              </a:ext>
            </a:extLst>
          </p:cNvPr>
          <p:cNvSpPr>
            <a:spLocks noGrp="1"/>
          </p:cNvSpPr>
          <p:nvPr>
            <p:ph idx="1"/>
          </p:nvPr>
        </p:nvSpPr>
        <p:spPr>
          <a:xfrm>
            <a:off x="405247" y="3322268"/>
            <a:ext cx="4762655" cy="3189220"/>
          </a:xfrm>
        </p:spPr>
        <p:txBody>
          <a:bodyPr>
            <a:normAutofit/>
          </a:bodyPr>
          <a:lstStyle/>
          <a:p>
            <a:pPr>
              <a:spcBef>
                <a:spcPts val="3400"/>
              </a:spcBef>
            </a:pPr>
            <a:r>
              <a:rPr lang="en-US" sz="2000" dirty="0">
                <a:latin typeface="Helvetica" panose="020B0604020202020204" pitchFamily="34" charset="0"/>
                <a:ea typeface="Verdana" panose="020B0604030504040204" pitchFamily="34" charset="0"/>
                <a:cs typeface="Helvetica" panose="020B0604020202020204" pitchFamily="34" charset="0"/>
              </a:rPr>
              <a:t>Sales Order &lt;&gt; Invoice &lt;&gt; Customer Payment</a:t>
            </a:r>
          </a:p>
          <a:p>
            <a:pPr>
              <a:spcBef>
                <a:spcPts val="3400"/>
              </a:spcBef>
            </a:pPr>
            <a:r>
              <a:rPr lang="en-US" sz="2000" dirty="0">
                <a:latin typeface="Helvetica" panose="020B0604020202020204" pitchFamily="34" charset="0"/>
                <a:ea typeface="Verdana" panose="020B0604030504040204" pitchFamily="34" charset="0"/>
                <a:cs typeface="Helvetica" panose="020B0604020202020204" pitchFamily="34" charset="0"/>
              </a:rPr>
              <a:t>Purchase Order &lt;&gt; Vendor Bill &lt;&gt; Bill Payment</a:t>
            </a:r>
          </a:p>
          <a:p>
            <a:pPr>
              <a:spcBef>
                <a:spcPts val="3400"/>
              </a:spcBef>
            </a:pPr>
            <a:r>
              <a:rPr lang="en-US" sz="2000" dirty="0">
                <a:latin typeface="Helvetica" panose="020B0604020202020204" pitchFamily="34" charset="0"/>
                <a:ea typeface="Verdana" panose="020B0604030504040204" pitchFamily="34" charset="0"/>
                <a:cs typeface="Helvetica" panose="020B0604020202020204" pitchFamily="34" charset="0"/>
              </a:rPr>
              <a:t>Further record joins, pivoting, charting</a:t>
            </a:r>
            <a:endParaRPr lang="en-US" sz="1800" dirty="0">
              <a:latin typeface="Helvetica" panose="020B0604020202020204" pitchFamily="34" charset="0"/>
              <a:ea typeface="Verdana" panose="020B0604030504040204" pitchFamily="34" charset="0"/>
              <a:cs typeface="Helvetica" panose="020B0604020202020204" pitchFamily="34" charset="0"/>
            </a:endParaRPr>
          </a:p>
        </p:txBody>
      </p:sp>
      <p:sp>
        <p:nvSpPr>
          <p:cNvPr id="14" name="Title 1">
            <a:extLst>
              <a:ext uri="{FF2B5EF4-FFF2-40B4-BE49-F238E27FC236}">
                <a16:creationId xmlns:a16="http://schemas.microsoft.com/office/drawing/2014/main" id="{755214FC-437A-4D1E-961B-C9130B71098D}"/>
              </a:ext>
            </a:extLst>
          </p:cNvPr>
          <p:cNvSpPr txBox="1">
            <a:spLocks/>
          </p:cNvSpPr>
          <p:nvPr/>
        </p:nvSpPr>
        <p:spPr>
          <a:xfrm>
            <a:off x="308783" y="1235279"/>
            <a:ext cx="4853060" cy="153662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dirty="0">
                <a:ln>
                  <a:noFill/>
                </a:ln>
                <a:solidFill>
                  <a:srgbClr val="FFC000">
                    <a:lumMod val="40000"/>
                    <a:lumOff val="60000"/>
                  </a:srgbClr>
                </a:solidFill>
                <a:effectLst/>
                <a:uLnTx/>
                <a:uFillTx/>
                <a:latin typeface="Helvetica" panose="020B0604020202020204" pitchFamily="34" charset="0"/>
                <a:ea typeface="+mj-ea"/>
                <a:cs typeface="Helvetica" panose="020B0604020202020204" pitchFamily="34" charset="0"/>
              </a:rPr>
              <a:t>Join Previous and Next Transactions in Transaction Detail Workbook (Beta)</a:t>
            </a:r>
          </a:p>
        </p:txBody>
      </p:sp>
      <p:pic>
        <p:nvPicPr>
          <p:cNvPr id="4" name="Picture 3">
            <a:extLst>
              <a:ext uri="{FF2B5EF4-FFF2-40B4-BE49-F238E27FC236}">
                <a16:creationId xmlns:a16="http://schemas.microsoft.com/office/drawing/2014/main" id="{EC3DE534-26E5-4CAD-95C4-EF5A76075FC7}"/>
              </a:ext>
            </a:extLst>
          </p:cNvPr>
          <p:cNvPicPr>
            <a:picLocks noChangeAspect="1"/>
          </p:cNvPicPr>
          <p:nvPr/>
        </p:nvPicPr>
        <p:blipFill>
          <a:blip r:embed="rId3"/>
          <a:stretch>
            <a:fillRect/>
          </a:stretch>
        </p:blipFill>
        <p:spPr>
          <a:xfrm>
            <a:off x="5265039" y="1441795"/>
            <a:ext cx="6618178" cy="4949862"/>
          </a:xfrm>
          <a:prstGeom prst="rect">
            <a:avLst/>
          </a:prstGeom>
        </p:spPr>
      </p:pic>
      <p:sp>
        <p:nvSpPr>
          <p:cNvPr id="16" name="Rectangle 15">
            <a:extLst>
              <a:ext uri="{FF2B5EF4-FFF2-40B4-BE49-F238E27FC236}">
                <a16:creationId xmlns:a16="http://schemas.microsoft.com/office/drawing/2014/main" id="{6DD13F3C-33DF-4FD0-AB99-140C647C824A}"/>
              </a:ext>
            </a:extLst>
          </p:cNvPr>
          <p:cNvSpPr/>
          <p:nvPr/>
        </p:nvSpPr>
        <p:spPr>
          <a:xfrm>
            <a:off x="5277159" y="1441794"/>
            <a:ext cx="6606057" cy="2697480"/>
          </a:xfrm>
          <a:prstGeom prst="rect">
            <a:avLst/>
          </a:prstGeom>
          <a:solidFill>
            <a:schemeClr val="bg1">
              <a:alpha val="34000"/>
            </a:schemeClr>
          </a:solidFill>
          <a:ln w="57150">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5006C4AD-9275-4BEC-94DC-8BE087ADE4BD}"/>
              </a:ext>
            </a:extLst>
          </p:cNvPr>
          <p:cNvSpPr/>
          <p:nvPr/>
        </p:nvSpPr>
        <p:spPr>
          <a:xfrm>
            <a:off x="5277159" y="4139274"/>
            <a:ext cx="6606057" cy="2252383"/>
          </a:xfrm>
          <a:prstGeom prst="rect">
            <a:avLst/>
          </a:prstGeom>
          <a:noFill/>
          <a:ln w="57150">
            <a:solidFill>
              <a:srgbClr val="89E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EEDC8DC2-F5C1-432F-B2ED-632CFEBA5122}"/>
              </a:ext>
            </a:extLst>
          </p:cNvPr>
          <p:cNvSpPr/>
          <p:nvPr/>
        </p:nvSpPr>
        <p:spPr>
          <a:xfrm>
            <a:off x="5358384" y="4416552"/>
            <a:ext cx="6449634" cy="283464"/>
          </a:xfrm>
          <a:prstGeom prst="rect">
            <a:avLst/>
          </a:prstGeom>
          <a:noFill/>
          <a:ln w="3810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069B518B-53CA-43C1-89C0-6587ED50B699}"/>
              </a:ext>
            </a:extLst>
          </p:cNvPr>
          <p:cNvSpPr/>
          <p:nvPr/>
        </p:nvSpPr>
        <p:spPr>
          <a:xfrm>
            <a:off x="5358384" y="5264260"/>
            <a:ext cx="6449634" cy="283464"/>
          </a:xfrm>
          <a:prstGeom prst="rect">
            <a:avLst/>
          </a:prstGeom>
          <a:noFill/>
          <a:ln w="3810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Title 1">
            <a:extLst>
              <a:ext uri="{FF2B5EF4-FFF2-40B4-BE49-F238E27FC236}">
                <a16:creationId xmlns:a16="http://schemas.microsoft.com/office/drawing/2014/main" id="{AFA45927-15C8-41C2-B144-C961D445145C}"/>
              </a:ext>
            </a:extLst>
          </p:cNvPr>
          <p:cNvSpPr txBox="1">
            <a:spLocks/>
          </p:cNvSpPr>
          <p:nvPr/>
        </p:nvSpPr>
        <p:spPr>
          <a:xfrm>
            <a:off x="308782" y="339381"/>
            <a:ext cx="5926917" cy="66258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Rockwell" panose="02060603020205020403" pitchFamily="18" charset="0"/>
                <a:ea typeface="+mj-ea"/>
                <a:cs typeface="Helvetica" panose="020B0604020202020204" pitchFamily="34" charset="0"/>
              </a:rPr>
              <a:t>Tips &amp; </a:t>
            </a:r>
            <a:r>
              <a:rPr kumimoji="0" lang="en-US" sz="3200" b="0" i="0" u="none" strike="noStrike" kern="1200" cap="none" spc="0" normalizeH="0" baseline="0" noProof="0" dirty="0">
                <a:ln>
                  <a:noFill/>
                </a:ln>
                <a:solidFill>
                  <a:srgbClr val="89E0FF"/>
                </a:solidFill>
                <a:effectLst/>
                <a:uLnTx/>
                <a:uFillTx/>
                <a:latin typeface="Rockwell" panose="02060603020205020403" pitchFamily="18" charset="0"/>
                <a:ea typeface="+mj-ea"/>
                <a:cs typeface="Helvetica" panose="020B0604020202020204" pitchFamily="34" charset="0"/>
              </a:rPr>
              <a:t>Tricks</a:t>
            </a:r>
            <a:endParaRPr kumimoji="0" lang="en-US" sz="2800" b="0" i="0" u="none" strike="noStrike" kern="1200" cap="none" spc="0" normalizeH="0" baseline="0" noProof="0" dirty="0">
              <a:ln>
                <a:noFill/>
              </a:ln>
              <a:solidFill>
                <a:srgbClr val="FFC000">
                  <a:lumMod val="40000"/>
                  <a:lumOff val="60000"/>
                </a:srgbClr>
              </a:solidFill>
              <a:effectLst/>
              <a:uLnTx/>
              <a:uFillTx/>
              <a:latin typeface="Rockwell" panose="02060603020205020403" pitchFamily="18" charset="0"/>
              <a:ea typeface="+mj-ea"/>
              <a:cs typeface="Helvetica" panose="020B0604020202020204" pitchFamily="34" charset="0"/>
            </a:endParaRPr>
          </a:p>
        </p:txBody>
      </p:sp>
      <p:cxnSp>
        <p:nvCxnSpPr>
          <p:cNvPr id="23" name="Straight Connector 22">
            <a:extLst>
              <a:ext uri="{FF2B5EF4-FFF2-40B4-BE49-F238E27FC236}">
                <a16:creationId xmlns:a16="http://schemas.microsoft.com/office/drawing/2014/main" id="{B238589D-599B-4F84-B867-4BA98437D001}"/>
              </a:ext>
            </a:extLst>
          </p:cNvPr>
          <p:cNvCxnSpPr/>
          <p:nvPr/>
        </p:nvCxnSpPr>
        <p:spPr>
          <a:xfrm>
            <a:off x="406280" y="1097280"/>
            <a:ext cx="5486400" cy="0"/>
          </a:xfrm>
          <a:prstGeom prst="line">
            <a:avLst/>
          </a:prstGeom>
          <a:ln w="6350">
            <a:solidFill>
              <a:srgbClr val="BF95D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5051373"/>
      </p:ext>
    </p:extLst>
  </p:cSld>
  <p:clrMapOvr>
    <a:overrideClrMapping bg1="dk1" tx1="lt1" bg2="dk2" tx2="lt2" accent1="accent1" accent2="accent2" accent3="accent3" accent4="accent4" accent5="accent5" accent6="accent6" hlink="hlink" folHlink="folHlink"/>
  </p:clrMapOvr>
</p:sld>
</file>

<file path=ppt/slides/slide97.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70" name="Rectangle 69">
            <a:extLst>
              <a:ext uri="{FF2B5EF4-FFF2-40B4-BE49-F238E27FC236}">
                <a16:creationId xmlns:a16="http://schemas.microsoft.com/office/drawing/2014/main" id="{EE1FC7B4-E4A7-4452-B413-1A623E3A72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chemeClr val="bg1">
              <a:alpha val="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2" name="Freeform 13">
            <a:extLst>
              <a:ext uri="{FF2B5EF4-FFF2-40B4-BE49-F238E27FC236}">
                <a16:creationId xmlns:a16="http://schemas.microsoft.com/office/drawing/2014/main" id="{E0709AF0-24F0-4486-B189-BE6386BDB1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786754" cy="6858000"/>
          </a:xfrm>
          <a:custGeom>
            <a:avLst/>
            <a:gdLst>
              <a:gd name="connsiteX0" fmla="*/ 0 w 11786754"/>
              <a:gd name="connsiteY0" fmla="*/ 0 h 6858000"/>
              <a:gd name="connsiteX1" fmla="*/ 8610600 w 11786754"/>
              <a:gd name="connsiteY1" fmla="*/ 0 h 6858000"/>
              <a:gd name="connsiteX2" fmla="*/ 11786754 w 11786754"/>
              <a:gd name="connsiteY2" fmla="*/ 6858000 h 6858000"/>
              <a:gd name="connsiteX3" fmla="*/ 0 w 1178675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786754" h="6858000">
                <a:moveTo>
                  <a:pt x="0" y="0"/>
                </a:moveTo>
                <a:lnTo>
                  <a:pt x="8610600" y="0"/>
                </a:lnTo>
                <a:lnTo>
                  <a:pt x="11786754" y="6858000"/>
                </a:lnTo>
                <a:lnTo>
                  <a:pt x="0" y="685800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4" name="Freeform 11">
            <a:extLst>
              <a:ext uri="{FF2B5EF4-FFF2-40B4-BE49-F238E27FC236}">
                <a16:creationId xmlns:a16="http://schemas.microsoft.com/office/drawing/2014/main" id="{FBE3B62F-5853-4A3C-B050-6186351A71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581400" cy="6858000"/>
          </a:xfrm>
          <a:custGeom>
            <a:avLst/>
            <a:gdLst>
              <a:gd name="connsiteX0" fmla="*/ 0 w 3581400"/>
              <a:gd name="connsiteY0" fmla="*/ 0 h 6858000"/>
              <a:gd name="connsiteX1" fmla="*/ 405246 w 3581400"/>
              <a:gd name="connsiteY1" fmla="*/ 0 h 6858000"/>
              <a:gd name="connsiteX2" fmla="*/ 3581400 w 3581400"/>
              <a:gd name="connsiteY2" fmla="*/ 6858000 h 6858000"/>
              <a:gd name="connsiteX3" fmla="*/ 0 w 35814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581400" h="6858000">
                <a:moveTo>
                  <a:pt x="0" y="0"/>
                </a:moveTo>
                <a:lnTo>
                  <a:pt x="405246" y="0"/>
                </a:lnTo>
                <a:lnTo>
                  <a:pt x="3581400" y="6858000"/>
                </a:lnTo>
                <a:lnTo>
                  <a:pt x="0" y="685800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77300425-06F7-47FF-A0FD-B126421E7EEA}"/>
              </a:ext>
            </a:extLst>
          </p:cNvPr>
          <p:cNvSpPr>
            <a:spLocks noGrp="1"/>
          </p:cNvSpPr>
          <p:nvPr>
            <p:ph idx="1"/>
          </p:nvPr>
        </p:nvSpPr>
        <p:spPr>
          <a:xfrm>
            <a:off x="405247" y="2843774"/>
            <a:ext cx="4762655" cy="3189220"/>
          </a:xfrm>
        </p:spPr>
        <p:txBody>
          <a:bodyPr>
            <a:normAutofit/>
          </a:bodyPr>
          <a:lstStyle/>
          <a:p>
            <a:pPr>
              <a:spcBef>
                <a:spcPts val="3400"/>
              </a:spcBef>
            </a:pPr>
            <a:r>
              <a:rPr lang="en-US" sz="2000" dirty="0">
                <a:latin typeface="Helvetica" panose="020B0604020202020204" pitchFamily="34" charset="0"/>
                <a:ea typeface="Verdana" panose="020B0604030504040204" pitchFamily="34" charset="0"/>
                <a:cs typeface="Helvetica" panose="020B0604020202020204" pitchFamily="34" charset="0"/>
              </a:rPr>
              <a:t>Set Field Display Type, Set Field Value, Return User Error</a:t>
            </a:r>
          </a:p>
          <a:p>
            <a:pPr lvl="1">
              <a:spcBef>
                <a:spcPts val="1200"/>
              </a:spcBef>
            </a:pPr>
            <a:r>
              <a:rPr lang="en-US" sz="2000" dirty="0">
                <a:latin typeface="Helvetica" panose="020B0604020202020204" pitchFamily="34" charset="0"/>
                <a:ea typeface="Verdana" panose="020B0604030504040204" pitchFamily="34" charset="0"/>
                <a:cs typeface="Helvetica" panose="020B0604020202020204" pitchFamily="34" charset="0"/>
              </a:rPr>
              <a:t>Some limitations on triggers</a:t>
            </a:r>
          </a:p>
        </p:txBody>
      </p:sp>
      <p:sp>
        <p:nvSpPr>
          <p:cNvPr id="14" name="Title 1">
            <a:extLst>
              <a:ext uri="{FF2B5EF4-FFF2-40B4-BE49-F238E27FC236}">
                <a16:creationId xmlns:a16="http://schemas.microsoft.com/office/drawing/2014/main" id="{755214FC-437A-4D1E-961B-C9130B71098D}"/>
              </a:ext>
            </a:extLst>
          </p:cNvPr>
          <p:cNvSpPr txBox="1">
            <a:spLocks/>
          </p:cNvSpPr>
          <p:nvPr/>
        </p:nvSpPr>
        <p:spPr>
          <a:xfrm>
            <a:off x="308782" y="1235279"/>
            <a:ext cx="5648865" cy="153662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dirty="0">
                <a:ln>
                  <a:noFill/>
                </a:ln>
                <a:solidFill>
                  <a:srgbClr val="FFC000">
                    <a:lumMod val="40000"/>
                    <a:lumOff val="60000"/>
                  </a:srgbClr>
                </a:solidFill>
                <a:effectLst/>
                <a:uLnTx/>
                <a:uFillTx/>
                <a:latin typeface="Helvetica" panose="020B0604020202020204" pitchFamily="34" charset="0"/>
                <a:ea typeface="+mj-ea"/>
                <a:cs typeface="Helvetica" panose="020B0604020202020204" pitchFamily="34" charset="0"/>
              </a:rPr>
              <a:t>New Support for Workflow Actions to Execute on Items </a:t>
            </a:r>
            <a:r>
              <a:rPr kumimoji="0" lang="en-US" sz="2800" b="0" i="0" u="none" strike="noStrike" kern="1200" cap="none" spc="0" normalizeH="0" baseline="0" noProof="0" dirty="0" err="1">
                <a:ln>
                  <a:noFill/>
                </a:ln>
                <a:solidFill>
                  <a:srgbClr val="FFC000">
                    <a:lumMod val="40000"/>
                    <a:lumOff val="60000"/>
                  </a:srgbClr>
                </a:solidFill>
                <a:effectLst/>
                <a:uLnTx/>
                <a:uFillTx/>
                <a:latin typeface="Helvetica" panose="020B0604020202020204" pitchFamily="34" charset="0"/>
                <a:ea typeface="+mj-ea"/>
                <a:cs typeface="Helvetica" panose="020B0604020202020204" pitchFamily="34" charset="0"/>
              </a:rPr>
              <a:t>Sublist</a:t>
            </a:r>
            <a:endParaRPr kumimoji="0" lang="en-US" sz="2800" b="0" i="0" u="none" strike="noStrike" kern="1200" cap="none" spc="0" normalizeH="0" baseline="0" noProof="0" dirty="0">
              <a:ln>
                <a:noFill/>
              </a:ln>
              <a:solidFill>
                <a:srgbClr val="FFC000">
                  <a:lumMod val="40000"/>
                  <a:lumOff val="60000"/>
                </a:srgbClr>
              </a:solidFill>
              <a:effectLst/>
              <a:uLnTx/>
              <a:uFillTx/>
              <a:latin typeface="Helvetica" panose="020B0604020202020204" pitchFamily="34" charset="0"/>
              <a:ea typeface="+mj-ea"/>
              <a:cs typeface="Helvetica" panose="020B0604020202020204" pitchFamily="34" charset="0"/>
            </a:endParaRPr>
          </a:p>
        </p:txBody>
      </p:sp>
      <p:pic>
        <p:nvPicPr>
          <p:cNvPr id="15" name="Picture 14">
            <a:extLst>
              <a:ext uri="{FF2B5EF4-FFF2-40B4-BE49-F238E27FC236}">
                <a16:creationId xmlns:a16="http://schemas.microsoft.com/office/drawing/2014/main" id="{0B243EFA-52DF-4EEC-B0D0-A6AF73F93409}"/>
              </a:ext>
            </a:extLst>
          </p:cNvPr>
          <p:cNvPicPr>
            <a:picLocks noChangeAspect="1"/>
          </p:cNvPicPr>
          <p:nvPr/>
        </p:nvPicPr>
        <p:blipFill>
          <a:blip r:embed="rId3"/>
          <a:stretch>
            <a:fillRect/>
          </a:stretch>
        </p:blipFill>
        <p:spPr>
          <a:xfrm>
            <a:off x="659876" y="4458425"/>
            <a:ext cx="10872247" cy="2194788"/>
          </a:xfrm>
          <a:prstGeom prst="rect">
            <a:avLst/>
          </a:prstGeom>
        </p:spPr>
      </p:pic>
      <p:sp>
        <p:nvSpPr>
          <p:cNvPr id="29" name="Freeform: Shape 28">
            <a:extLst>
              <a:ext uri="{FF2B5EF4-FFF2-40B4-BE49-F238E27FC236}">
                <a16:creationId xmlns:a16="http://schemas.microsoft.com/office/drawing/2014/main" id="{D4B2C7EB-8AD7-4149-BA04-49AABCC52289}"/>
              </a:ext>
            </a:extLst>
          </p:cNvPr>
          <p:cNvSpPr/>
          <p:nvPr/>
        </p:nvSpPr>
        <p:spPr>
          <a:xfrm>
            <a:off x="657225" y="4466376"/>
            <a:ext cx="7237413" cy="2194788"/>
          </a:xfrm>
          <a:custGeom>
            <a:avLst/>
            <a:gdLst>
              <a:gd name="connsiteX0" fmla="*/ 0 w 7237413"/>
              <a:gd name="connsiteY0" fmla="*/ 0 h 2195513"/>
              <a:gd name="connsiteX1" fmla="*/ 0 w 7237413"/>
              <a:gd name="connsiteY1" fmla="*/ 742950 h 2195513"/>
              <a:gd name="connsiteX2" fmla="*/ 1725613 w 7237413"/>
              <a:gd name="connsiteY2" fmla="*/ 746125 h 2195513"/>
              <a:gd name="connsiteX3" fmla="*/ 1725613 w 7237413"/>
              <a:gd name="connsiteY3" fmla="*/ 1508125 h 2195513"/>
              <a:gd name="connsiteX4" fmla="*/ 3905250 w 7237413"/>
              <a:gd name="connsiteY4" fmla="*/ 1509713 h 2195513"/>
              <a:gd name="connsiteX5" fmla="*/ 3903663 w 7237413"/>
              <a:gd name="connsiteY5" fmla="*/ 2195513 h 2195513"/>
              <a:gd name="connsiteX6" fmla="*/ 7237413 w 7237413"/>
              <a:gd name="connsiteY6" fmla="*/ 2195513 h 2195513"/>
              <a:gd name="connsiteX7" fmla="*/ 7234238 w 7237413"/>
              <a:gd name="connsiteY7" fmla="*/ 0 h 2195513"/>
              <a:gd name="connsiteX8" fmla="*/ 0 w 7237413"/>
              <a:gd name="connsiteY8" fmla="*/ 0 h 2195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37413" h="2195513">
                <a:moveTo>
                  <a:pt x="0" y="0"/>
                </a:moveTo>
                <a:lnTo>
                  <a:pt x="0" y="742950"/>
                </a:lnTo>
                <a:lnTo>
                  <a:pt x="1725613" y="746125"/>
                </a:lnTo>
                <a:lnTo>
                  <a:pt x="1725613" y="1508125"/>
                </a:lnTo>
                <a:lnTo>
                  <a:pt x="3905250" y="1509713"/>
                </a:lnTo>
                <a:lnTo>
                  <a:pt x="3903663" y="2195513"/>
                </a:lnTo>
                <a:lnTo>
                  <a:pt x="7237413" y="2195513"/>
                </a:lnTo>
                <a:cubicBezTo>
                  <a:pt x="7236355" y="1463675"/>
                  <a:pt x="7235296" y="731838"/>
                  <a:pt x="7234238" y="0"/>
                </a:cubicBezTo>
                <a:lnTo>
                  <a:pt x="0" y="0"/>
                </a:lnTo>
                <a:close/>
              </a:path>
            </a:pathLst>
          </a:custGeom>
          <a:solidFill>
            <a:schemeClr val="bg1">
              <a:alpha val="25000"/>
            </a:schemeClr>
          </a:solidFill>
          <a:ln w="57150">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200" b="1" i="0" u="none" strike="noStrike" kern="1200" cap="none" spc="0" normalizeH="0" baseline="0" noProof="0" dirty="0">
              <a:ln>
                <a:noFill/>
              </a:ln>
              <a:solidFill>
                <a:srgbClr val="FFC000">
                  <a:lumMod val="50000"/>
                </a:srgbClr>
              </a:solidFill>
              <a:effectLst/>
              <a:uLnTx/>
              <a:uFillTx/>
              <a:latin typeface="Verdana" panose="020B0604030504040204" pitchFamily="34" charset="0"/>
              <a:ea typeface="Verdana" panose="020B0604030504040204" pitchFamily="34" charset="0"/>
              <a:cs typeface="+mn-cs"/>
            </a:endParaRPr>
          </a:p>
        </p:txBody>
      </p:sp>
      <p:sp>
        <p:nvSpPr>
          <p:cNvPr id="24" name="Freeform: Shape 23">
            <a:extLst>
              <a:ext uri="{FF2B5EF4-FFF2-40B4-BE49-F238E27FC236}">
                <a16:creationId xmlns:a16="http://schemas.microsoft.com/office/drawing/2014/main" id="{C3BDF915-AF7D-4EBD-B13C-773318B7B998}"/>
              </a:ext>
            </a:extLst>
          </p:cNvPr>
          <p:cNvSpPr/>
          <p:nvPr/>
        </p:nvSpPr>
        <p:spPr>
          <a:xfrm>
            <a:off x="657225" y="5213868"/>
            <a:ext cx="3905183" cy="1447296"/>
          </a:xfrm>
          <a:custGeom>
            <a:avLst/>
            <a:gdLst>
              <a:gd name="connsiteX0" fmla="*/ 2330 w 3905183"/>
              <a:gd name="connsiteY0" fmla="*/ 0 h 1447296"/>
              <a:gd name="connsiteX1" fmla="*/ 1728184 w 3905183"/>
              <a:gd name="connsiteY1" fmla="*/ 0 h 1447296"/>
              <a:gd name="connsiteX2" fmla="*/ 1728184 w 3905183"/>
              <a:gd name="connsiteY2" fmla="*/ 759982 h 1447296"/>
              <a:gd name="connsiteX3" fmla="*/ 3902155 w 3905183"/>
              <a:gd name="connsiteY3" fmla="*/ 756954 h 1447296"/>
              <a:gd name="connsiteX4" fmla="*/ 3905183 w 3905183"/>
              <a:gd name="connsiteY4" fmla="*/ 1447296 h 1447296"/>
              <a:gd name="connsiteX5" fmla="*/ 2330 w 3905183"/>
              <a:gd name="connsiteY5" fmla="*/ 1447296 h 1447296"/>
              <a:gd name="connsiteX6" fmla="*/ 2330 w 3905183"/>
              <a:gd name="connsiteY6" fmla="*/ 0 h 1447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05183" h="1447296">
                <a:moveTo>
                  <a:pt x="2330" y="0"/>
                </a:moveTo>
                <a:lnTo>
                  <a:pt x="1728184" y="0"/>
                </a:lnTo>
                <a:lnTo>
                  <a:pt x="1728184" y="759982"/>
                </a:lnTo>
                <a:lnTo>
                  <a:pt x="3902155" y="756954"/>
                </a:lnTo>
                <a:cubicBezTo>
                  <a:pt x="3903164" y="987068"/>
                  <a:pt x="3904174" y="1217182"/>
                  <a:pt x="3905183" y="1447296"/>
                </a:cubicBezTo>
                <a:lnTo>
                  <a:pt x="2330" y="1447296"/>
                </a:lnTo>
                <a:cubicBezTo>
                  <a:pt x="311" y="967892"/>
                  <a:pt x="-1707" y="488488"/>
                  <a:pt x="2330" y="0"/>
                </a:cubicBezTo>
                <a:close/>
              </a:path>
            </a:pathLst>
          </a:custGeom>
          <a:noFill/>
          <a:ln w="57150">
            <a:solidFill>
              <a:srgbClr val="89E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Rectangle 32">
            <a:extLst>
              <a:ext uri="{FF2B5EF4-FFF2-40B4-BE49-F238E27FC236}">
                <a16:creationId xmlns:a16="http://schemas.microsoft.com/office/drawing/2014/main" id="{B45496EF-B532-43BB-BE4F-52D398206729}"/>
              </a:ext>
            </a:extLst>
          </p:cNvPr>
          <p:cNvSpPr/>
          <p:nvPr/>
        </p:nvSpPr>
        <p:spPr>
          <a:xfrm>
            <a:off x="7870785" y="4458425"/>
            <a:ext cx="3637485" cy="2210690"/>
          </a:xfrm>
          <a:prstGeom prst="rect">
            <a:avLst/>
          </a:prstGeom>
          <a:noFill/>
          <a:ln w="57150">
            <a:solidFill>
              <a:srgbClr val="89E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TextBox 29">
            <a:extLst>
              <a:ext uri="{FF2B5EF4-FFF2-40B4-BE49-F238E27FC236}">
                <a16:creationId xmlns:a16="http://schemas.microsoft.com/office/drawing/2014/main" id="{955A4155-087A-4321-B501-1A862EC781CB}"/>
              </a:ext>
            </a:extLst>
          </p:cNvPr>
          <p:cNvSpPr txBox="1"/>
          <p:nvPr/>
        </p:nvSpPr>
        <p:spPr>
          <a:xfrm flipH="1">
            <a:off x="2798501" y="5185373"/>
            <a:ext cx="4762656" cy="461665"/>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w="3175">
                  <a:solidFill>
                    <a:prstClr val="black"/>
                  </a:solidFill>
                  <a:prstDash val="solid"/>
                </a:ln>
                <a:solidFill>
                  <a:prstClr val="white"/>
                </a:solidFill>
                <a:effectLst>
                  <a:outerShdw blurRad="12700" dist="38100" dir="2700000" algn="tl" rotWithShape="0">
                    <a:prstClr val="black">
                      <a:lumMod val="50000"/>
                    </a:prstClr>
                  </a:outerShdw>
                </a:effectLst>
                <a:uLnTx/>
                <a:uFillTx/>
                <a:latin typeface="Verdana" panose="020B0604030504040204" pitchFamily="34" charset="0"/>
                <a:ea typeface="Verdana" panose="020B0604030504040204" pitchFamily="34" charset="0"/>
                <a:cs typeface="+mn-cs"/>
              </a:rPr>
              <a:t>Set Field Display Type</a:t>
            </a:r>
          </a:p>
        </p:txBody>
      </p:sp>
      <p:pic>
        <p:nvPicPr>
          <p:cNvPr id="32" name="Picture 31">
            <a:extLst>
              <a:ext uri="{FF2B5EF4-FFF2-40B4-BE49-F238E27FC236}">
                <a16:creationId xmlns:a16="http://schemas.microsoft.com/office/drawing/2014/main" id="{A7FF9549-C0B5-4987-AF6E-CC4994204F47}"/>
              </a:ext>
            </a:extLst>
          </p:cNvPr>
          <p:cNvPicPr>
            <a:picLocks noChangeAspect="1"/>
          </p:cNvPicPr>
          <p:nvPr/>
        </p:nvPicPr>
        <p:blipFill>
          <a:blip r:embed="rId4"/>
          <a:stretch>
            <a:fillRect/>
          </a:stretch>
        </p:blipFill>
        <p:spPr>
          <a:xfrm>
            <a:off x="6240413" y="507268"/>
            <a:ext cx="5642804" cy="3443889"/>
          </a:xfrm>
          <a:prstGeom prst="rect">
            <a:avLst/>
          </a:prstGeom>
        </p:spPr>
      </p:pic>
      <p:sp>
        <p:nvSpPr>
          <p:cNvPr id="37" name="Rectangle 36">
            <a:extLst>
              <a:ext uri="{FF2B5EF4-FFF2-40B4-BE49-F238E27FC236}">
                <a16:creationId xmlns:a16="http://schemas.microsoft.com/office/drawing/2014/main" id="{0712729B-F517-472B-AB48-8A9849794E52}"/>
              </a:ext>
            </a:extLst>
          </p:cNvPr>
          <p:cNvSpPr/>
          <p:nvPr/>
        </p:nvSpPr>
        <p:spPr>
          <a:xfrm>
            <a:off x="6234354" y="507266"/>
            <a:ext cx="5642804" cy="3466823"/>
          </a:xfrm>
          <a:prstGeom prst="rect">
            <a:avLst/>
          </a:prstGeom>
          <a:noFill/>
          <a:ln w="57150">
            <a:solidFill>
              <a:srgbClr val="89E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3C5AE6C9-7257-454B-811C-1D81328CC30D}"/>
              </a:ext>
            </a:extLst>
          </p:cNvPr>
          <p:cNvSpPr/>
          <p:nvPr/>
        </p:nvSpPr>
        <p:spPr>
          <a:xfrm>
            <a:off x="9693208" y="1259301"/>
            <a:ext cx="2186324" cy="2715878"/>
          </a:xfrm>
          <a:prstGeom prst="rect">
            <a:avLst/>
          </a:prstGeom>
          <a:solidFill>
            <a:schemeClr val="bg1">
              <a:alpha val="34000"/>
            </a:schemeClr>
          </a:solidFill>
          <a:ln w="57150">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TextBox 37">
            <a:extLst>
              <a:ext uri="{FF2B5EF4-FFF2-40B4-BE49-F238E27FC236}">
                <a16:creationId xmlns:a16="http://schemas.microsoft.com/office/drawing/2014/main" id="{422E11BD-D16A-43CF-9FAD-3AF1D29CECBD}"/>
              </a:ext>
            </a:extLst>
          </p:cNvPr>
          <p:cNvSpPr txBox="1"/>
          <p:nvPr/>
        </p:nvSpPr>
        <p:spPr>
          <a:xfrm flipH="1">
            <a:off x="9721751" y="1729424"/>
            <a:ext cx="2174420" cy="1569660"/>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w="3175">
                  <a:solidFill>
                    <a:prstClr val="black"/>
                  </a:solidFill>
                  <a:prstDash val="solid"/>
                </a:ln>
                <a:solidFill>
                  <a:prstClr val="white"/>
                </a:solidFill>
                <a:effectLst>
                  <a:outerShdw blurRad="12700" dist="38100" dir="2700000" algn="tl" rotWithShape="0">
                    <a:prstClr val="black">
                      <a:lumMod val="50000"/>
                    </a:prstClr>
                  </a:outerShdw>
                </a:effectLst>
                <a:uLnTx/>
                <a:uFillTx/>
                <a:latin typeface="Verdana" panose="020B0604030504040204" pitchFamily="34" charset="0"/>
                <a:ea typeface="Verdana" panose="020B0604030504040204" pitchFamily="34" charset="0"/>
                <a:cs typeface="+mn-cs"/>
              </a:rPr>
              <a:t>Set Field Value, Return User Error</a:t>
            </a:r>
          </a:p>
        </p:txBody>
      </p:sp>
      <p:cxnSp>
        <p:nvCxnSpPr>
          <p:cNvPr id="54" name="Straight Connector 53">
            <a:extLst>
              <a:ext uri="{FF2B5EF4-FFF2-40B4-BE49-F238E27FC236}">
                <a16:creationId xmlns:a16="http://schemas.microsoft.com/office/drawing/2014/main" id="{B68F415F-28D6-4482-A6C9-30EDB258F44B}"/>
              </a:ext>
            </a:extLst>
          </p:cNvPr>
          <p:cNvCxnSpPr>
            <a:cxnSpLocks/>
          </p:cNvCxnSpPr>
          <p:nvPr/>
        </p:nvCxnSpPr>
        <p:spPr>
          <a:xfrm flipV="1">
            <a:off x="9692555" y="1229075"/>
            <a:ext cx="0" cy="2773548"/>
          </a:xfrm>
          <a:prstGeom prst="line">
            <a:avLst/>
          </a:prstGeom>
          <a:ln w="57150">
            <a:solidFill>
              <a:srgbClr val="89E0FF"/>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98016CFF-6F3E-4DF7-8041-BD016CCEA3CE}"/>
              </a:ext>
            </a:extLst>
          </p:cNvPr>
          <p:cNvCxnSpPr>
            <a:cxnSpLocks/>
          </p:cNvCxnSpPr>
          <p:nvPr/>
        </p:nvCxnSpPr>
        <p:spPr>
          <a:xfrm>
            <a:off x="9687282" y="1256623"/>
            <a:ext cx="2220555" cy="1588"/>
          </a:xfrm>
          <a:prstGeom prst="line">
            <a:avLst/>
          </a:prstGeom>
          <a:ln w="57150">
            <a:solidFill>
              <a:srgbClr val="89E0FF"/>
            </a:solidFill>
          </a:ln>
        </p:spPr>
        <p:style>
          <a:lnRef idx="1">
            <a:schemeClr val="accent1"/>
          </a:lnRef>
          <a:fillRef idx="0">
            <a:schemeClr val="accent1"/>
          </a:fillRef>
          <a:effectRef idx="0">
            <a:schemeClr val="accent1"/>
          </a:effectRef>
          <a:fontRef idx="minor">
            <a:schemeClr val="tx1"/>
          </a:fontRef>
        </p:style>
      </p:cxnSp>
      <p:sp>
        <p:nvSpPr>
          <p:cNvPr id="75" name="Title 1">
            <a:extLst>
              <a:ext uri="{FF2B5EF4-FFF2-40B4-BE49-F238E27FC236}">
                <a16:creationId xmlns:a16="http://schemas.microsoft.com/office/drawing/2014/main" id="{307F1B5A-488A-4870-9B7E-52EF1AE52EB0}"/>
              </a:ext>
            </a:extLst>
          </p:cNvPr>
          <p:cNvSpPr txBox="1">
            <a:spLocks/>
          </p:cNvSpPr>
          <p:nvPr/>
        </p:nvSpPr>
        <p:spPr>
          <a:xfrm>
            <a:off x="308782" y="339381"/>
            <a:ext cx="5926917" cy="66258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Rockwell" panose="02060603020205020403" pitchFamily="18" charset="0"/>
                <a:ea typeface="+mj-ea"/>
                <a:cs typeface="Helvetica" panose="020B0604020202020204" pitchFamily="34" charset="0"/>
              </a:rPr>
              <a:t>Tips &amp; </a:t>
            </a:r>
            <a:r>
              <a:rPr kumimoji="0" lang="en-US" sz="3200" b="0" i="0" u="none" strike="noStrike" kern="1200" cap="none" spc="0" normalizeH="0" baseline="0" noProof="0" dirty="0">
                <a:ln>
                  <a:noFill/>
                </a:ln>
                <a:solidFill>
                  <a:srgbClr val="89E0FF"/>
                </a:solidFill>
                <a:effectLst/>
                <a:uLnTx/>
                <a:uFillTx/>
                <a:latin typeface="Rockwell" panose="02060603020205020403" pitchFamily="18" charset="0"/>
                <a:ea typeface="+mj-ea"/>
                <a:cs typeface="Helvetica" panose="020B0604020202020204" pitchFamily="34" charset="0"/>
              </a:rPr>
              <a:t>Tricks</a:t>
            </a:r>
            <a:endParaRPr kumimoji="0" lang="en-US" sz="2800" b="0" i="0" u="none" strike="noStrike" kern="1200" cap="none" spc="0" normalizeH="0" baseline="0" noProof="0" dirty="0">
              <a:ln>
                <a:noFill/>
              </a:ln>
              <a:solidFill>
                <a:srgbClr val="FFC000">
                  <a:lumMod val="40000"/>
                  <a:lumOff val="60000"/>
                </a:srgbClr>
              </a:solidFill>
              <a:effectLst/>
              <a:uLnTx/>
              <a:uFillTx/>
              <a:latin typeface="Rockwell" panose="02060603020205020403" pitchFamily="18" charset="0"/>
              <a:ea typeface="+mj-ea"/>
              <a:cs typeface="Helvetica" panose="020B0604020202020204" pitchFamily="34" charset="0"/>
            </a:endParaRPr>
          </a:p>
        </p:txBody>
      </p:sp>
      <p:cxnSp>
        <p:nvCxnSpPr>
          <p:cNvPr id="77" name="Straight Connector 76">
            <a:extLst>
              <a:ext uri="{FF2B5EF4-FFF2-40B4-BE49-F238E27FC236}">
                <a16:creationId xmlns:a16="http://schemas.microsoft.com/office/drawing/2014/main" id="{B4DF2BE3-2D6B-46FC-9608-BC99EB76C036}"/>
              </a:ext>
            </a:extLst>
          </p:cNvPr>
          <p:cNvCxnSpPr/>
          <p:nvPr/>
        </p:nvCxnSpPr>
        <p:spPr>
          <a:xfrm>
            <a:off x="406280" y="1097280"/>
            <a:ext cx="5486400" cy="0"/>
          </a:xfrm>
          <a:prstGeom prst="line">
            <a:avLst/>
          </a:prstGeom>
          <a:ln w="6350">
            <a:solidFill>
              <a:srgbClr val="BF95D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18776131"/>
      </p:ext>
    </p:extLst>
  </p:cSld>
  <p:clrMapOvr>
    <a:overrideClrMapping bg1="dk1" tx1="lt1" bg2="dk2" tx2="lt2" accent1="accent1" accent2="accent2" accent3="accent3" accent4="accent4" accent5="accent5" accent6="accent6" hlink="hlink" folHlink="folHlink"/>
  </p:clrMapOvr>
</p:sld>
</file>

<file path=ppt/slides/slide98.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70" name="Rectangle 69">
            <a:extLst>
              <a:ext uri="{FF2B5EF4-FFF2-40B4-BE49-F238E27FC236}">
                <a16:creationId xmlns:a16="http://schemas.microsoft.com/office/drawing/2014/main" id="{EE1FC7B4-E4A7-4452-B413-1A623E3A72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chemeClr val="bg1">
              <a:alpha val="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2" name="Freeform 13">
            <a:extLst>
              <a:ext uri="{FF2B5EF4-FFF2-40B4-BE49-F238E27FC236}">
                <a16:creationId xmlns:a16="http://schemas.microsoft.com/office/drawing/2014/main" id="{E0709AF0-24F0-4486-B189-BE6386BDB1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786754" cy="6858000"/>
          </a:xfrm>
          <a:custGeom>
            <a:avLst/>
            <a:gdLst>
              <a:gd name="connsiteX0" fmla="*/ 0 w 11786754"/>
              <a:gd name="connsiteY0" fmla="*/ 0 h 6858000"/>
              <a:gd name="connsiteX1" fmla="*/ 8610600 w 11786754"/>
              <a:gd name="connsiteY1" fmla="*/ 0 h 6858000"/>
              <a:gd name="connsiteX2" fmla="*/ 11786754 w 11786754"/>
              <a:gd name="connsiteY2" fmla="*/ 6858000 h 6858000"/>
              <a:gd name="connsiteX3" fmla="*/ 0 w 1178675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786754" h="6858000">
                <a:moveTo>
                  <a:pt x="0" y="0"/>
                </a:moveTo>
                <a:lnTo>
                  <a:pt x="8610600" y="0"/>
                </a:lnTo>
                <a:lnTo>
                  <a:pt x="11786754" y="6858000"/>
                </a:lnTo>
                <a:lnTo>
                  <a:pt x="0" y="685800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4" name="Freeform 11">
            <a:extLst>
              <a:ext uri="{FF2B5EF4-FFF2-40B4-BE49-F238E27FC236}">
                <a16:creationId xmlns:a16="http://schemas.microsoft.com/office/drawing/2014/main" id="{FBE3B62F-5853-4A3C-B050-6186351A71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581400" cy="6858000"/>
          </a:xfrm>
          <a:custGeom>
            <a:avLst/>
            <a:gdLst>
              <a:gd name="connsiteX0" fmla="*/ 0 w 3581400"/>
              <a:gd name="connsiteY0" fmla="*/ 0 h 6858000"/>
              <a:gd name="connsiteX1" fmla="*/ 405246 w 3581400"/>
              <a:gd name="connsiteY1" fmla="*/ 0 h 6858000"/>
              <a:gd name="connsiteX2" fmla="*/ 3581400 w 3581400"/>
              <a:gd name="connsiteY2" fmla="*/ 6858000 h 6858000"/>
              <a:gd name="connsiteX3" fmla="*/ 0 w 35814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581400" h="6858000">
                <a:moveTo>
                  <a:pt x="0" y="0"/>
                </a:moveTo>
                <a:lnTo>
                  <a:pt x="405246" y="0"/>
                </a:lnTo>
                <a:lnTo>
                  <a:pt x="3581400" y="6858000"/>
                </a:lnTo>
                <a:lnTo>
                  <a:pt x="0" y="685800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77300425-06F7-47FF-A0FD-B126421E7EEA}"/>
              </a:ext>
            </a:extLst>
          </p:cNvPr>
          <p:cNvSpPr>
            <a:spLocks noGrp="1"/>
          </p:cNvSpPr>
          <p:nvPr>
            <p:ph idx="1"/>
          </p:nvPr>
        </p:nvSpPr>
        <p:spPr>
          <a:xfrm>
            <a:off x="405246" y="2571500"/>
            <a:ext cx="4762655" cy="3189220"/>
          </a:xfrm>
        </p:spPr>
        <p:txBody>
          <a:bodyPr>
            <a:normAutofit/>
          </a:bodyPr>
          <a:lstStyle/>
          <a:p>
            <a:pPr marL="0" indent="0">
              <a:spcBef>
                <a:spcPts val="3400"/>
              </a:spcBef>
              <a:buNone/>
            </a:pPr>
            <a:endParaRPr lang="en-US" dirty="0"/>
          </a:p>
          <a:p>
            <a:pPr>
              <a:spcBef>
                <a:spcPts val="3400"/>
              </a:spcBef>
            </a:pPr>
            <a:r>
              <a:rPr lang="en-US" dirty="0"/>
              <a:t>Time Off Integration</a:t>
            </a:r>
          </a:p>
          <a:p>
            <a:pPr lvl="1">
              <a:spcBef>
                <a:spcPts val="3400"/>
              </a:spcBef>
            </a:pPr>
            <a:r>
              <a:rPr lang="en-US" dirty="0"/>
              <a:t>Gives Resource Managers information on conflicting dates and times for employee resources.</a:t>
            </a:r>
          </a:p>
          <a:p>
            <a:pPr>
              <a:spcBef>
                <a:spcPts val="3400"/>
              </a:spcBef>
            </a:pPr>
            <a:endParaRPr lang="en-US" dirty="0"/>
          </a:p>
          <a:p>
            <a:pPr>
              <a:spcBef>
                <a:spcPts val="3400"/>
              </a:spcBef>
            </a:pPr>
            <a:endParaRPr lang="en-US" sz="2000" dirty="0">
              <a:latin typeface="Helvetica" panose="020B0604020202020204" pitchFamily="34" charset="0"/>
              <a:ea typeface="Verdana" panose="020B0604030504040204" pitchFamily="34" charset="0"/>
              <a:cs typeface="Helvetica" panose="020B0604020202020204" pitchFamily="34" charset="0"/>
            </a:endParaRPr>
          </a:p>
        </p:txBody>
      </p:sp>
      <p:sp>
        <p:nvSpPr>
          <p:cNvPr id="14" name="Title 1">
            <a:extLst>
              <a:ext uri="{FF2B5EF4-FFF2-40B4-BE49-F238E27FC236}">
                <a16:creationId xmlns:a16="http://schemas.microsoft.com/office/drawing/2014/main" id="{755214FC-437A-4D1E-961B-C9130B71098D}"/>
              </a:ext>
            </a:extLst>
          </p:cNvPr>
          <p:cNvSpPr txBox="1">
            <a:spLocks/>
          </p:cNvSpPr>
          <p:nvPr/>
        </p:nvSpPr>
        <p:spPr>
          <a:xfrm>
            <a:off x="308782" y="1235279"/>
            <a:ext cx="5648865" cy="153662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dirty="0">
                <a:ln>
                  <a:noFill/>
                </a:ln>
                <a:solidFill>
                  <a:srgbClr val="FFC000">
                    <a:lumMod val="40000"/>
                    <a:lumOff val="60000"/>
                  </a:srgbClr>
                </a:solidFill>
                <a:effectLst/>
                <a:uLnTx/>
                <a:uFillTx/>
                <a:latin typeface="Helvetica" panose="020B0604020202020204" pitchFamily="34" charset="0"/>
                <a:ea typeface="+mj-ea"/>
                <a:cs typeface="Helvetica" panose="020B0604020202020204" pitchFamily="34" charset="0"/>
              </a:rPr>
              <a:t>Enhancements to Resource Allocation Charts/Grids</a:t>
            </a:r>
          </a:p>
        </p:txBody>
      </p:sp>
      <p:sp>
        <p:nvSpPr>
          <p:cNvPr id="75" name="Title 1">
            <a:extLst>
              <a:ext uri="{FF2B5EF4-FFF2-40B4-BE49-F238E27FC236}">
                <a16:creationId xmlns:a16="http://schemas.microsoft.com/office/drawing/2014/main" id="{307F1B5A-488A-4870-9B7E-52EF1AE52EB0}"/>
              </a:ext>
            </a:extLst>
          </p:cNvPr>
          <p:cNvSpPr txBox="1">
            <a:spLocks/>
          </p:cNvSpPr>
          <p:nvPr/>
        </p:nvSpPr>
        <p:spPr>
          <a:xfrm>
            <a:off x="308782" y="339381"/>
            <a:ext cx="5926917" cy="66258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Rockwell" panose="02060603020205020403" pitchFamily="18" charset="0"/>
                <a:ea typeface="+mj-ea"/>
                <a:cs typeface="Helvetica" panose="020B0604020202020204" pitchFamily="34" charset="0"/>
              </a:rPr>
              <a:t>Tips &amp; </a:t>
            </a:r>
            <a:r>
              <a:rPr kumimoji="0" lang="en-US" sz="3200" b="0" i="0" u="none" strike="noStrike" kern="1200" cap="none" spc="0" normalizeH="0" baseline="0" noProof="0" dirty="0">
                <a:ln>
                  <a:noFill/>
                </a:ln>
                <a:solidFill>
                  <a:srgbClr val="89E0FF"/>
                </a:solidFill>
                <a:effectLst/>
                <a:uLnTx/>
                <a:uFillTx/>
                <a:latin typeface="Rockwell" panose="02060603020205020403" pitchFamily="18" charset="0"/>
                <a:ea typeface="+mj-ea"/>
                <a:cs typeface="Helvetica" panose="020B0604020202020204" pitchFamily="34" charset="0"/>
              </a:rPr>
              <a:t>Tricks</a:t>
            </a:r>
            <a:endParaRPr kumimoji="0" lang="en-US" sz="2800" b="0" i="0" u="none" strike="noStrike" kern="1200" cap="none" spc="0" normalizeH="0" baseline="0" noProof="0" dirty="0">
              <a:ln>
                <a:noFill/>
              </a:ln>
              <a:solidFill>
                <a:srgbClr val="FFC000">
                  <a:lumMod val="40000"/>
                  <a:lumOff val="60000"/>
                </a:srgbClr>
              </a:solidFill>
              <a:effectLst/>
              <a:uLnTx/>
              <a:uFillTx/>
              <a:latin typeface="Rockwell" panose="02060603020205020403" pitchFamily="18" charset="0"/>
              <a:ea typeface="+mj-ea"/>
              <a:cs typeface="Helvetica" panose="020B0604020202020204" pitchFamily="34" charset="0"/>
            </a:endParaRPr>
          </a:p>
        </p:txBody>
      </p:sp>
      <p:cxnSp>
        <p:nvCxnSpPr>
          <p:cNvPr id="77" name="Straight Connector 76">
            <a:extLst>
              <a:ext uri="{FF2B5EF4-FFF2-40B4-BE49-F238E27FC236}">
                <a16:creationId xmlns:a16="http://schemas.microsoft.com/office/drawing/2014/main" id="{B4DF2BE3-2D6B-46FC-9608-BC99EB76C036}"/>
              </a:ext>
            </a:extLst>
          </p:cNvPr>
          <p:cNvCxnSpPr/>
          <p:nvPr/>
        </p:nvCxnSpPr>
        <p:spPr>
          <a:xfrm>
            <a:off x="406280" y="1097280"/>
            <a:ext cx="5486400" cy="0"/>
          </a:xfrm>
          <a:prstGeom prst="line">
            <a:avLst/>
          </a:prstGeom>
          <a:ln w="6350">
            <a:solidFill>
              <a:srgbClr val="BF95DF"/>
            </a:solidFill>
          </a:ln>
        </p:spPr>
        <p:style>
          <a:lnRef idx="1">
            <a:schemeClr val="accent1"/>
          </a:lnRef>
          <a:fillRef idx="0">
            <a:schemeClr val="accent1"/>
          </a:fillRef>
          <a:effectRef idx="0">
            <a:schemeClr val="accent1"/>
          </a:effectRef>
          <a:fontRef idx="minor">
            <a:schemeClr val="tx1"/>
          </a:fontRef>
        </p:style>
      </p:cxnSp>
      <p:pic>
        <p:nvPicPr>
          <p:cNvPr id="1026" name="Picture 2">
            <a:extLst>
              <a:ext uri="{FF2B5EF4-FFF2-40B4-BE49-F238E27FC236}">
                <a16:creationId xmlns:a16="http://schemas.microsoft.com/office/drawing/2014/main" id="{4C19A068-149D-4A92-BD76-23F2DBAF9F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66848" y="4011948"/>
            <a:ext cx="5504969" cy="179328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2726F4ED-C349-4C0E-AB1C-A432E57E5FA8}"/>
              </a:ext>
            </a:extLst>
          </p:cNvPr>
          <p:cNvSpPr/>
          <p:nvPr/>
        </p:nvSpPr>
        <p:spPr>
          <a:xfrm>
            <a:off x="5824201" y="1192593"/>
            <a:ext cx="6096000" cy="2841804"/>
          </a:xfrm>
          <a:prstGeom prst="rect">
            <a:avLst/>
          </a:prstGeom>
        </p:spPr>
        <p:txBody>
          <a:bodyPr>
            <a:spAutoFit/>
          </a:bodyPr>
          <a:lstStyle/>
          <a:p>
            <a:pPr marL="685800" marR="0" lvl="1" indent="-457200" algn="l" defTabSz="914400" rtl="0" eaLnBrk="1" fontAlgn="auto" latinLnBrk="0" hangingPunct="1">
              <a:lnSpc>
                <a:spcPct val="100000"/>
              </a:lnSpc>
              <a:spcBef>
                <a:spcPts val="34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Custom Segment Support</a:t>
            </a:r>
          </a:p>
          <a:p>
            <a:pPr marL="1143000" marR="0" lvl="2" indent="-457200" algn="l" defTabSz="914400" rtl="0" eaLnBrk="1" fontAlgn="auto" latinLnBrk="0" hangingPunct="1">
              <a:lnSpc>
                <a:spcPct val="100000"/>
              </a:lnSpc>
              <a:spcBef>
                <a:spcPts val="340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white"/>
                </a:solidFill>
                <a:effectLst/>
                <a:uLnTx/>
                <a:uFillTx/>
                <a:latin typeface="Calibri" panose="020F0502020204030204"/>
                <a:ea typeface="+mn-ea"/>
                <a:cs typeface="+mn-cs"/>
              </a:rPr>
              <a:t>Ability to filter Resource Allocation Charts by custom segments applied to employees, vendors, and other resources.</a:t>
            </a: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228600" marR="0" lvl="1" indent="0" algn="l" defTabSz="914400" rtl="0" eaLnBrk="1" fontAlgn="auto" latinLnBrk="0" hangingPunct="1">
              <a:lnSpc>
                <a:spcPct val="100000"/>
              </a:lnSpc>
              <a:spcBef>
                <a:spcPts val="3400"/>
              </a:spcBef>
              <a:spcAft>
                <a:spcPts val="0"/>
              </a:spcAft>
              <a:buClrTx/>
              <a:buSzTx/>
              <a:buFontTx/>
              <a:buNone/>
              <a:tabLst/>
              <a:defRPr/>
            </a:pP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48047399"/>
      </p:ext>
    </p:extLst>
  </p:cSld>
  <p:clrMapOvr>
    <a:overrideClrMapping bg1="dk1" tx1="lt1" bg2="dk2" tx2="lt2" accent1="accent1" accent2="accent2" accent3="accent3" accent4="accent4" accent5="accent5" accent6="accent6" hlink="hlink" folHlink="folHlink"/>
  </p:clrMapOvr>
</p:sld>
</file>

<file path=ppt/slides/slide99.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70" name="Rectangle 69">
            <a:extLst>
              <a:ext uri="{FF2B5EF4-FFF2-40B4-BE49-F238E27FC236}">
                <a16:creationId xmlns:a16="http://schemas.microsoft.com/office/drawing/2014/main" id="{EE1FC7B4-E4A7-4452-B413-1A623E3A72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chemeClr val="bg1">
              <a:alpha val="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2" name="Freeform 13">
            <a:extLst>
              <a:ext uri="{FF2B5EF4-FFF2-40B4-BE49-F238E27FC236}">
                <a16:creationId xmlns:a16="http://schemas.microsoft.com/office/drawing/2014/main" id="{E0709AF0-24F0-4486-B189-BE6386BDB1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786754" cy="6858000"/>
          </a:xfrm>
          <a:custGeom>
            <a:avLst/>
            <a:gdLst>
              <a:gd name="connsiteX0" fmla="*/ 0 w 11786754"/>
              <a:gd name="connsiteY0" fmla="*/ 0 h 6858000"/>
              <a:gd name="connsiteX1" fmla="*/ 8610600 w 11786754"/>
              <a:gd name="connsiteY1" fmla="*/ 0 h 6858000"/>
              <a:gd name="connsiteX2" fmla="*/ 11786754 w 11786754"/>
              <a:gd name="connsiteY2" fmla="*/ 6858000 h 6858000"/>
              <a:gd name="connsiteX3" fmla="*/ 0 w 1178675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786754" h="6858000">
                <a:moveTo>
                  <a:pt x="0" y="0"/>
                </a:moveTo>
                <a:lnTo>
                  <a:pt x="8610600" y="0"/>
                </a:lnTo>
                <a:lnTo>
                  <a:pt x="11786754" y="6858000"/>
                </a:lnTo>
                <a:lnTo>
                  <a:pt x="0" y="685800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4" name="Freeform 11">
            <a:extLst>
              <a:ext uri="{FF2B5EF4-FFF2-40B4-BE49-F238E27FC236}">
                <a16:creationId xmlns:a16="http://schemas.microsoft.com/office/drawing/2014/main" id="{FBE3B62F-5853-4A3C-B050-6186351A71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581400" cy="6858000"/>
          </a:xfrm>
          <a:custGeom>
            <a:avLst/>
            <a:gdLst>
              <a:gd name="connsiteX0" fmla="*/ 0 w 3581400"/>
              <a:gd name="connsiteY0" fmla="*/ 0 h 6858000"/>
              <a:gd name="connsiteX1" fmla="*/ 405246 w 3581400"/>
              <a:gd name="connsiteY1" fmla="*/ 0 h 6858000"/>
              <a:gd name="connsiteX2" fmla="*/ 3581400 w 3581400"/>
              <a:gd name="connsiteY2" fmla="*/ 6858000 h 6858000"/>
              <a:gd name="connsiteX3" fmla="*/ 0 w 35814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581400" h="6858000">
                <a:moveTo>
                  <a:pt x="0" y="0"/>
                </a:moveTo>
                <a:lnTo>
                  <a:pt x="405246" y="0"/>
                </a:lnTo>
                <a:lnTo>
                  <a:pt x="3581400" y="6858000"/>
                </a:lnTo>
                <a:lnTo>
                  <a:pt x="0" y="685800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77300425-06F7-47FF-A0FD-B126421E7EEA}"/>
              </a:ext>
            </a:extLst>
          </p:cNvPr>
          <p:cNvSpPr>
            <a:spLocks noGrp="1"/>
          </p:cNvSpPr>
          <p:nvPr>
            <p:ph idx="1"/>
          </p:nvPr>
        </p:nvSpPr>
        <p:spPr>
          <a:xfrm>
            <a:off x="6255766" y="206894"/>
            <a:ext cx="5733611" cy="3785349"/>
          </a:xfrm>
        </p:spPr>
        <p:txBody>
          <a:bodyPr>
            <a:normAutofit fontScale="40000" lnSpcReduction="20000"/>
          </a:bodyPr>
          <a:lstStyle/>
          <a:p>
            <a:pPr>
              <a:spcBef>
                <a:spcPts val="3400"/>
              </a:spcBef>
            </a:pPr>
            <a:endParaRPr lang="en-US" dirty="0"/>
          </a:p>
          <a:p>
            <a:pPr marL="228600" lvl="1" indent="0">
              <a:lnSpc>
                <a:spcPct val="120000"/>
              </a:lnSpc>
              <a:spcBef>
                <a:spcPts val="1800"/>
              </a:spcBef>
              <a:buNone/>
            </a:pPr>
            <a:endParaRPr lang="en-US" sz="5900" dirty="0"/>
          </a:p>
          <a:p>
            <a:pPr marL="514350" lvl="1" indent="-285750">
              <a:lnSpc>
                <a:spcPct val="120000"/>
              </a:lnSpc>
              <a:spcBef>
                <a:spcPts val="1800"/>
              </a:spcBef>
            </a:pPr>
            <a:r>
              <a:rPr lang="en-US" sz="5900" dirty="0"/>
              <a:t>Set up one feature across multiple subsidiaries</a:t>
            </a:r>
          </a:p>
          <a:p>
            <a:pPr marL="514350" lvl="1" indent="-285750">
              <a:lnSpc>
                <a:spcPct val="120000"/>
              </a:lnSpc>
              <a:spcBef>
                <a:spcPts val="1800"/>
              </a:spcBef>
            </a:pPr>
            <a:r>
              <a:rPr lang="en-US" sz="5900" dirty="0"/>
              <a:t>Setup one subsidiary across multiple features </a:t>
            </a:r>
          </a:p>
          <a:p>
            <a:pPr marL="514350" lvl="1" indent="-285750">
              <a:lnSpc>
                <a:spcPct val="120000"/>
              </a:lnSpc>
              <a:spcBef>
                <a:spcPts val="1800"/>
              </a:spcBef>
            </a:pPr>
            <a:r>
              <a:rPr lang="en-US" sz="5900" dirty="0"/>
              <a:t>Setup multiple features across multiple subsidiaries </a:t>
            </a:r>
          </a:p>
          <a:p>
            <a:pPr>
              <a:spcBef>
                <a:spcPts val="3400"/>
              </a:spcBef>
            </a:pPr>
            <a:endParaRPr lang="en-US" sz="2000" dirty="0">
              <a:latin typeface="Helvetica" panose="020B0604020202020204" pitchFamily="34" charset="0"/>
              <a:ea typeface="Verdana" panose="020B0604030504040204" pitchFamily="34" charset="0"/>
              <a:cs typeface="Helvetica" panose="020B0604020202020204" pitchFamily="34" charset="0"/>
            </a:endParaRPr>
          </a:p>
        </p:txBody>
      </p:sp>
      <p:sp>
        <p:nvSpPr>
          <p:cNvPr id="14" name="Title 1">
            <a:extLst>
              <a:ext uri="{FF2B5EF4-FFF2-40B4-BE49-F238E27FC236}">
                <a16:creationId xmlns:a16="http://schemas.microsoft.com/office/drawing/2014/main" id="{755214FC-437A-4D1E-961B-C9130B71098D}"/>
              </a:ext>
            </a:extLst>
          </p:cNvPr>
          <p:cNvSpPr txBox="1">
            <a:spLocks/>
          </p:cNvSpPr>
          <p:nvPr/>
        </p:nvSpPr>
        <p:spPr>
          <a:xfrm>
            <a:off x="308782" y="1235279"/>
            <a:ext cx="5648865" cy="153662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dirty="0">
                <a:ln>
                  <a:noFill/>
                </a:ln>
                <a:solidFill>
                  <a:srgbClr val="FFC000">
                    <a:lumMod val="40000"/>
                    <a:lumOff val="60000"/>
                  </a:srgbClr>
                </a:solidFill>
                <a:effectLst/>
                <a:uLnTx/>
                <a:uFillTx/>
                <a:latin typeface="Helvetica" panose="020B0604020202020204" pitchFamily="34" charset="0"/>
                <a:ea typeface="+mj-ea"/>
                <a:cs typeface="Helvetica" panose="020B0604020202020204" pitchFamily="34" charset="0"/>
              </a:rPr>
              <a:t>Subsidiary Settings Manager</a:t>
            </a:r>
          </a:p>
        </p:txBody>
      </p:sp>
      <p:sp>
        <p:nvSpPr>
          <p:cNvPr id="75" name="Title 1">
            <a:extLst>
              <a:ext uri="{FF2B5EF4-FFF2-40B4-BE49-F238E27FC236}">
                <a16:creationId xmlns:a16="http://schemas.microsoft.com/office/drawing/2014/main" id="{307F1B5A-488A-4870-9B7E-52EF1AE52EB0}"/>
              </a:ext>
            </a:extLst>
          </p:cNvPr>
          <p:cNvSpPr txBox="1">
            <a:spLocks/>
          </p:cNvSpPr>
          <p:nvPr/>
        </p:nvSpPr>
        <p:spPr>
          <a:xfrm>
            <a:off x="308782" y="339381"/>
            <a:ext cx="5926917" cy="66258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Rockwell" panose="02060603020205020403" pitchFamily="18" charset="0"/>
                <a:ea typeface="+mj-ea"/>
                <a:cs typeface="Helvetica" panose="020B0604020202020204" pitchFamily="34" charset="0"/>
              </a:rPr>
              <a:t>Tips &amp; </a:t>
            </a:r>
            <a:r>
              <a:rPr kumimoji="0" lang="en-US" sz="3200" b="0" i="0" u="none" strike="noStrike" kern="1200" cap="none" spc="0" normalizeH="0" baseline="0" noProof="0" dirty="0">
                <a:ln>
                  <a:noFill/>
                </a:ln>
                <a:solidFill>
                  <a:srgbClr val="89E0FF"/>
                </a:solidFill>
                <a:effectLst/>
                <a:uLnTx/>
                <a:uFillTx/>
                <a:latin typeface="Rockwell" panose="02060603020205020403" pitchFamily="18" charset="0"/>
                <a:ea typeface="+mj-ea"/>
                <a:cs typeface="Helvetica" panose="020B0604020202020204" pitchFamily="34" charset="0"/>
              </a:rPr>
              <a:t>Tricks</a:t>
            </a:r>
            <a:endParaRPr kumimoji="0" lang="en-US" sz="2800" b="0" i="0" u="none" strike="noStrike" kern="1200" cap="none" spc="0" normalizeH="0" baseline="0" noProof="0" dirty="0">
              <a:ln>
                <a:noFill/>
              </a:ln>
              <a:solidFill>
                <a:srgbClr val="FFC000">
                  <a:lumMod val="40000"/>
                  <a:lumOff val="60000"/>
                </a:srgbClr>
              </a:solidFill>
              <a:effectLst/>
              <a:uLnTx/>
              <a:uFillTx/>
              <a:latin typeface="Rockwell" panose="02060603020205020403" pitchFamily="18" charset="0"/>
              <a:ea typeface="+mj-ea"/>
              <a:cs typeface="Helvetica" panose="020B0604020202020204" pitchFamily="34" charset="0"/>
            </a:endParaRPr>
          </a:p>
        </p:txBody>
      </p:sp>
      <p:cxnSp>
        <p:nvCxnSpPr>
          <p:cNvPr id="77" name="Straight Connector 76">
            <a:extLst>
              <a:ext uri="{FF2B5EF4-FFF2-40B4-BE49-F238E27FC236}">
                <a16:creationId xmlns:a16="http://schemas.microsoft.com/office/drawing/2014/main" id="{B4DF2BE3-2D6B-46FC-9608-BC99EB76C036}"/>
              </a:ext>
            </a:extLst>
          </p:cNvPr>
          <p:cNvCxnSpPr/>
          <p:nvPr/>
        </p:nvCxnSpPr>
        <p:spPr>
          <a:xfrm>
            <a:off x="406280" y="1097280"/>
            <a:ext cx="5486400" cy="0"/>
          </a:xfrm>
          <a:prstGeom prst="line">
            <a:avLst/>
          </a:prstGeom>
          <a:ln w="6350">
            <a:solidFill>
              <a:srgbClr val="BF95DF"/>
            </a:solidFil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2726F4ED-C349-4C0E-AB1C-A432E57E5FA8}"/>
              </a:ext>
            </a:extLst>
          </p:cNvPr>
          <p:cNvSpPr/>
          <p:nvPr/>
        </p:nvSpPr>
        <p:spPr>
          <a:xfrm>
            <a:off x="85214" y="2448742"/>
            <a:ext cx="6096000" cy="1431161"/>
          </a:xfrm>
          <a:prstGeom prst="rect">
            <a:avLst/>
          </a:prstGeom>
        </p:spPr>
        <p:txBody>
          <a:bodyPr>
            <a:spAutoFit/>
          </a:bodyPr>
          <a:lstStyle/>
          <a:p>
            <a:pPr marL="514350" marR="0" lvl="1" indent="-285750" algn="l" defTabSz="914400" rtl="0" eaLnBrk="1" fontAlgn="auto" latinLnBrk="0" hangingPunct="1">
              <a:lnSpc>
                <a:spcPct val="100000"/>
              </a:lnSpc>
              <a:spcBef>
                <a:spcPts val="18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Accessed via Setup &gt; Company &gt; Subsidiary Settings Manager</a:t>
            </a:r>
          </a:p>
          <a:p>
            <a:pPr marL="514350" marR="0" lvl="1" indent="-285750" algn="l" defTabSz="914400" rtl="0" eaLnBrk="1" fontAlgn="auto" latinLnBrk="0" hangingPunct="1">
              <a:lnSpc>
                <a:spcPct val="100000"/>
              </a:lnSpc>
              <a:spcBef>
                <a:spcPts val="18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Limitation: Period-End Journal Entries are the only feature supported in 2019.2</a:t>
            </a:r>
          </a:p>
        </p:txBody>
      </p:sp>
      <p:pic>
        <p:nvPicPr>
          <p:cNvPr id="2050" name="Picture 2">
            <a:extLst>
              <a:ext uri="{FF2B5EF4-FFF2-40B4-BE49-F238E27FC236}">
                <a16:creationId xmlns:a16="http://schemas.microsoft.com/office/drawing/2014/main" id="{0E8F0643-3EC3-453D-B971-64035F19E47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80436" y="3944401"/>
            <a:ext cx="7162334" cy="28010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7687290"/>
      </p:ext>
    </p:extLst>
  </p:cSld>
  <p:clrMapOvr>
    <a:overrideClrMapping bg1="dk1" tx1="lt1" bg2="dk2" tx2="lt2" accent1="accent1" accent2="accent2" accent3="accent3" accent4="accent4" accent5="accent5" accent6="accent6" hlink="hlink" folHlink="folHlink"/>
  </p:clrMapOvr>
</p:sld>
</file>

<file path=ppt/theme/theme1.xml><?xml version="1.0" encoding="utf-8"?>
<a:theme xmlns:a="http://schemas.openxmlformats.org/drawingml/2006/main" name="Apartment-Real-Estate-Presentation-Design">
  <a:themeElements>
    <a:clrScheme name="Blue II">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fontScheme name="Custom 1">
      <a:majorFont>
        <a:latin typeface="Lucida Bright"/>
        <a:ea typeface=""/>
        <a:cs typeface=""/>
      </a:majorFont>
      <a:minorFont>
        <a:latin typeface="Lucida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OVER General">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Sikich Main 1">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Sikich Closing">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2.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_dlc_DocId xmlns="5e106233-2672-4d81-9a7b-03975290b9e7">PSFW5ES2ZHNP-497912154-5196</_dlc_DocId>
    <_dlc_DocIdUrl xmlns="5e106233-2672-4d81-9a7b-03975290b9e7">
      <Url>https://sikich.sharepoint.com/sites/tech/netsuite/_layouts/15/DocIdRedir.aspx?ID=PSFW5ES2ZHNP-497912154-5196</Url>
      <Description>PSFW5ES2ZHNP-497912154-5196</Description>
    </_dlc_DocIdUrl>
    <_ip_UnifiedCompliancePolicyUIAction xmlns="http://schemas.microsoft.com/sharepoint/v3" xsi:nil="true"/>
    <_ip_UnifiedCompliancePolicyProperties xmlns="http://schemas.microsoft.com/sharepoint/v3"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24B0D91BFDB0144E8AB495871896D897" ma:contentTypeVersion="20" ma:contentTypeDescription="Create a new document." ma:contentTypeScope="" ma:versionID="4a33963d3818ddcba20f66f8523af3a4">
  <xsd:schema xmlns:xsd="http://www.w3.org/2001/XMLSchema" xmlns:xs="http://www.w3.org/2001/XMLSchema" xmlns:p="http://schemas.microsoft.com/office/2006/metadata/properties" xmlns:ns1="http://schemas.microsoft.com/sharepoint/v3" xmlns:ns2="5e106233-2672-4d81-9a7b-03975290b9e7" xmlns:ns3="95cba557-45e8-48aa-8c09-831289a4792b" xmlns:ns4="4630642b-d5c2-46a8-a98f-fe4ad54326a4" targetNamespace="http://schemas.microsoft.com/office/2006/metadata/properties" ma:root="true" ma:fieldsID="1b0160e4f14c4a0501cf5e77e9f69b5b" ns1:_="" ns2:_="" ns3:_="" ns4:_="">
    <xsd:import namespace="http://schemas.microsoft.com/sharepoint/v3"/>
    <xsd:import namespace="5e106233-2672-4d81-9a7b-03975290b9e7"/>
    <xsd:import namespace="95cba557-45e8-48aa-8c09-831289a4792b"/>
    <xsd:import namespace="4630642b-d5c2-46a8-a98f-fe4ad54326a4"/>
    <xsd:element name="properties">
      <xsd:complexType>
        <xsd:sequence>
          <xsd:element name="documentManagement">
            <xsd:complexType>
              <xsd:all>
                <xsd:element ref="ns1:PublishingStartDate" minOccurs="0"/>
                <xsd:element ref="ns1:PublishingExpirationDate" minOccurs="0"/>
                <xsd:element ref="ns2:_dlc_DocId" minOccurs="0"/>
                <xsd:element ref="ns2:_dlc_DocIdUrl" minOccurs="0"/>
                <xsd:element ref="ns2:_dlc_DocIdPersistId" minOccurs="0"/>
                <xsd:element ref="ns3:MediaServiceMetadata" minOccurs="0"/>
                <xsd:element ref="ns3:MediaServiceFastMetadata" minOccurs="0"/>
                <xsd:element ref="ns3:MediaServiceAutoTags" minOccurs="0"/>
                <xsd:element ref="ns3:MediaServiceDateTaken" minOccurs="0"/>
                <xsd:element ref="ns4:SharedWithUsers" minOccurs="0"/>
                <xsd:element ref="ns4:SharedWithDetails" minOccurs="0"/>
                <xsd:element ref="ns1:_ip_UnifiedCompliancePolicyProperties" minOccurs="0"/>
                <xsd:element ref="ns1:_ip_UnifiedCompliancePolicyUIAction" minOccurs="0"/>
                <xsd:element ref="ns3:MediaServiceOCR" minOccurs="0"/>
                <xsd:element ref="ns3:MediaServiceEventHashCode" minOccurs="0"/>
                <xsd:element ref="ns3:MediaServiceGenerationTim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Scheduling Start Date is a site column created by the Publishing feature. It is used to specify the date and time on which this page will first appear to site visitors." ma:internalName="PublishingStartDate">
      <xsd:simpleType>
        <xsd:restriction base="dms:Unknown"/>
      </xsd:simpleType>
    </xsd:element>
    <xsd:element name="PublishingExpirationDate" ma:index="9" nillable="true" ma:displayName="Scheduling End Date" ma:description="Scheduling End Date is a site column created by the Publishing feature. It is used to specify the date and time on which this page will no longer appear to site visitors." ma:internalName="PublishingExpirationDate">
      <xsd:simpleType>
        <xsd:restriction base="dms:Unknown"/>
      </xsd:simpleType>
    </xsd:element>
    <xsd:element name="_ip_UnifiedCompliancePolicyProperties" ma:index="19" nillable="true" ma:displayName="Unified Compliance Policy Properties" ma:hidden="true" ma:internalName="_ip_UnifiedCompliancePolicyProperties">
      <xsd:simpleType>
        <xsd:restriction base="dms:Note"/>
      </xsd:simpleType>
    </xsd:element>
    <xsd:element name="_ip_UnifiedCompliancePolicyUIAction" ma:index="20"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e106233-2672-4d81-9a7b-03975290b9e7" elementFormDefault="qualified">
    <xsd:import namespace="http://schemas.microsoft.com/office/2006/documentManagement/types"/>
    <xsd:import namespace="http://schemas.microsoft.com/office/infopath/2007/PartnerControls"/>
    <xsd:element name="_dlc_DocId" ma:index="10" nillable="true" ma:displayName="Document ID Value" ma:description="The value of the document ID assigned to this item." ma:internalName="_dlc_DocId" ma:readOnly="true">
      <xsd:simpleType>
        <xsd:restriction base="dms:Text"/>
      </xsd:simpleType>
    </xsd:element>
    <xsd:element name="_dlc_DocIdUrl" ma:index="11"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2"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95cba557-45e8-48aa-8c09-831289a4792b" elementFormDefault="qualified">
    <xsd:import namespace="http://schemas.microsoft.com/office/2006/documentManagement/types"/>
    <xsd:import namespace="http://schemas.microsoft.com/office/infopath/2007/PartnerControls"/>
    <xsd:element name="MediaServiceMetadata" ma:index="13" nillable="true" ma:displayName="MediaServiceMetadata" ma:description="" ma:hidden="true" ma:internalName="MediaServiceMetadata" ma:readOnly="true">
      <xsd:simpleType>
        <xsd:restriction base="dms:Note"/>
      </xsd:simpleType>
    </xsd:element>
    <xsd:element name="MediaServiceFastMetadata" ma:index="14" nillable="true" ma:displayName="MediaServiceFastMetadata" ma:description="" ma:hidden="true" ma:internalName="MediaServiceFastMetadata" ma:readOnly="true">
      <xsd:simpleType>
        <xsd:restriction base="dms:Note"/>
      </xsd:simpleType>
    </xsd:element>
    <xsd:element name="MediaServiceAutoTags" ma:index="15" nillable="true" ma:displayName="MediaServiceAutoTags" ma:description="" ma:internalName="MediaServiceAutoTags" ma:readOnly="true">
      <xsd:simpleType>
        <xsd:restriction base="dms:Text"/>
      </xsd:simpleType>
    </xsd:element>
    <xsd:element name="MediaServiceDateTaken" ma:index="16" nillable="true" ma:displayName="MediaServiceDateTaken" ma:description="" ma:hidden="true" ma:internalName="MediaServiceDateTaken" ma:readOnly="true">
      <xsd:simpleType>
        <xsd:restriction base="dms:Text"/>
      </xsd:simpleType>
    </xsd:element>
    <xsd:element name="MediaServiceOCR" ma:index="21" nillable="true" ma:displayName="MediaServiceOCR" ma:internalName="MediaServiceOCR" ma:readOnly="true">
      <xsd:simpleType>
        <xsd:restriction base="dms:Note">
          <xsd:maxLength value="255"/>
        </xsd:restriction>
      </xsd:simpleType>
    </xsd:element>
    <xsd:element name="MediaServiceEventHashCode" ma:index="22" nillable="true" ma:displayName="MediaServiceEventHashCode" ma:hidden="true" ma:internalName="MediaServiceEventHashCode" ma:readOnly="true">
      <xsd:simpleType>
        <xsd:restriction base="dms:Text"/>
      </xsd:simpleType>
    </xsd:element>
    <xsd:element name="MediaServiceGenerationTime" ma:index="23" nillable="true" ma:displayName="MediaServiceGenerationTime" ma:hidden="true" ma:internalName="MediaServiceGenerationTim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630642b-d5c2-46a8-a98f-fe4ad54326a4" elementFormDefault="qualified">
    <xsd:import namespace="http://schemas.microsoft.com/office/2006/documentManagement/types"/>
    <xsd:import namespace="http://schemas.microsoft.com/office/infopath/2007/PartnerControls"/>
    <xsd:element name="SharedWithUsers" ma:index="17"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E2E1509-48B2-4CA8-A531-03DED807FE42}">
  <ds:schemaRefs>
    <ds:schemaRef ds:uri="http://schemas.microsoft.com/sharepoint/events"/>
  </ds:schemaRefs>
</ds:datastoreItem>
</file>

<file path=customXml/itemProps2.xml><?xml version="1.0" encoding="utf-8"?>
<ds:datastoreItem xmlns:ds="http://schemas.openxmlformats.org/officeDocument/2006/customXml" ds:itemID="{3BB0116B-ED01-42CE-9C0E-E5B5C20A6424}">
  <ds:schemaRefs>
    <ds:schemaRef ds:uri="http://schemas.microsoft.com/sharepoint/v3"/>
    <ds:schemaRef ds:uri="http://purl.org/dc/terms/"/>
    <ds:schemaRef ds:uri="http://schemas.openxmlformats.org/package/2006/metadata/core-properties"/>
    <ds:schemaRef ds:uri="4630642b-d5c2-46a8-a98f-fe4ad54326a4"/>
    <ds:schemaRef ds:uri="http://schemas.microsoft.com/office/2006/documentManagement/types"/>
    <ds:schemaRef ds:uri="95cba557-45e8-48aa-8c09-831289a4792b"/>
    <ds:schemaRef ds:uri="http://purl.org/dc/elements/1.1/"/>
    <ds:schemaRef ds:uri="http://schemas.microsoft.com/office/2006/metadata/properties"/>
    <ds:schemaRef ds:uri="http://schemas.microsoft.com/office/infopath/2007/PartnerControls"/>
    <ds:schemaRef ds:uri="5e106233-2672-4d81-9a7b-03975290b9e7"/>
    <ds:schemaRef ds:uri="http://www.w3.org/XML/1998/namespace"/>
    <ds:schemaRef ds:uri="http://purl.org/dc/dcmitype/"/>
  </ds:schemaRefs>
</ds:datastoreItem>
</file>

<file path=customXml/itemProps3.xml><?xml version="1.0" encoding="utf-8"?>
<ds:datastoreItem xmlns:ds="http://schemas.openxmlformats.org/officeDocument/2006/customXml" ds:itemID="{62D19A0C-279F-4766-85A6-CC4656CAFBA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5e106233-2672-4d81-9a7b-03975290b9e7"/>
    <ds:schemaRef ds:uri="95cba557-45e8-48aa-8c09-831289a4792b"/>
    <ds:schemaRef ds:uri="4630642b-d5c2-46a8-a98f-fe4ad54326a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4.xml><?xml version="1.0" encoding="utf-8"?>
<ds:datastoreItem xmlns:ds="http://schemas.openxmlformats.org/officeDocument/2006/customXml" ds:itemID="{C76FB177-718F-467C-B56C-A8189D28736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66437</TotalTime>
  <Words>4617</Words>
  <Application>Microsoft Office PowerPoint</Application>
  <PresentationFormat>Widescreen</PresentationFormat>
  <Paragraphs>816</Paragraphs>
  <Slides>117</Slides>
  <Notes>19</Notes>
  <HiddenSlides>0</HiddenSlides>
  <MMClips>0</MMClips>
  <ScaleCrop>false</ScaleCrop>
  <HeadingPairs>
    <vt:vector size="6" baseType="variant">
      <vt:variant>
        <vt:lpstr>Fonts Used</vt:lpstr>
      </vt:variant>
      <vt:variant>
        <vt:i4>12</vt:i4>
      </vt:variant>
      <vt:variant>
        <vt:lpstr>Theme</vt:lpstr>
      </vt:variant>
      <vt:variant>
        <vt:i4>5</vt:i4>
      </vt:variant>
      <vt:variant>
        <vt:lpstr>Slide Titles</vt:lpstr>
      </vt:variant>
      <vt:variant>
        <vt:i4>117</vt:i4>
      </vt:variant>
    </vt:vector>
  </HeadingPairs>
  <TitlesOfParts>
    <vt:vector size="134" baseType="lpstr">
      <vt:lpstr>Arial</vt:lpstr>
      <vt:lpstr>Calibri</vt:lpstr>
      <vt:lpstr>Calibri Light</vt:lpstr>
      <vt:lpstr>Courier New</vt:lpstr>
      <vt:lpstr>Helvetica</vt:lpstr>
      <vt:lpstr>Lucida Bright</vt:lpstr>
      <vt:lpstr>Lucida Sans</vt:lpstr>
      <vt:lpstr>Montserrat</vt:lpstr>
      <vt:lpstr>Open Sans</vt:lpstr>
      <vt:lpstr>Rockwell</vt:lpstr>
      <vt:lpstr>Verdana</vt:lpstr>
      <vt:lpstr>Wingdings</vt:lpstr>
      <vt:lpstr>Apartment-Real-Estate-Presentation-Design</vt:lpstr>
      <vt:lpstr>COVER General</vt:lpstr>
      <vt:lpstr>Sikich Main 1</vt:lpstr>
      <vt:lpstr>Sikich Closing</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Tips &amp; Tricks</vt:lpstr>
      <vt:lpstr>Tips &amp; Tricks</vt:lpstr>
      <vt:lpstr>Tips &amp; Tricks</vt:lpstr>
      <vt:lpstr>Tips &amp; Tricks</vt:lpstr>
      <vt:lpstr>Tips &amp; Tricks</vt:lpstr>
      <vt:lpstr>Tips &amp; Tricks</vt:lpstr>
      <vt:lpstr>Tips &amp; Tricks</vt:lpstr>
      <vt:lpstr>Tips &amp; Tricks</vt:lpstr>
      <vt:lpstr>Tips &amp; Tricks</vt:lpstr>
      <vt:lpstr>Tips &amp; Tricks</vt:lpstr>
      <vt:lpstr>Tips &amp; Tricks</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Jaynelle Bellemore | Altico Advisors</dc:creator>
  <cp:keywords/>
  <cp:lastModifiedBy>Lindsey White</cp:lastModifiedBy>
  <cp:revision>260</cp:revision>
  <cp:lastPrinted>2017-10-09T15:52:22Z</cp:lastPrinted>
  <dcterms:created xsi:type="dcterms:W3CDTF">2014-10-08T14:46:46Z</dcterms:created>
  <dcterms:modified xsi:type="dcterms:W3CDTF">2019-11-08T12:37:11Z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TC019291659991</vt:lpwstr>
  </property>
  <property fmtid="{D5CDD505-2E9C-101B-9397-08002B2CF9AE}" pid="3" name="ContentTypeId">
    <vt:lpwstr>0x01010024B0D91BFDB0144E8AB495871896D897</vt:lpwstr>
  </property>
  <property fmtid="{D5CDD505-2E9C-101B-9397-08002B2CF9AE}" pid="4" name="_dlc_DocIdItemGuid">
    <vt:lpwstr>73d4c3a9-d19d-49ad-97f6-080c83c587e2</vt:lpwstr>
  </property>
</Properties>
</file>